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56" r:id="rId4"/>
    <p:sldMasterId id="2147483761" r:id="rId5"/>
    <p:sldMasterId id="2147483769" r:id="rId6"/>
    <p:sldMasterId id="2147483779" r:id="rId7"/>
  </p:sldMasterIdLst>
  <p:notesMasterIdLst>
    <p:notesMasterId r:id="rId38"/>
  </p:notesMasterIdLst>
  <p:handoutMasterIdLst>
    <p:handoutMasterId r:id="rId39"/>
  </p:handoutMasterIdLst>
  <p:sldIdLst>
    <p:sldId id="1507" r:id="rId8"/>
    <p:sldId id="2673" r:id="rId9"/>
    <p:sldId id="2472" r:id="rId10"/>
    <p:sldId id="2473" r:id="rId11"/>
    <p:sldId id="2475" r:id="rId12"/>
    <p:sldId id="2467" r:id="rId13"/>
    <p:sldId id="2476" r:id="rId14"/>
    <p:sldId id="2477" r:id="rId15"/>
    <p:sldId id="2481" r:id="rId16"/>
    <p:sldId id="2482" r:id="rId17"/>
    <p:sldId id="2478" r:id="rId18"/>
    <p:sldId id="2483" r:id="rId19"/>
    <p:sldId id="257" r:id="rId20"/>
    <p:sldId id="2479" r:id="rId21"/>
    <p:sldId id="2480" r:id="rId22"/>
    <p:sldId id="2511" r:id="rId23"/>
    <p:sldId id="2664" r:id="rId24"/>
    <p:sldId id="2448" r:id="rId25"/>
    <p:sldId id="2665" r:id="rId26"/>
    <p:sldId id="2667" r:id="rId27"/>
    <p:sldId id="2668" r:id="rId28"/>
    <p:sldId id="2669" r:id="rId29"/>
    <p:sldId id="2670" r:id="rId30"/>
    <p:sldId id="2671" r:id="rId31"/>
    <p:sldId id="2666" r:id="rId32"/>
    <p:sldId id="2484" r:id="rId33"/>
    <p:sldId id="1522" r:id="rId34"/>
    <p:sldId id="1511" r:id="rId35"/>
    <p:sldId id="1524" r:id="rId36"/>
    <p:sldId id="1505" r:id="rId3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2672BC"/>
    <a:srgbClr val="CCFFCC"/>
    <a:srgbClr val="4F81BD"/>
    <a:srgbClr val="D8E1FC"/>
    <a:srgbClr val="CCECFF"/>
    <a:srgbClr val="FFCC99"/>
    <a:srgbClr val="99CCFF"/>
    <a:srgbClr val="0000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3875" autoAdjust="0"/>
  </p:normalViewPr>
  <p:slideViewPr>
    <p:cSldViewPr snapToGrid="0">
      <p:cViewPr varScale="1">
        <p:scale>
          <a:sx n="90" d="100"/>
          <a:sy n="90" d="100"/>
        </p:scale>
        <p:origin x="88" y="284"/>
      </p:cViewPr>
      <p:guideLst>
        <p:guide orient="horz" pos="2160"/>
        <p:guide pos="3840"/>
      </p:guideLst>
    </p:cSldViewPr>
  </p:slideViewPr>
  <p:outlineViewPr>
    <p:cViewPr>
      <p:scale>
        <a:sx n="33" d="100"/>
        <a:sy n="33" d="100"/>
      </p:scale>
      <p:origin x="0" y="-3208"/>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Tinker" userId="c04d6501-fe57-4234-a39a-43fc78ccf74f" providerId="ADAL" clId="{33FDF879-11BE-47BE-A8CD-D3630F2B2233}"/>
    <pc:docChg chg="undo redo custSel addSld delSld modSld modMainMaster modNotesMaster modHandout">
      <pc:chgData name="Eric Tinker" userId="c04d6501-fe57-4234-a39a-43fc78ccf74f" providerId="ADAL" clId="{33FDF879-11BE-47BE-A8CD-D3630F2B2233}" dt="2026-04-10T16:25:39.334" v="33572" actId="20577"/>
      <pc:docMkLst>
        <pc:docMk/>
      </pc:docMkLst>
      <pc:sldChg chg="delSp modSp add mod">
        <pc:chgData name="Eric Tinker" userId="c04d6501-fe57-4234-a39a-43fc78ccf74f" providerId="ADAL" clId="{33FDF879-11BE-47BE-A8CD-D3630F2B2233}" dt="2026-04-05T17:00:55.570" v="20857" actId="20577"/>
        <pc:sldMkLst>
          <pc:docMk/>
          <pc:sldMk cId="3429868563" sldId="257"/>
        </pc:sldMkLst>
        <pc:spChg chg="mod">
          <ac:chgData name="Eric Tinker" userId="c04d6501-fe57-4234-a39a-43fc78ccf74f" providerId="ADAL" clId="{33FDF879-11BE-47BE-A8CD-D3630F2B2233}" dt="2026-04-05T16:58:32.533" v="20795" actId="20577"/>
          <ac:spMkLst>
            <pc:docMk/>
            <pc:sldMk cId="3429868563" sldId="257"/>
            <ac:spMk id="2" creationId="{2FB9F06A-5C2A-4E5B-9E9B-145E01592EB1}"/>
          </ac:spMkLst>
        </pc:spChg>
        <pc:spChg chg="mod">
          <ac:chgData name="Eric Tinker" userId="c04d6501-fe57-4234-a39a-43fc78ccf74f" providerId="ADAL" clId="{33FDF879-11BE-47BE-A8CD-D3630F2B2233}" dt="2026-04-05T17:00:55.570" v="20857" actId="20577"/>
          <ac:spMkLst>
            <pc:docMk/>
            <pc:sldMk cId="3429868563" sldId="257"/>
            <ac:spMk id="10" creationId="{69E9F810-7D61-0B85-AEB8-4BDA5A877277}"/>
          </ac:spMkLst>
        </pc:spChg>
        <pc:spChg chg="mod">
          <ac:chgData name="Eric Tinker" userId="c04d6501-fe57-4234-a39a-43fc78ccf74f" providerId="ADAL" clId="{33FDF879-11BE-47BE-A8CD-D3630F2B2233}" dt="2026-04-05T16:59:35.645" v="20817" actId="20577"/>
          <ac:spMkLst>
            <pc:docMk/>
            <pc:sldMk cId="3429868563" sldId="257"/>
            <ac:spMk id="33" creationId="{996A6465-DDF6-9D79-B08F-FDF71F16A8B2}"/>
          </ac:spMkLst>
        </pc:spChg>
      </pc:sldChg>
      <pc:sldChg chg="modSp add mod">
        <pc:chgData name="Eric Tinker" userId="c04d6501-fe57-4234-a39a-43fc78ccf74f" providerId="ADAL" clId="{33FDF879-11BE-47BE-A8CD-D3630F2B2233}" dt="2026-04-02T19:31:33.403" v="14403" actId="20577"/>
        <pc:sldMkLst>
          <pc:docMk/>
          <pc:sldMk cId="4039707148" sldId="1505"/>
        </pc:sldMkLst>
        <pc:spChg chg="mod">
          <ac:chgData name="Eric Tinker" userId="c04d6501-fe57-4234-a39a-43fc78ccf74f" providerId="ADAL" clId="{33FDF879-11BE-47BE-A8CD-D3630F2B2233}" dt="2026-04-02T19:31:33.403" v="14403" actId="20577"/>
          <ac:spMkLst>
            <pc:docMk/>
            <pc:sldMk cId="4039707148" sldId="1505"/>
            <ac:spMk id="11" creationId="{00000000-0000-0000-0000-000000000000}"/>
          </ac:spMkLst>
        </pc:spChg>
        <pc:spChg chg="mod">
          <ac:chgData name="Eric Tinker" userId="c04d6501-fe57-4234-a39a-43fc78ccf74f" providerId="ADAL" clId="{33FDF879-11BE-47BE-A8CD-D3630F2B2233}" dt="2026-04-02T19:31:02.442" v="14401" actId="20577"/>
          <ac:spMkLst>
            <pc:docMk/>
            <pc:sldMk cId="4039707148" sldId="1505"/>
            <ac:spMk id="12" creationId="{CC3E281E-6C44-476B-9E15-4E276E510051}"/>
          </ac:spMkLst>
        </pc:spChg>
      </pc:sldChg>
      <pc:sldChg chg="delSp modSp mod">
        <pc:chgData name="Eric Tinker" userId="c04d6501-fe57-4234-a39a-43fc78ccf74f" providerId="ADAL" clId="{33FDF879-11BE-47BE-A8CD-D3630F2B2233}" dt="2026-04-07T16:33:53.862" v="33389" actId="14100"/>
        <pc:sldMkLst>
          <pc:docMk/>
          <pc:sldMk cId="4266982316" sldId="1507"/>
        </pc:sldMkLst>
        <pc:spChg chg="mod">
          <ac:chgData name="Eric Tinker" userId="c04d6501-fe57-4234-a39a-43fc78ccf74f" providerId="ADAL" clId="{33FDF879-11BE-47BE-A8CD-D3630F2B2233}" dt="2026-04-07T16:33:53.862" v="33389" actId="14100"/>
          <ac:spMkLst>
            <pc:docMk/>
            <pc:sldMk cId="4266982316" sldId="1507"/>
            <ac:spMk id="5" creationId="{00000000-0000-0000-0000-000000000000}"/>
          </ac:spMkLst>
        </pc:spChg>
      </pc:sldChg>
      <pc:sldChg chg="modSp add mod">
        <pc:chgData name="Eric Tinker" userId="c04d6501-fe57-4234-a39a-43fc78ccf74f" providerId="ADAL" clId="{33FDF879-11BE-47BE-A8CD-D3630F2B2233}" dt="2026-04-02T19:30:38.108" v="14357" actId="20577"/>
        <pc:sldMkLst>
          <pc:docMk/>
          <pc:sldMk cId="1896705441" sldId="1511"/>
        </pc:sldMkLst>
        <pc:spChg chg="mod">
          <ac:chgData name="Eric Tinker" userId="c04d6501-fe57-4234-a39a-43fc78ccf74f" providerId="ADAL" clId="{33FDF879-11BE-47BE-A8CD-D3630F2B2233}" dt="2026-04-02T19:30:31.982" v="14354" actId="20577"/>
          <ac:spMkLst>
            <pc:docMk/>
            <pc:sldMk cId="1896705441" sldId="1511"/>
            <ac:spMk id="14" creationId="{00000000-0000-0000-0000-000000000000}"/>
          </ac:spMkLst>
        </pc:spChg>
        <pc:spChg chg="mod">
          <ac:chgData name="Eric Tinker" userId="c04d6501-fe57-4234-a39a-43fc78ccf74f" providerId="ADAL" clId="{33FDF879-11BE-47BE-A8CD-D3630F2B2233}" dt="2026-04-02T19:30:38.108" v="14357" actId="20577"/>
          <ac:spMkLst>
            <pc:docMk/>
            <pc:sldMk cId="1896705441" sldId="1511"/>
            <ac:spMk id="15" creationId="{C184331C-FA0D-4EEC-8FDB-E4686D7C7F52}"/>
          </ac:spMkLst>
        </pc:spChg>
      </pc:sldChg>
      <pc:sldChg chg="modSp add mod">
        <pc:chgData name="Eric Tinker" userId="c04d6501-fe57-4234-a39a-43fc78ccf74f" providerId="ADAL" clId="{33FDF879-11BE-47BE-A8CD-D3630F2B2233}" dt="2026-04-07T16:22:10.144" v="33209" actId="6549"/>
        <pc:sldMkLst>
          <pc:docMk/>
          <pc:sldMk cId="2174366275" sldId="1522"/>
        </pc:sldMkLst>
        <pc:spChg chg="mod">
          <ac:chgData name="Eric Tinker" userId="c04d6501-fe57-4234-a39a-43fc78ccf74f" providerId="ADAL" clId="{33FDF879-11BE-47BE-A8CD-D3630F2B2233}" dt="2026-04-07T16:22:10.144" v="33209" actId="6549"/>
          <ac:spMkLst>
            <pc:docMk/>
            <pc:sldMk cId="2174366275" sldId="1522"/>
            <ac:spMk id="25" creationId="{459B6863-6324-782E-AD82-E059D2F203E9}"/>
          </ac:spMkLst>
        </pc:spChg>
      </pc:sldChg>
      <pc:sldChg chg="modSp add mod">
        <pc:chgData name="Eric Tinker" userId="c04d6501-fe57-4234-a39a-43fc78ccf74f" providerId="ADAL" clId="{33FDF879-11BE-47BE-A8CD-D3630F2B2233}" dt="2026-04-04T21:36:03.653" v="19112"/>
        <pc:sldMkLst>
          <pc:docMk/>
          <pc:sldMk cId="56392420" sldId="1524"/>
        </pc:sldMkLst>
        <pc:spChg chg="mod">
          <ac:chgData name="Eric Tinker" userId="c04d6501-fe57-4234-a39a-43fc78ccf74f" providerId="ADAL" clId="{33FDF879-11BE-47BE-A8CD-D3630F2B2233}" dt="2026-04-02T19:30:45.400" v="14359" actId="20577"/>
          <ac:spMkLst>
            <pc:docMk/>
            <pc:sldMk cId="56392420" sldId="1524"/>
            <ac:spMk id="6" creationId="{00000000-0000-0000-0000-000000000000}"/>
          </ac:spMkLst>
        </pc:spChg>
        <pc:spChg chg="mod">
          <ac:chgData name="Eric Tinker" userId="c04d6501-fe57-4234-a39a-43fc78ccf74f" providerId="ADAL" clId="{33FDF879-11BE-47BE-A8CD-D3630F2B2233}" dt="2026-04-02T19:30:52.996" v="14380" actId="20577"/>
          <ac:spMkLst>
            <pc:docMk/>
            <pc:sldMk cId="56392420" sldId="1524"/>
            <ac:spMk id="42" creationId="{82EC957D-4E64-4CE8-8F85-FE6510A808F5}"/>
          </ac:spMkLst>
        </pc:spChg>
        <pc:picChg chg="mod">
          <ac:chgData name="Eric Tinker" userId="c04d6501-fe57-4234-a39a-43fc78ccf74f" providerId="ADAL" clId="{33FDF879-11BE-47BE-A8CD-D3630F2B2233}" dt="2026-04-04T21:36:03.653" v="19112"/>
          <ac:picMkLst>
            <pc:docMk/>
            <pc:sldMk cId="56392420" sldId="1524"/>
            <ac:picMk id="32" creationId="{C0364431-1026-43BF-A01D-B844646FB0DE}"/>
          </ac:picMkLst>
        </pc:picChg>
      </pc:sldChg>
      <pc:sldChg chg="modSp add mod">
        <pc:chgData name="Eric Tinker" userId="c04d6501-fe57-4234-a39a-43fc78ccf74f" providerId="ADAL" clId="{33FDF879-11BE-47BE-A8CD-D3630F2B2233}" dt="2026-04-06T21:19:54.861" v="32356" actId="255"/>
        <pc:sldMkLst>
          <pc:docMk/>
          <pc:sldMk cId="1208916662" sldId="2448"/>
        </pc:sldMkLst>
        <pc:spChg chg="mod">
          <ac:chgData name="Eric Tinker" userId="c04d6501-fe57-4234-a39a-43fc78ccf74f" providerId="ADAL" clId="{33FDF879-11BE-47BE-A8CD-D3630F2B2233}" dt="2026-04-06T21:19:54.861" v="32356" actId="255"/>
          <ac:spMkLst>
            <pc:docMk/>
            <pc:sldMk cId="1208916662" sldId="2448"/>
            <ac:spMk id="11266" creationId="{00000000-0000-0000-0000-000000000000}"/>
          </ac:spMkLst>
        </pc:spChg>
      </pc:sldChg>
      <pc:sldChg chg="modSp mod setBg">
        <pc:chgData name="Eric Tinker" userId="c04d6501-fe57-4234-a39a-43fc78ccf74f" providerId="ADAL" clId="{33FDF879-11BE-47BE-A8CD-D3630F2B2233}" dt="2026-04-07T16:23:56.396" v="33239"/>
        <pc:sldMkLst>
          <pc:docMk/>
          <pc:sldMk cId="2366473037" sldId="2467"/>
        </pc:sldMkLst>
        <pc:spChg chg="mod">
          <ac:chgData name="Eric Tinker" userId="c04d6501-fe57-4234-a39a-43fc78ccf74f" providerId="ADAL" clId="{33FDF879-11BE-47BE-A8CD-D3630F2B2233}" dt="2026-04-06T21:15:06.097" v="32291" actId="20577"/>
          <ac:spMkLst>
            <pc:docMk/>
            <pc:sldMk cId="2366473037" sldId="2467"/>
            <ac:spMk id="11266" creationId="{00000000-0000-0000-0000-000000000000}"/>
          </ac:spMkLst>
        </pc:spChg>
        <pc:graphicFrameChg chg="mod modGraphic">
          <ac:chgData name="Eric Tinker" userId="c04d6501-fe57-4234-a39a-43fc78ccf74f" providerId="ADAL" clId="{33FDF879-11BE-47BE-A8CD-D3630F2B2233}" dt="2026-04-07T16:23:56.396" v="33239"/>
          <ac:graphicFrameMkLst>
            <pc:docMk/>
            <pc:sldMk cId="2366473037" sldId="2467"/>
            <ac:graphicFrameMk id="6" creationId="{BB0E8D33-9838-581A-E192-2E803FE9938A}"/>
          </ac:graphicFrameMkLst>
        </pc:graphicFrameChg>
      </pc:sldChg>
      <pc:sldChg chg="modSp new mod">
        <pc:chgData name="Eric Tinker" userId="c04d6501-fe57-4234-a39a-43fc78ccf74f" providerId="ADAL" clId="{33FDF879-11BE-47BE-A8CD-D3630F2B2233}" dt="2026-04-10T16:25:39.334" v="33572" actId="20577"/>
        <pc:sldMkLst>
          <pc:docMk/>
          <pc:sldMk cId="1637991949" sldId="2472"/>
        </pc:sldMkLst>
        <pc:spChg chg="mod">
          <ac:chgData name="Eric Tinker" userId="c04d6501-fe57-4234-a39a-43fc78ccf74f" providerId="ADAL" clId="{33FDF879-11BE-47BE-A8CD-D3630F2B2233}" dt="2026-04-07T14:23:06.314" v="32637" actId="20577"/>
          <ac:spMkLst>
            <pc:docMk/>
            <pc:sldMk cId="1637991949" sldId="2472"/>
            <ac:spMk id="2" creationId="{6B9EDFC1-B17E-833A-0987-AB287CCECBBC}"/>
          </ac:spMkLst>
        </pc:spChg>
        <pc:spChg chg="mod">
          <ac:chgData name="Eric Tinker" userId="c04d6501-fe57-4234-a39a-43fc78ccf74f" providerId="ADAL" clId="{33FDF879-11BE-47BE-A8CD-D3630F2B2233}" dt="2026-04-10T16:25:39.334" v="33572" actId="20577"/>
          <ac:spMkLst>
            <pc:docMk/>
            <pc:sldMk cId="1637991949" sldId="2472"/>
            <ac:spMk id="3" creationId="{E918783C-9352-2E96-47A6-D773A161E86F}"/>
          </ac:spMkLst>
        </pc:spChg>
      </pc:sldChg>
      <pc:sldChg chg="addSp delSp modSp new mod">
        <pc:chgData name="Eric Tinker" userId="c04d6501-fe57-4234-a39a-43fc78ccf74f" providerId="ADAL" clId="{33FDF879-11BE-47BE-A8CD-D3630F2B2233}" dt="2026-04-07T14:30:49.940" v="32819" actId="20577"/>
        <pc:sldMkLst>
          <pc:docMk/>
          <pc:sldMk cId="3358998854" sldId="2473"/>
        </pc:sldMkLst>
        <pc:spChg chg="mod">
          <ac:chgData name="Eric Tinker" userId="c04d6501-fe57-4234-a39a-43fc78ccf74f" providerId="ADAL" clId="{33FDF879-11BE-47BE-A8CD-D3630F2B2233}" dt="2026-04-04T19:51:53.118" v="17107" actId="255"/>
          <ac:spMkLst>
            <pc:docMk/>
            <pc:sldMk cId="3358998854" sldId="2473"/>
            <ac:spMk id="2" creationId="{DF722387-01E2-6BA5-FF9A-0D4BA1A1C70B}"/>
          </ac:spMkLst>
        </pc:spChg>
        <pc:spChg chg="mod">
          <ac:chgData name="Eric Tinker" userId="c04d6501-fe57-4234-a39a-43fc78ccf74f" providerId="ADAL" clId="{33FDF879-11BE-47BE-A8CD-D3630F2B2233}" dt="2026-03-30T19:56:17.523" v="1153"/>
          <ac:spMkLst>
            <pc:docMk/>
            <pc:sldMk cId="3358998854" sldId="2473"/>
            <ac:spMk id="6" creationId="{5B1BC618-09A7-005B-907A-C1764BA485F7}"/>
          </ac:spMkLst>
        </pc:spChg>
        <pc:spChg chg="mod">
          <ac:chgData name="Eric Tinker" userId="c04d6501-fe57-4234-a39a-43fc78ccf74f" providerId="ADAL" clId="{33FDF879-11BE-47BE-A8CD-D3630F2B2233}" dt="2026-03-30T20:11:28.892" v="1509" actId="1076"/>
          <ac:spMkLst>
            <pc:docMk/>
            <pc:sldMk cId="3358998854" sldId="2473"/>
            <ac:spMk id="7" creationId="{3C291545-7068-9B25-864E-0322666EC6E7}"/>
          </ac:spMkLst>
        </pc:spChg>
        <pc:spChg chg="add mod topLvl">
          <ac:chgData name="Eric Tinker" userId="c04d6501-fe57-4234-a39a-43fc78ccf74f" providerId="ADAL" clId="{33FDF879-11BE-47BE-A8CD-D3630F2B2233}" dt="2026-03-30T20:18:53.312" v="1910" actId="164"/>
          <ac:spMkLst>
            <pc:docMk/>
            <pc:sldMk cId="3358998854" sldId="2473"/>
            <ac:spMk id="8" creationId="{195914F9-BFED-2AAB-1EF8-292BDE1AF157}"/>
          </ac:spMkLst>
        </pc:spChg>
        <pc:spChg chg="add mod topLvl">
          <ac:chgData name="Eric Tinker" userId="c04d6501-fe57-4234-a39a-43fc78ccf74f" providerId="ADAL" clId="{33FDF879-11BE-47BE-A8CD-D3630F2B2233}" dt="2026-03-30T20:18:53.312" v="1910" actId="164"/>
          <ac:spMkLst>
            <pc:docMk/>
            <pc:sldMk cId="3358998854" sldId="2473"/>
            <ac:spMk id="9" creationId="{1F27A431-7F75-59F8-1CD5-729F5238B804}"/>
          </ac:spMkLst>
        </pc:spChg>
        <pc:spChg chg="mod topLvl">
          <ac:chgData name="Eric Tinker" userId="c04d6501-fe57-4234-a39a-43fc78ccf74f" providerId="ADAL" clId="{33FDF879-11BE-47BE-A8CD-D3630F2B2233}" dt="2026-03-30T20:19:11.115" v="1919" actId="164"/>
          <ac:spMkLst>
            <pc:docMk/>
            <pc:sldMk cId="3358998854" sldId="2473"/>
            <ac:spMk id="12" creationId="{90043B66-39A0-595B-3E6F-B61E6EE4D33E}"/>
          </ac:spMkLst>
        </pc:spChg>
        <pc:spChg chg="mod topLvl">
          <ac:chgData name="Eric Tinker" userId="c04d6501-fe57-4234-a39a-43fc78ccf74f" providerId="ADAL" clId="{33FDF879-11BE-47BE-A8CD-D3630F2B2233}" dt="2026-03-30T20:19:11.115" v="1919" actId="164"/>
          <ac:spMkLst>
            <pc:docMk/>
            <pc:sldMk cId="3358998854" sldId="2473"/>
            <ac:spMk id="13" creationId="{685DB8D5-4C39-58AC-42A8-F010E95C2CD1}"/>
          </ac:spMkLst>
        </pc:spChg>
        <pc:spChg chg="mod topLvl">
          <ac:chgData name="Eric Tinker" userId="c04d6501-fe57-4234-a39a-43fc78ccf74f" providerId="ADAL" clId="{33FDF879-11BE-47BE-A8CD-D3630F2B2233}" dt="2026-03-30T20:19:18.927" v="1920" actId="164"/>
          <ac:spMkLst>
            <pc:docMk/>
            <pc:sldMk cId="3358998854" sldId="2473"/>
            <ac:spMk id="15" creationId="{AC34DA55-010F-FEF8-7E29-77B1D70F7DE5}"/>
          </ac:spMkLst>
        </pc:spChg>
        <pc:spChg chg="mod topLvl">
          <ac:chgData name="Eric Tinker" userId="c04d6501-fe57-4234-a39a-43fc78ccf74f" providerId="ADAL" clId="{33FDF879-11BE-47BE-A8CD-D3630F2B2233}" dt="2026-03-30T20:19:18.927" v="1920" actId="164"/>
          <ac:spMkLst>
            <pc:docMk/>
            <pc:sldMk cId="3358998854" sldId="2473"/>
            <ac:spMk id="16" creationId="{D990F725-CA9B-5DB2-4DFF-9C489A345414}"/>
          </ac:spMkLst>
        </pc:spChg>
        <pc:spChg chg="add mod">
          <ac:chgData name="Eric Tinker" userId="c04d6501-fe57-4234-a39a-43fc78ccf74f" providerId="ADAL" clId="{33FDF879-11BE-47BE-A8CD-D3630F2B2233}" dt="2026-04-07T14:28:24.008" v="32806" actId="20577"/>
          <ac:spMkLst>
            <pc:docMk/>
            <pc:sldMk cId="3358998854" sldId="2473"/>
            <ac:spMk id="21" creationId="{0D12F697-A8DC-A134-CCBD-D1EB75BB5477}"/>
          </ac:spMkLst>
        </pc:spChg>
        <pc:spChg chg="add mod">
          <ac:chgData name="Eric Tinker" userId="c04d6501-fe57-4234-a39a-43fc78ccf74f" providerId="ADAL" clId="{33FDF879-11BE-47BE-A8CD-D3630F2B2233}" dt="2026-04-07T14:29:13.505" v="32810" actId="20577"/>
          <ac:spMkLst>
            <pc:docMk/>
            <pc:sldMk cId="3358998854" sldId="2473"/>
            <ac:spMk id="22" creationId="{24E682B2-76DE-DF37-2FA8-C4DBA88E5B44}"/>
          </ac:spMkLst>
        </pc:spChg>
        <pc:spChg chg="add mod">
          <ac:chgData name="Eric Tinker" userId="c04d6501-fe57-4234-a39a-43fc78ccf74f" providerId="ADAL" clId="{33FDF879-11BE-47BE-A8CD-D3630F2B2233}" dt="2026-04-06T21:12:59.956" v="32243" actId="20577"/>
          <ac:spMkLst>
            <pc:docMk/>
            <pc:sldMk cId="3358998854" sldId="2473"/>
            <ac:spMk id="23" creationId="{5D0A120E-4E94-05EA-E13D-EBBF679F3918}"/>
          </ac:spMkLst>
        </pc:spChg>
        <pc:spChg chg="add mod">
          <ac:chgData name="Eric Tinker" userId="c04d6501-fe57-4234-a39a-43fc78ccf74f" providerId="ADAL" clId="{33FDF879-11BE-47BE-A8CD-D3630F2B2233}" dt="2026-04-07T14:30:49.940" v="32819" actId="20577"/>
          <ac:spMkLst>
            <pc:docMk/>
            <pc:sldMk cId="3358998854" sldId="2473"/>
            <ac:spMk id="24" creationId="{B42908FB-64C9-FE6C-093D-4333938A6096}"/>
          </ac:spMkLst>
        </pc:spChg>
        <pc:grpChg chg="add mod">
          <ac:chgData name="Eric Tinker" userId="c04d6501-fe57-4234-a39a-43fc78ccf74f" providerId="ADAL" clId="{33FDF879-11BE-47BE-A8CD-D3630F2B2233}" dt="2026-03-30T20:19:38.340" v="1921" actId="164"/>
          <ac:grpSpMkLst>
            <pc:docMk/>
            <pc:sldMk cId="3358998854" sldId="2473"/>
            <ac:grpSpMk id="5" creationId="{AB38F147-EA42-425D-7A46-C8D1ADEDD700}"/>
          </ac:grpSpMkLst>
        </pc:grpChg>
        <pc:grpChg chg="add mod">
          <ac:chgData name="Eric Tinker" userId="c04d6501-fe57-4234-a39a-43fc78ccf74f" providerId="ADAL" clId="{33FDF879-11BE-47BE-A8CD-D3630F2B2233}" dt="2026-03-30T20:19:38.340" v="1921" actId="164"/>
          <ac:grpSpMkLst>
            <pc:docMk/>
            <pc:sldMk cId="3358998854" sldId="2473"/>
            <ac:grpSpMk id="17" creationId="{1A16DDD6-BE69-DCC2-DE3C-6920B7975629}"/>
          </ac:grpSpMkLst>
        </pc:grpChg>
        <pc:grpChg chg="add mod">
          <ac:chgData name="Eric Tinker" userId="c04d6501-fe57-4234-a39a-43fc78ccf74f" providerId="ADAL" clId="{33FDF879-11BE-47BE-A8CD-D3630F2B2233}" dt="2026-03-30T20:19:38.340" v="1921" actId="164"/>
          <ac:grpSpMkLst>
            <pc:docMk/>
            <pc:sldMk cId="3358998854" sldId="2473"/>
            <ac:grpSpMk id="18" creationId="{5C9DA0AC-D5BF-9F88-6678-3BEAF70462BA}"/>
          </ac:grpSpMkLst>
        </pc:grpChg>
        <pc:grpChg chg="add mod">
          <ac:chgData name="Eric Tinker" userId="c04d6501-fe57-4234-a39a-43fc78ccf74f" providerId="ADAL" clId="{33FDF879-11BE-47BE-A8CD-D3630F2B2233}" dt="2026-03-30T20:19:38.340" v="1921" actId="164"/>
          <ac:grpSpMkLst>
            <pc:docMk/>
            <pc:sldMk cId="3358998854" sldId="2473"/>
            <ac:grpSpMk id="19" creationId="{43F14959-80CD-4D2E-DC1C-C245B86B28EA}"/>
          </ac:grpSpMkLst>
        </pc:grpChg>
        <pc:grpChg chg="add mod">
          <ac:chgData name="Eric Tinker" userId="c04d6501-fe57-4234-a39a-43fc78ccf74f" providerId="ADAL" clId="{33FDF879-11BE-47BE-A8CD-D3630F2B2233}" dt="2026-03-30T20:36:34.006" v="3132" actId="1036"/>
          <ac:grpSpMkLst>
            <pc:docMk/>
            <pc:sldMk cId="3358998854" sldId="2473"/>
            <ac:grpSpMk id="20" creationId="{5D050777-6030-8583-4F55-7F8A3DCFB9AE}"/>
          </ac:grpSpMkLst>
        </pc:grpChg>
      </pc:sldChg>
      <pc:sldChg chg="addSp delSp modSp add mod">
        <pc:chgData name="Eric Tinker" userId="c04d6501-fe57-4234-a39a-43fc78ccf74f" providerId="ADAL" clId="{33FDF879-11BE-47BE-A8CD-D3630F2B2233}" dt="2026-04-07T14:31:51.639" v="32821" actId="20577"/>
        <pc:sldMkLst>
          <pc:docMk/>
          <pc:sldMk cId="969246437" sldId="2475"/>
        </pc:sldMkLst>
        <pc:spChg chg="mod">
          <ac:chgData name="Eric Tinker" userId="c04d6501-fe57-4234-a39a-43fc78ccf74f" providerId="ADAL" clId="{33FDF879-11BE-47BE-A8CD-D3630F2B2233}" dt="2026-04-04T19:52:00.993" v="17108" actId="255"/>
          <ac:spMkLst>
            <pc:docMk/>
            <pc:sldMk cId="969246437" sldId="2475"/>
            <ac:spMk id="2" creationId="{BC94C53A-7F6D-A8CA-8282-260E8CC02A4B}"/>
          </ac:spMkLst>
        </pc:spChg>
        <pc:spChg chg="add mod">
          <ac:chgData name="Eric Tinker" userId="c04d6501-fe57-4234-a39a-43fc78ccf74f" providerId="ADAL" clId="{33FDF879-11BE-47BE-A8CD-D3630F2B2233}" dt="2026-04-04T19:53:23.464" v="17118" actId="554"/>
          <ac:spMkLst>
            <pc:docMk/>
            <pc:sldMk cId="969246437" sldId="2475"/>
            <ac:spMk id="3" creationId="{25E4BA96-DD75-2818-7F67-D772C0C1A278}"/>
          </ac:spMkLst>
        </pc:spChg>
        <pc:spChg chg="add mod">
          <ac:chgData name="Eric Tinker" userId="c04d6501-fe57-4234-a39a-43fc78ccf74f" providerId="ADAL" clId="{33FDF879-11BE-47BE-A8CD-D3630F2B2233}" dt="2026-04-02T14:44:45.856" v="5377" actId="1038"/>
          <ac:spMkLst>
            <pc:docMk/>
            <pc:sldMk cId="969246437" sldId="2475"/>
            <ac:spMk id="5" creationId="{5A42EAF6-FFAC-8FD8-63CA-A09C7A6D24D2}"/>
          </ac:spMkLst>
        </pc:spChg>
        <pc:spChg chg="add mod">
          <ac:chgData name="Eric Tinker" userId="c04d6501-fe57-4234-a39a-43fc78ccf74f" providerId="ADAL" clId="{33FDF879-11BE-47BE-A8CD-D3630F2B2233}" dt="2026-04-02T14:46:58.691" v="5475" actId="1037"/>
          <ac:spMkLst>
            <pc:docMk/>
            <pc:sldMk cId="969246437" sldId="2475"/>
            <ac:spMk id="6" creationId="{BA667CFE-CC5E-A187-8F37-46C43E989C37}"/>
          </ac:spMkLst>
        </pc:spChg>
        <pc:spChg chg="add mod">
          <ac:chgData name="Eric Tinker" userId="c04d6501-fe57-4234-a39a-43fc78ccf74f" providerId="ADAL" clId="{33FDF879-11BE-47BE-A8CD-D3630F2B2233}" dt="2026-04-02T15:03:53.783" v="5776" actId="1037"/>
          <ac:spMkLst>
            <pc:docMk/>
            <pc:sldMk cId="969246437" sldId="2475"/>
            <ac:spMk id="7" creationId="{1E600E2F-C65F-9920-92AF-83017927E2FB}"/>
          </ac:spMkLst>
        </pc:spChg>
        <pc:spChg chg="add mod">
          <ac:chgData name="Eric Tinker" userId="c04d6501-fe57-4234-a39a-43fc78ccf74f" providerId="ADAL" clId="{33FDF879-11BE-47BE-A8CD-D3630F2B2233}" dt="2026-04-02T15:04:20.761" v="5782" actId="1076"/>
          <ac:spMkLst>
            <pc:docMk/>
            <pc:sldMk cId="969246437" sldId="2475"/>
            <ac:spMk id="8" creationId="{7CCE508F-4158-E53B-2F8C-994C9503291A}"/>
          </ac:spMkLst>
        </pc:spChg>
        <pc:spChg chg="add mod">
          <ac:chgData name="Eric Tinker" userId="c04d6501-fe57-4234-a39a-43fc78ccf74f" providerId="ADAL" clId="{33FDF879-11BE-47BE-A8CD-D3630F2B2233}" dt="2026-04-02T17:58:16.234" v="11427" actId="1037"/>
          <ac:spMkLst>
            <pc:docMk/>
            <pc:sldMk cId="969246437" sldId="2475"/>
            <ac:spMk id="13" creationId="{B8F6F1D4-6B7C-94AC-2449-C89C2CE367DA}"/>
          </ac:spMkLst>
        </pc:spChg>
        <pc:spChg chg="add mod">
          <ac:chgData name="Eric Tinker" userId="c04d6501-fe57-4234-a39a-43fc78ccf74f" providerId="ADAL" clId="{33FDF879-11BE-47BE-A8CD-D3630F2B2233}" dt="2026-04-02T15:05:58.202" v="5937" actId="1038"/>
          <ac:spMkLst>
            <pc:docMk/>
            <pc:sldMk cId="969246437" sldId="2475"/>
            <ac:spMk id="14" creationId="{74C4DA0A-F494-5872-DA26-88C4A45BF60C}"/>
          </ac:spMkLst>
        </pc:spChg>
        <pc:spChg chg="add mod">
          <ac:chgData name="Eric Tinker" userId="c04d6501-fe57-4234-a39a-43fc78ccf74f" providerId="ADAL" clId="{33FDF879-11BE-47BE-A8CD-D3630F2B2233}" dt="2026-04-02T15:17:12.633" v="6922" actId="1036"/>
          <ac:spMkLst>
            <pc:docMk/>
            <pc:sldMk cId="969246437" sldId="2475"/>
            <ac:spMk id="15" creationId="{57FC2331-C2AE-C69E-7FE3-1997171F0CAD}"/>
          </ac:spMkLst>
        </pc:spChg>
        <pc:spChg chg="add mod">
          <ac:chgData name="Eric Tinker" userId="c04d6501-fe57-4234-a39a-43fc78ccf74f" providerId="ADAL" clId="{33FDF879-11BE-47BE-A8CD-D3630F2B2233}" dt="2026-04-02T17:58:10.061" v="11412" actId="1037"/>
          <ac:spMkLst>
            <pc:docMk/>
            <pc:sldMk cId="969246437" sldId="2475"/>
            <ac:spMk id="16" creationId="{FAC7966B-8E95-81BC-AB36-A2BDA8974EBA}"/>
          </ac:spMkLst>
        </pc:spChg>
        <pc:spChg chg="add mod">
          <ac:chgData name="Eric Tinker" userId="c04d6501-fe57-4234-a39a-43fc78ccf74f" providerId="ADAL" clId="{33FDF879-11BE-47BE-A8CD-D3630F2B2233}" dt="2026-04-02T18:00:27.679" v="11517" actId="1037"/>
          <ac:spMkLst>
            <pc:docMk/>
            <pc:sldMk cId="969246437" sldId="2475"/>
            <ac:spMk id="17" creationId="{7A039E91-729F-39C1-857E-7F60958CC4A8}"/>
          </ac:spMkLst>
        </pc:spChg>
        <pc:spChg chg="add mod">
          <ac:chgData name="Eric Tinker" userId="c04d6501-fe57-4234-a39a-43fc78ccf74f" providerId="ADAL" clId="{33FDF879-11BE-47BE-A8CD-D3630F2B2233}" dt="2026-04-02T18:00:22.252" v="11493" actId="1037"/>
          <ac:spMkLst>
            <pc:docMk/>
            <pc:sldMk cId="969246437" sldId="2475"/>
            <ac:spMk id="18" creationId="{4ADB5A61-FD44-18B7-BE42-C63DD00DB091}"/>
          </ac:spMkLst>
        </pc:spChg>
        <pc:spChg chg="add mod">
          <ac:chgData name="Eric Tinker" userId="c04d6501-fe57-4234-a39a-43fc78ccf74f" providerId="ADAL" clId="{33FDF879-11BE-47BE-A8CD-D3630F2B2233}" dt="2026-04-02T15:16:44.556" v="6912" actId="1038"/>
          <ac:spMkLst>
            <pc:docMk/>
            <pc:sldMk cId="969246437" sldId="2475"/>
            <ac:spMk id="19" creationId="{4AA1D121-AF09-3CDE-2051-FC974810A295}"/>
          </ac:spMkLst>
        </pc:spChg>
        <pc:spChg chg="add mod">
          <ac:chgData name="Eric Tinker" userId="c04d6501-fe57-4234-a39a-43fc78ccf74f" providerId="ADAL" clId="{33FDF879-11BE-47BE-A8CD-D3630F2B2233}" dt="2026-04-02T15:16:54.681" v="6914" actId="1076"/>
          <ac:spMkLst>
            <pc:docMk/>
            <pc:sldMk cId="969246437" sldId="2475"/>
            <ac:spMk id="20" creationId="{8F650998-9FD4-FC8C-CBBC-B777C622C0A5}"/>
          </ac:spMkLst>
        </pc:spChg>
        <pc:spChg chg="add mod">
          <ac:chgData name="Eric Tinker" userId="c04d6501-fe57-4234-a39a-43fc78ccf74f" providerId="ADAL" clId="{33FDF879-11BE-47BE-A8CD-D3630F2B2233}" dt="2026-04-02T15:14:06.166" v="6694" actId="1037"/>
          <ac:spMkLst>
            <pc:docMk/>
            <pc:sldMk cId="969246437" sldId="2475"/>
            <ac:spMk id="21" creationId="{FF1C6F14-0667-6116-A75B-1B27572B8FA2}"/>
          </ac:spMkLst>
        </pc:spChg>
        <pc:spChg chg="add mod">
          <ac:chgData name="Eric Tinker" userId="c04d6501-fe57-4234-a39a-43fc78ccf74f" providerId="ADAL" clId="{33FDF879-11BE-47BE-A8CD-D3630F2B2233}" dt="2026-04-02T15:16:38.801" v="6893" actId="14100"/>
          <ac:spMkLst>
            <pc:docMk/>
            <pc:sldMk cId="969246437" sldId="2475"/>
            <ac:spMk id="22" creationId="{7A1CA165-ABD5-6E44-E3B5-B44EA19302A9}"/>
          </ac:spMkLst>
        </pc:spChg>
        <pc:spChg chg="add mod">
          <ac:chgData name="Eric Tinker" userId="c04d6501-fe57-4234-a39a-43fc78ccf74f" providerId="ADAL" clId="{33FDF879-11BE-47BE-A8CD-D3630F2B2233}" dt="2026-04-02T15:14:36.060" v="6754" actId="1037"/>
          <ac:spMkLst>
            <pc:docMk/>
            <pc:sldMk cId="969246437" sldId="2475"/>
            <ac:spMk id="23" creationId="{8FCE28A0-6E45-1EED-1421-72DAFC679848}"/>
          </ac:spMkLst>
        </pc:spChg>
        <pc:spChg chg="add mod">
          <ac:chgData name="Eric Tinker" userId="c04d6501-fe57-4234-a39a-43fc78ccf74f" providerId="ADAL" clId="{33FDF879-11BE-47BE-A8CD-D3630F2B2233}" dt="2026-04-02T16:57:03.323" v="8537" actId="20577"/>
          <ac:spMkLst>
            <pc:docMk/>
            <pc:sldMk cId="969246437" sldId="2475"/>
            <ac:spMk id="24" creationId="{268A16E3-0A3D-48F0-5FF0-66F0681F39BC}"/>
          </ac:spMkLst>
        </pc:spChg>
        <pc:spChg chg="add mod">
          <ac:chgData name="Eric Tinker" userId="c04d6501-fe57-4234-a39a-43fc78ccf74f" providerId="ADAL" clId="{33FDF879-11BE-47BE-A8CD-D3630F2B2233}" dt="2026-04-02T15:23:47.375" v="7095" actId="1037"/>
          <ac:spMkLst>
            <pc:docMk/>
            <pc:sldMk cId="969246437" sldId="2475"/>
            <ac:spMk id="25" creationId="{36136151-7465-C1AE-C1CA-0C7CA174DDB5}"/>
          </ac:spMkLst>
        </pc:spChg>
        <pc:spChg chg="add mod">
          <ac:chgData name="Eric Tinker" userId="c04d6501-fe57-4234-a39a-43fc78ccf74f" providerId="ADAL" clId="{33FDF879-11BE-47BE-A8CD-D3630F2B2233}" dt="2026-04-02T15:17:12.633" v="6922" actId="1036"/>
          <ac:spMkLst>
            <pc:docMk/>
            <pc:sldMk cId="969246437" sldId="2475"/>
            <ac:spMk id="26" creationId="{22AAFA40-DD39-2784-A585-57D1D12CF731}"/>
          </ac:spMkLst>
        </pc:spChg>
        <pc:spChg chg="add mod">
          <ac:chgData name="Eric Tinker" userId="c04d6501-fe57-4234-a39a-43fc78ccf74f" providerId="ADAL" clId="{33FDF879-11BE-47BE-A8CD-D3630F2B2233}" dt="2026-04-02T15:15:43.940" v="6829" actId="1076"/>
          <ac:spMkLst>
            <pc:docMk/>
            <pc:sldMk cId="969246437" sldId="2475"/>
            <ac:spMk id="27" creationId="{E5549462-8DD5-53CF-017A-F4D0DDBB1F9B}"/>
          </ac:spMkLst>
        </pc:spChg>
        <pc:spChg chg="add mod">
          <ac:chgData name="Eric Tinker" userId="c04d6501-fe57-4234-a39a-43fc78ccf74f" providerId="ADAL" clId="{33FDF879-11BE-47BE-A8CD-D3630F2B2233}" dt="2026-04-02T16:56:49.163" v="8529" actId="20577"/>
          <ac:spMkLst>
            <pc:docMk/>
            <pc:sldMk cId="969246437" sldId="2475"/>
            <ac:spMk id="28" creationId="{FE68E749-C9B8-5D16-FE09-AC13FDA5805A}"/>
          </ac:spMkLst>
        </pc:spChg>
        <pc:spChg chg="add mod">
          <ac:chgData name="Eric Tinker" userId="c04d6501-fe57-4234-a39a-43fc78ccf74f" providerId="ADAL" clId="{33FDF879-11BE-47BE-A8CD-D3630F2B2233}" dt="2026-04-02T15:20:08.947" v="6926" actId="1076"/>
          <ac:spMkLst>
            <pc:docMk/>
            <pc:sldMk cId="969246437" sldId="2475"/>
            <ac:spMk id="29" creationId="{6D2DF210-5523-7F47-E788-0B1827A24A2C}"/>
          </ac:spMkLst>
        </pc:spChg>
        <pc:spChg chg="add mod">
          <ac:chgData name="Eric Tinker" userId="c04d6501-fe57-4234-a39a-43fc78ccf74f" providerId="ADAL" clId="{33FDF879-11BE-47BE-A8CD-D3630F2B2233}" dt="2026-04-02T15:22:58.900" v="6946" actId="1037"/>
          <ac:spMkLst>
            <pc:docMk/>
            <pc:sldMk cId="969246437" sldId="2475"/>
            <ac:spMk id="30" creationId="{D4295500-CE82-003F-7E8F-04DC430EC6DE}"/>
          </ac:spMkLst>
        </pc:spChg>
        <pc:spChg chg="add mod">
          <ac:chgData name="Eric Tinker" userId="c04d6501-fe57-4234-a39a-43fc78ccf74f" providerId="ADAL" clId="{33FDF879-11BE-47BE-A8CD-D3630F2B2233}" dt="2026-04-02T15:26:12.635" v="7272" actId="554"/>
          <ac:spMkLst>
            <pc:docMk/>
            <pc:sldMk cId="969246437" sldId="2475"/>
            <ac:spMk id="31" creationId="{C03B8659-9602-287B-DB26-E3B472BCD84D}"/>
          </ac:spMkLst>
        </pc:spChg>
        <pc:spChg chg="add mod">
          <ac:chgData name="Eric Tinker" userId="c04d6501-fe57-4234-a39a-43fc78ccf74f" providerId="ADAL" clId="{33FDF879-11BE-47BE-A8CD-D3630F2B2233}" dt="2026-04-02T15:23:23.904" v="7006" actId="1038"/>
          <ac:spMkLst>
            <pc:docMk/>
            <pc:sldMk cId="969246437" sldId="2475"/>
            <ac:spMk id="32" creationId="{5A2E29BD-B3D0-3C28-3177-503322F60248}"/>
          </ac:spMkLst>
        </pc:spChg>
        <pc:spChg chg="add mod">
          <ac:chgData name="Eric Tinker" userId="c04d6501-fe57-4234-a39a-43fc78ccf74f" providerId="ADAL" clId="{33FDF879-11BE-47BE-A8CD-D3630F2B2233}" dt="2026-04-04T19:53:23.464" v="17118" actId="554"/>
          <ac:spMkLst>
            <pc:docMk/>
            <pc:sldMk cId="969246437" sldId="2475"/>
            <ac:spMk id="33" creationId="{D77CC500-CB20-DF41-9188-04B1DCFDCBF2}"/>
          </ac:spMkLst>
        </pc:spChg>
        <pc:spChg chg="add mod">
          <ac:chgData name="Eric Tinker" userId="c04d6501-fe57-4234-a39a-43fc78ccf74f" providerId="ADAL" clId="{33FDF879-11BE-47BE-A8CD-D3630F2B2233}" dt="2026-04-07T14:31:51.639" v="32821" actId="20577"/>
          <ac:spMkLst>
            <pc:docMk/>
            <pc:sldMk cId="969246437" sldId="2475"/>
            <ac:spMk id="34" creationId="{554C3EB9-58E7-3087-2EF8-1F3D66FBD712}"/>
          </ac:spMkLst>
        </pc:spChg>
        <pc:spChg chg="mod">
          <ac:chgData name="Eric Tinker" userId="c04d6501-fe57-4234-a39a-43fc78ccf74f" providerId="ADAL" clId="{33FDF879-11BE-47BE-A8CD-D3630F2B2233}" dt="2026-03-31T19:16:25.229" v="3380" actId="1076"/>
          <ac:spMkLst>
            <pc:docMk/>
            <pc:sldMk cId="969246437" sldId="2475"/>
            <ac:spMk id="121" creationId="{7A42D870-3097-2A62-253F-F49082215643}"/>
          </ac:spMkLst>
        </pc:spChg>
        <pc:spChg chg="mod">
          <ac:chgData name="Eric Tinker" userId="c04d6501-fe57-4234-a39a-43fc78ccf74f" providerId="ADAL" clId="{33FDF879-11BE-47BE-A8CD-D3630F2B2233}" dt="2026-03-31T20:11:01.994" v="4934" actId="1038"/>
          <ac:spMkLst>
            <pc:docMk/>
            <pc:sldMk cId="969246437" sldId="2475"/>
            <ac:spMk id="122" creationId="{10C019D0-4038-5ED1-138B-2480860EB28C}"/>
          </ac:spMkLst>
        </pc:spChg>
        <pc:spChg chg="mod">
          <ac:chgData name="Eric Tinker" userId="c04d6501-fe57-4234-a39a-43fc78ccf74f" providerId="ADAL" clId="{33FDF879-11BE-47BE-A8CD-D3630F2B2233}" dt="2026-04-02T16:48:53.164" v="8108" actId="1037"/>
          <ac:spMkLst>
            <pc:docMk/>
            <pc:sldMk cId="969246437" sldId="2475"/>
            <ac:spMk id="125" creationId="{53F21AAC-AF07-4958-412C-C089612DED37}"/>
          </ac:spMkLst>
        </pc:spChg>
        <pc:spChg chg="mod">
          <ac:chgData name="Eric Tinker" userId="c04d6501-fe57-4234-a39a-43fc78ccf74f" providerId="ADAL" clId="{33FDF879-11BE-47BE-A8CD-D3630F2B2233}" dt="2026-03-31T19:22:15.306" v="3735" actId="1037"/>
          <ac:spMkLst>
            <pc:docMk/>
            <pc:sldMk cId="969246437" sldId="2475"/>
            <ac:spMk id="126" creationId="{B07C5F8A-92C6-1666-0362-63CFBC9AAF81}"/>
          </ac:spMkLst>
        </pc:spChg>
        <pc:spChg chg="add mod">
          <ac:chgData name="Eric Tinker" userId="c04d6501-fe57-4234-a39a-43fc78ccf74f" providerId="ADAL" clId="{33FDF879-11BE-47BE-A8CD-D3630F2B2233}" dt="2026-04-02T14:50:46.497" v="5686" actId="14100"/>
          <ac:spMkLst>
            <pc:docMk/>
            <pc:sldMk cId="969246437" sldId="2475"/>
            <ac:spMk id="127" creationId="{3A523572-6E8E-557B-9A28-F715A7B962FB}"/>
          </ac:spMkLst>
        </pc:spChg>
        <pc:spChg chg="add mod">
          <ac:chgData name="Eric Tinker" userId="c04d6501-fe57-4234-a39a-43fc78ccf74f" providerId="ADAL" clId="{33FDF879-11BE-47BE-A8CD-D3630F2B2233}" dt="2026-04-02T17:01:10.031" v="8701" actId="14100"/>
          <ac:spMkLst>
            <pc:docMk/>
            <pc:sldMk cId="969246437" sldId="2475"/>
            <ac:spMk id="128" creationId="{D52CBC26-25FE-9675-FC00-87EB7D5DD301}"/>
          </ac:spMkLst>
        </pc:spChg>
        <pc:spChg chg="mod">
          <ac:chgData name="Eric Tinker" userId="c04d6501-fe57-4234-a39a-43fc78ccf74f" providerId="ADAL" clId="{33FDF879-11BE-47BE-A8CD-D3630F2B2233}" dt="2026-03-31T20:13:12.244" v="5134" actId="552"/>
          <ac:spMkLst>
            <pc:docMk/>
            <pc:sldMk cId="969246437" sldId="2475"/>
            <ac:spMk id="129" creationId="{F6144E9E-48C2-BDEA-7174-ECDFE43A2CDF}"/>
          </ac:spMkLst>
        </pc:spChg>
        <pc:spChg chg="add mod">
          <ac:chgData name="Eric Tinker" userId="c04d6501-fe57-4234-a39a-43fc78ccf74f" providerId="ADAL" clId="{33FDF879-11BE-47BE-A8CD-D3630F2B2233}" dt="2026-03-31T20:11:18.463" v="4968" actId="1037"/>
          <ac:spMkLst>
            <pc:docMk/>
            <pc:sldMk cId="969246437" sldId="2475"/>
            <ac:spMk id="130" creationId="{14408DD7-4D10-293E-63F2-B208E6377C86}"/>
          </ac:spMkLst>
        </pc:spChg>
        <pc:spChg chg="mod">
          <ac:chgData name="Eric Tinker" userId="c04d6501-fe57-4234-a39a-43fc78ccf74f" providerId="ADAL" clId="{33FDF879-11BE-47BE-A8CD-D3630F2B2233}" dt="2026-03-31T20:13:12.244" v="5134" actId="552"/>
          <ac:spMkLst>
            <pc:docMk/>
            <pc:sldMk cId="969246437" sldId="2475"/>
            <ac:spMk id="133" creationId="{BA171BD6-14EE-F236-E44A-D1A70964194F}"/>
          </ac:spMkLst>
        </pc:spChg>
        <pc:spChg chg="mod">
          <ac:chgData name="Eric Tinker" userId="c04d6501-fe57-4234-a39a-43fc78ccf74f" providerId="ADAL" clId="{33FDF879-11BE-47BE-A8CD-D3630F2B2233}" dt="2026-03-31T20:13:12.244" v="5134" actId="552"/>
          <ac:spMkLst>
            <pc:docMk/>
            <pc:sldMk cId="969246437" sldId="2475"/>
            <ac:spMk id="138" creationId="{9ECE8367-46DD-348B-9CFB-F7D730169846}"/>
          </ac:spMkLst>
        </pc:spChg>
        <pc:spChg chg="mod">
          <ac:chgData name="Eric Tinker" userId="c04d6501-fe57-4234-a39a-43fc78ccf74f" providerId="ADAL" clId="{33FDF879-11BE-47BE-A8CD-D3630F2B2233}" dt="2026-03-31T20:13:12.244" v="5134" actId="552"/>
          <ac:spMkLst>
            <pc:docMk/>
            <pc:sldMk cId="969246437" sldId="2475"/>
            <ac:spMk id="139" creationId="{FB125236-5FC9-AA9A-38A0-AA7FB6490341}"/>
          </ac:spMkLst>
        </pc:spChg>
        <pc:spChg chg="mod">
          <ac:chgData name="Eric Tinker" userId="c04d6501-fe57-4234-a39a-43fc78ccf74f" providerId="ADAL" clId="{33FDF879-11BE-47BE-A8CD-D3630F2B2233}" dt="2026-04-02T16:50:00.114" v="8120" actId="1037"/>
          <ac:spMkLst>
            <pc:docMk/>
            <pc:sldMk cId="969246437" sldId="2475"/>
            <ac:spMk id="140" creationId="{A0FB861B-F31F-58A3-0E32-ED99AA0F46D3}"/>
          </ac:spMkLst>
        </pc:spChg>
        <pc:spChg chg="mod">
          <ac:chgData name="Eric Tinker" userId="c04d6501-fe57-4234-a39a-43fc78ccf74f" providerId="ADAL" clId="{33FDF879-11BE-47BE-A8CD-D3630F2B2233}" dt="2026-03-31T19:16:36.583" v="3381" actId="1076"/>
          <ac:spMkLst>
            <pc:docMk/>
            <pc:sldMk cId="969246437" sldId="2475"/>
            <ac:spMk id="141" creationId="{172CF456-C094-B732-5081-8400E07A2A13}"/>
          </ac:spMkLst>
        </pc:spChg>
        <pc:spChg chg="add mod">
          <ac:chgData name="Eric Tinker" userId="c04d6501-fe57-4234-a39a-43fc78ccf74f" providerId="ADAL" clId="{33FDF879-11BE-47BE-A8CD-D3630F2B2233}" dt="2026-03-31T19:16:47.723" v="3382" actId="1076"/>
          <ac:spMkLst>
            <pc:docMk/>
            <pc:sldMk cId="969246437" sldId="2475"/>
            <ac:spMk id="143" creationId="{A2840237-EC89-5671-BA6B-C89A81C2CAAB}"/>
          </ac:spMkLst>
        </pc:spChg>
        <pc:spChg chg="mod">
          <ac:chgData name="Eric Tinker" userId="c04d6501-fe57-4234-a39a-43fc78ccf74f" providerId="ADAL" clId="{33FDF879-11BE-47BE-A8CD-D3630F2B2233}" dt="2026-03-31T19:16:56.469" v="3392" actId="20577"/>
          <ac:spMkLst>
            <pc:docMk/>
            <pc:sldMk cId="969246437" sldId="2475"/>
            <ac:spMk id="144" creationId="{C64204FC-6232-CAB8-DE6B-04065F63755E}"/>
          </ac:spMkLst>
        </pc:spChg>
        <pc:spChg chg="mod">
          <ac:chgData name="Eric Tinker" userId="c04d6501-fe57-4234-a39a-43fc78ccf74f" providerId="ADAL" clId="{33FDF879-11BE-47BE-A8CD-D3630F2B2233}" dt="2026-04-02T15:12:40.460" v="6489" actId="14100"/>
          <ac:spMkLst>
            <pc:docMk/>
            <pc:sldMk cId="969246437" sldId="2475"/>
            <ac:spMk id="146" creationId="{7A2D219E-4F03-B8EC-3A43-CE21B2AC9D41}"/>
          </ac:spMkLst>
        </pc:spChg>
        <pc:spChg chg="mod">
          <ac:chgData name="Eric Tinker" userId="c04d6501-fe57-4234-a39a-43fc78ccf74f" providerId="ADAL" clId="{33FDF879-11BE-47BE-A8CD-D3630F2B2233}" dt="2026-04-02T15:20:00.593" v="6924" actId="1076"/>
          <ac:spMkLst>
            <pc:docMk/>
            <pc:sldMk cId="969246437" sldId="2475"/>
            <ac:spMk id="149" creationId="{4BBD3AC0-526A-7E09-4435-855417C98780}"/>
          </ac:spMkLst>
        </pc:spChg>
        <pc:spChg chg="mod">
          <ac:chgData name="Eric Tinker" userId="c04d6501-fe57-4234-a39a-43fc78ccf74f" providerId="ADAL" clId="{33FDF879-11BE-47BE-A8CD-D3630F2B2233}" dt="2026-03-31T19:49:12.679" v="4288" actId="114"/>
          <ac:spMkLst>
            <pc:docMk/>
            <pc:sldMk cId="969246437" sldId="2475"/>
            <ac:spMk id="167" creationId="{3396F112-526F-FED7-910C-1A999AA17A16}"/>
          </ac:spMkLst>
        </pc:spChg>
        <pc:spChg chg="add mod">
          <ac:chgData name="Eric Tinker" userId="c04d6501-fe57-4234-a39a-43fc78ccf74f" providerId="ADAL" clId="{33FDF879-11BE-47BE-A8CD-D3630F2B2233}" dt="2026-03-31T20:11:25.469" v="5000" actId="1037"/>
          <ac:spMkLst>
            <pc:docMk/>
            <pc:sldMk cId="969246437" sldId="2475"/>
            <ac:spMk id="169" creationId="{4C29B1BF-F494-4F32-F5DD-1DD6FF41D960}"/>
          </ac:spMkLst>
        </pc:spChg>
        <pc:spChg chg="add mod">
          <ac:chgData name="Eric Tinker" userId="c04d6501-fe57-4234-a39a-43fc78ccf74f" providerId="ADAL" clId="{33FDF879-11BE-47BE-A8CD-D3630F2B2233}" dt="2026-03-31T19:50:15.777" v="4295" actId="1076"/>
          <ac:spMkLst>
            <pc:docMk/>
            <pc:sldMk cId="969246437" sldId="2475"/>
            <ac:spMk id="171" creationId="{35986B40-155E-EA52-207A-64A7C342E08E}"/>
          </ac:spMkLst>
        </pc:spChg>
        <pc:spChg chg="add mod">
          <ac:chgData name="Eric Tinker" userId="c04d6501-fe57-4234-a39a-43fc78ccf74f" providerId="ADAL" clId="{33FDF879-11BE-47BE-A8CD-D3630F2B2233}" dt="2026-03-31T19:50:24.839" v="4296" actId="1076"/>
          <ac:spMkLst>
            <pc:docMk/>
            <pc:sldMk cId="969246437" sldId="2475"/>
            <ac:spMk id="172" creationId="{6796B596-40D3-0CD8-7151-B2A9056324AE}"/>
          </ac:spMkLst>
        </pc:spChg>
        <pc:spChg chg="add mod">
          <ac:chgData name="Eric Tinker" userId="c04d6501-fe57-4234-a39a-43fc78ccf74f" providerId="ADAL" clId="{33FDF879-11BE-47BE-A8CD-D3630F2B2233}" dt="2026-03-31T20:11:38.463" v="5038" actId="1038"/>
          <ac:spMkLst>
            <pc:docMk/>
            <pc:sldMk cId="969246437" sldId="2475"/>
            <ac:spMk id="173" creationId="{7B2D21A6-8517-A3F9-4C67-0A98817C41C2}"/>
          </ac:spMkLst>
        </pc:spChg>
        <pc:spChg chg="add mod">
          <ac:chgData name="Eric Tinker" userId="c04d6501-fe57-4234-a39a-43fc78ccf74f" providerId="ADAL" clId="{33FDF879-11BE-47BE-A8CD-D3630F2B2233}" dt="2026-04-02T14:46:38.567" v="5448" actId="1038"/>
          <ac:spMkLst>
            <pc:docMk/>
            <pc:sldMk cId="969246437" sldId="2475"/>
            <ac:spMk id="174" creationId="{D4BC96C7-C213-5F93-A1B7-25EF54D2F5BD}"/>
          </ac:spMkLst>
        </pc:spChg>
        <pc:spChg chg="add mod">
          <ac:chgData name="Eric Tinker" userId="c04d6501-fe57-4234-a39a-43fc78ccf74f" providerId="ADAL" clId="{33FDF879-11BE-47BE-A8CD-D3630F2B2233}" dt="2026-04-02T17:01:14.491" v="8721" actId="1038"/>
          <ac:spMkLst>
            <pc:docMk/>
            <pc:sldMk cId="969246437" sldId="2475"/>
            <ac:spMk id="175" creationId="{52F18957-A7BE-C9D1-2595-E1D0BF66AB1E}"/>
          </ac:spMkLst>
        </pc:spChg>
        <pc:spChg chg="add mod">
          <ac:chgData name="Eric Tinker" userId="c04d6501-fe57-4234-a39a-43fc78ccf74f" providerId="ADAL" clId="{33FDF879-11BE-47BE-A8CD-D3630F2B2233}" dt="2026-04-02T14:42:22.825" v="5268" actId="1035"/>
          <ac:spMkLst>
            <pc:docMk/>
            <pc:sldMk cId="969246437" sldId="2475"/>
            <ac:spMk id="176" creationId="{2BD81779-29B8-46A3-9A46-A1A8F3003842}"/>
          </ac:spMkLst>
        </pc:spChg>
        <pc:spChg chg="add mod">
          <ac:chgData name="Eric Tinker" userId="c04d6501-fe57-4234-a39a-43fc78ccf74f" providerId="ADAL" clId="{33FDF879-11BE-47BE-A8CD-D3630F2B2233}" dt="2026-04-02T14:43:56.557" v="5333" actId="1037"/>
          <ac:spMkLst>
            <pc:docMk/>
            <pc:sldMk cId="969246437" sldId="2475"/>
            <ac:spMk id="177" creationId="{2FFFB3B9-C57C-1BF7-669B-0E6F43999381}"/>
          </ac:spMkLst>
        </pc:spChg>
        <pc:spChg chg="add mod">
          <ac:chgData name="Eric Tinker" userId="c04d6501-fe57-4234-a39a-43fc78ccf74f" providerId="ADAL" clId="{33FDF879-11BE-47BE-A8CD-D3630F2B2233}" dt="2026-04-02T15:22:27.256" v="6933" actId="20577"/>
          <ac:spMkLst>
            <pc:docMk/>
            <pc:sldMk cId="969246437" sldId="2475"/>
            <ac:spMk id="178" creationId="{7148C59F-0D7E-D8F5-D22E-FE7064DAC65C}"/>
          </ac:spMkLst>
        </pc:spChg>
      </pc:sldChg>
      <pc:sldChg chg="addSp delSp modSp add mod">
        <pc:chgData name="Eric Tinker" userId="c04d6501-fe57-4234-a39a-43fc78ccf74f" providerId="ADAL" clId="{33FDF879-11BE-47BE-A8CD-D3630F2B2233}" dt="2026-04-07T14:37:36.151" v="32946" actId="20577"/>
        <pc:sldMkLst>
          <pc:docMk/>
          <pc:sldMk cId="932026748" sldId="2476"/>
        </pc:sldMkLst>
        <pc:spChg chg="mod">
          <ac:chgData name="Eric Tinker" userId="c04d6501-fe57-4234-a39a-43fc78ccf74f" providerId="ADAL" clId="{33FDF879-11BE-47BE-A8CD-D3630F2B2233}" dt="2026-04-06T21:15:11.320" v="32295" actId="20577"/>
          <ac:spMkLst>
            <pc:docMk/>
            <pc:sldMk cId="932026748" sldId="2476"/>
            <ac:spMk id="11266" creationId="{0CF331ED-E3EA-56F7-7233-2BB83E5D87D5}"/>
          </ac:spMkLst>
        </pc:spChg>
        <pc:graphicFrameChg chg="add del mod modGraphic">
          <ac:chgData name="Eric Tinker" userId="c04d6501-fe57-4234-a39a-43fc78ccf74f" providerId="ADAL" clId="{33FDF879-11BE-47BE-A8CD-D3630F2B2233}" dt="2026-04-07T14:37:36.151" v="32946" actId="20577"/>
          <ac:graphicFrameMkLst>
            <pc:docMk/>
            <pc:sldMk cId="932026748" sldId="2476"/>
            <ac:graphicFrameMk id="6" creationId="{9C17E49B-354C-2D17-BA8C-1EA709D72752}"/>
          </ac:graphicFrameMkLst>
        </pc:graphicFrameChg>
      </pc:sldChg>
      <pc:sldChg chg="addSp modSp add mod">
        <pc:chgData name="Eric Tinker" userId="c04d6501-fe57-4234-a39a-43fc78ccf74f" providerId="ADAL" clId="{33FDF879-11BE-47BE-A8CD-D3630F2B2233}" dt="2026-04-10T16:08:39.610" v="33566" actId="20577"/>
        <pc:sldMkLst>
          <pc:docMk/>
          <pc:sldMk cId="3556558267" sldId="2477"/>
        </pc:sldMkLst>
        <pc:spChg chg="add mod">
          <ac:chgData name="Eric Tinker" userId="c04d6501-fe57-4234-a39a-43fc78ccf74f" providerId="ADAL" clId="{33FDF879-11BE-47BE-A8CD-D3630F2B2233}" dt="2026-04-10T16:08:39.610" v="33566" actId="20577"/>
          <ac:spMkLst>
            <pc:docMk/>
            <pc:sldMk cId="3556558267" sldId="2477"/>
            <ac:spMk id="2" creationId="{876A4A31-E180-5E2E-4C8D-2731F2A3121E}"/>
          </ac:spMkLst>
        </pc:spChg>
        <pc:spChg chg="mod">
          <ac:chgData name="Eric Tinker" userId="c04d6501-fe57-4234-a39a-43fc78ccf74f" providerId="ADAL" clId="{33FDF879-11BE-47BE-A8CD-D3630F2B2233}" dt="2026-04-06T21:15:17.352" v="32299" actId="20577"/>
          <ac:spMkLst>
            <pc:docMk/>
            <pc:sldMk cId="3556558267" sldId="2477"/>
            <ac:spMk id="11266" creationId="{66C6B2D7-99FC-93C7-D462-77B3AA9F1829}"/>
          </ac:spMkLst>
        </pc:spChg>
        <pc:graphicFrameChg chg="modGraphic">
          <ac:chgData name="Eric Tinker" userId="c04d6501-fe57-4234-a39a-43fc78ccf74f" providerId="ADAL" clId="{33FDF879-11BE-47BE-A8CD-D3630F2B2233}" dt="2026-04-07T14:38:58.001" v="32947" actId="255"/>
          <ac:graphicFrameMkLst>
            <pc:docMk/>
            <pc:sldMk cId="3556558267" sldId="2477"/>
            <ac:graphicFrameMk id="6" creationId="{5FDD699B-A9A3-B075-A964-8E7B7FB90875}"/>
          </ac:graphicFrameMkLst>
        </pc:graphicFrameChg>
      </pc:sldChg>
      <pc:sldChg chg="addSp delSp modSp add mod">
        <pc:chgData name="Eric Tinker" userId="c04d6501-fe57-4234-a39a-43fc78ccf74f" providerId="ADAL" clId="{33FDF879-11BE-47BE-A8CD-D3630F2B2233}" dt="2026-04-06T21:16:58.728" v="32348" actId="20577"/>
        <pc:sldMkLst>
          <pc:docMk/>
          <pc:sldMk cId="559874791" sldId="2478"/>
        </pc:sldMkLst>
        <pc:spChg chg="add mod">
          <ac:chgData name="Eric Tinker" userId="c04d6501-fe57-4234-a39a-43fc78ccf74f" providerId="ADAL" clId="{33FDF879-11BE-47BE-A8CD-D3630F2B2233}" dt="2026-04-04T18:09:55.544" v="15209" actId="14100"/>
          <ac:spMkLst>
            <pc:docMk/>
            <pc:sldMk cId="559874791" sldId="2478"/>
            <ac:spMk id="2" creationId="{C166EF18-6649-914A-0BBD-43B955ACC692}"/>
          </ac:spMkLst>
        </pc:spChg>
        <pc:spChg chg="add mod">
          <ac:chgData name="Eric Tinker" userId="c04d6501-fe57-4234-a39a-43fc78ccf74f" providerId="ADAL" clId="{33FDF879-11BE-47BE-A8CD-D3630F2B2233}" dt="2026-04-02T20:42:21.788" v="14405" actId="164"/>
          <ac:spMkLst>
            <pc:docMk/>
            <pc:sldMk cId="559874791" sldId="2478"/>
            <ac:spMk id="8" creationId="{4C3B3BA4-7867-645B-5574-418F2BC4CE89}"/>
          </ac:spMkLst>
        </pc:spChg>
        <pc:spChg chg="add mod">
          <ac:chgData name="Eric Tinker" userId="c04d6501-fe57-4234-a39a-43fc78ccf74f" providerId="ADAL" clId="{33FDF879-11BE-47BE-A8CD-D3630F2B2233}" dt="2026-04-02T20:42:21.788" v="14405" actId="164"/>
          <ac:spMkLst>
            <pc:docMk/>
            <pc:sldMk cId="559874791" sldId="2478"/>
            <ac:spMk id="9" creationId="{366C98A8-B812-ECE0-2CDC-1654B9B68581}"/>
          </ac:spMkLst>
        </pc:spChg>
        <pc:spChg chg="add mod">
          <ac:chgData name="Eric Tinker" userId="c04d6501-fe57-4234-a39a-43fc78ccf74f" providerId="ADAL" clId="{33FDF879-11BE-47BE-A8CD-D3630F2B2233}" dt="2026-04-02T20:42:21.788" v="14405" actId="164"/>
          <ac:spMkLst>
            <pc:docMk/>
            <pc:sldMk cId="559874791" sldId="2478"/>
            <ac:spMk id="11" creationId="{B511EF40-58AD-0C16-8810-6C2341AE10A5}"/>
          </ac:spMkLst>
        </pc:spChg>
        <pc:spChg chg="add mod">
          <ac:chgData name="Eric Tinker" userId="c04d6501-fe57-4234-a39a-43fc78ccf74f" providerId="ADAL" clId="{33FDF879-11BE-47BE-A8CD-D3630F2B2233}" dt="2026-04-02T20:42:21.788" v="14405" actId="164"/>
          <ac:spMkLst>
            <pc:docMk/>
            <pc:sldMk cId="559874791" sldId="2478"/>
            <ac:spMk id="17" creationId="{AD3AEEDD-3C65-E642-B19A-A4B204ACD7B9}"/>
          </ac:spMkLst>
        </pc:spChg>
        <pc:spChg chg="mod">
          <ac:chgData name="Eric Tinker" userId="c04d6501-fe57-4234-a39a-43fc78ccf74f" providerId="ADAL" clId="{33FDF879-11BE-47BE-A8CD-D3630F2B2233}" dt="2026-04-02T20:42:58.438" v="14416" actId="20577"/>
          <ac:spMkLst>
            <pc:docMk/>
            <pc:sldMk cId="559874791" sldId="2478"/>
            <ac:spMk id="21" creationId="{F516A08D-2D40-BF67-DA69-ED5CDF71DD43}"/>
          </ac:spMkLst>
        </pc:spChg>
        <pc:spChg chg="add mod">
          <ac:chgData name="Eric Tinker" userId="c04d6501-fe57-4234-a39a-43fc78ccf74f" providerId="ADAL" clId="{33FDF879-11BE-47BE-A8CD-D3630F2B2233}" dt="2026-04-02T20:42:21.788" v="14405" actId="164"/>
          <ac:spMkLst>
            <pc:docMk/>
            <pc:sldMk cId="559874791" sldId="2478"/>
            <ac:spMk id="22" creationId="{3606AFDC-7733-A32D-68E4-D4103A2D7749}"/>
          </ac:spMkLst>
        </pc:spChg>
        <pc:spChg chg="mod">
          <ac:chgData name="Eric Tinker" userId="c04d6501-fe57-4234-a39a-43fc78ccf74f" providerId="ADAL" clId="{33FDF879-11BE-47BE-A8CD-D3630F2B2233}" dt="2026-04-02T20:43:12.155" v="14418" actId="20577"/>
          <ac:spMkLst>
            <pc:docMk/>
            <pc:sldMk cId="559874791" sldId="2478"/>
            <ac:spMk id="23" creationId="{3F76E66A-26D0-DB13-E9F9-46DAF03B080F}"/>
          </ac:spMkLst>
        </pc:spChg>
        <pc:spChg chg="mod">
          <ac:chgData name="Eric Tinker" userId="c04d6501-fe57-4234-a39a-43fc78ccf74f" providerId="ADAL" clId="{33FDF879-11BE-47BE-A8CD-D3630F2B2233}" dt="2026-04-02T20:43:18.198" v="14419" actId="20577"/>
          <ac:spMkLst>
            <pc:docMk/>
            <pc:sldMk cId="559874791" sldId="2478"/>
            <ac:spMk id="24" creationId="{2F956C71-268B-A4AC-CC5A-6253A07CA18D}"/>
          </ac:spMkLst>
        </pc:spChg>
        <pc:spChg chg="mod">
          <ac:chgData name="Eric Tinker" userId="c04d6501-fe57-4234-a39a-43fc78ccf74f" providerId="ADAL" clId="{33FDF879-11BE-47BE-A8CD-D3630F2B2233}" dt="2026-04-04T18:09:07.202" v="15195" actId="20577"/>
          <ac:spMkLst>
            <pc:docMk/>
            <pc:sldMk cId="559874791" sldId="2478"/>
            <ac:spMk id="25" creationId="{014A4B32-CBB8-25B3-6341-D3584A1EFC31}"/>
          </ac:spMkLst>
        </pc:spChg>
        <pc:spChg chg="mod">
          <ac:chgData name="Eric Tinker" userId="c04d6501-fe57-4234-a39a-43fc78ccf74f" providerId="ADAL" clId="{33FDF879-11BE-47BE-A8CD-D3630F2B2233}" dt="2026-04-04T18:08:28.924" v="15169" actId="20577"/>
          <ac:spMkLst>
            <pc:docMk/>
            <pc:sldMk cId="559874791" sldId="2478"/>
            <ac:spMk id="27" creationId="{7A0FC0E9-4371-865C-0575-489B0C986C80}"/>
          </ac:spMkLst>
        </pc:spChg>
        <pc:spChg chg="add mod">
          <ac:chgData name="Eric Tinker" userId="c04d6501-fe57-4234-a39a-43fc78ccf74f" providerId="ADAL" clId="{33FDF879-11BE-47BE-A8CD-D3630F2B2233}" dt="2026-04-02T20:42:40.263" v="14410" actId="20577"/>
          <ac:spMkLst>
            <pc:docMk/>
            <pc:sldMk cId="559874791" sldId="2478"/>
            <ac:spMk id="29" creationId="{CC3A17B0-E50A-FAB4-F81B-6540C5876B22}"/>
          </ac:spMkLst>
        </pc:spChg>
        <pc:spChg chg="mod">
          <ac:chgData name="Eric Tinker" userId="c04d6501-fe57-4234-a39a-43fc78ccf74f" providerId="ADAL" clId="{33FDF879-11BE-47BE-A8CD-D3630F2B2233}" dt="2026-04-02T20:42:52.626" v="14413" actId="20577"/>
          <ac:spMkLst>
            <pc:docMk/>
            <pc:sldMk cId="559874791" sldId="2478"/>
            <ac:spMk id="30" creationId="{57A4EA84-AD65-4D34-8606-2D8A3F60D540}"/>
          </ac:spMkLst>
        </pc:spChg>
        <pc:spChg chg="add mod">
          <ac:chgData name="Eric Tinker" userId="c04d6501-fe57-4234-a39a-43fc78ccf74f" providerId="ADAL" clId="{33FDF879-11BE-47BE-A8CD-D3630F2B2233}" dt="2026-04-02T20:42:21.788" v="14405" actId="164"/>
          <ac:spMkLst>
            <pc:docMk/>
            <pc:sldMk cId="559874791" sldId="2478"/>
            <ac:spMk id="32" creationId="{FBD0E443-B776-B0D4-CC10-5881FF7612E5}"/>
          </ac:spMkLst>
        </pc:spChg>
        <pc:spChg chg="mod">
          <ac:chgData name="Eric Tinker" userId="c04d6501-fe57-4234-a39a-43fc78ccf74f" providerId="ADAL" clId="{33FDF879-11BE-47BE-A8CD-D3630F2B2233}" dt="2026-04-02T20:42:44.450" v="14411" actId="20577"/>
          <ac:spMkLst>
            <pc:docMk/>
            <pc:sldMk cId="559874791" sldId="2478"/>
            <ac:spMk id="34" creationId="{D744FA2E-4808-301E-B343-887F98E43E30}"/>
          </ac:spMkLst>
        </pc:spChg>
        <pc:spChg chg="add mod">
          <ac:chgData name="Eric Tinker" userId="c04d6501-fe57-4234-a39a-43fc78ccf74f" providerId="ADAL" clId="{33FDF879-11BE-47BE-A8CD-D3630F2B2233}" dt="2026-04-02T20:42:21.788" v="14405" actId="164"/>
          <ac:spMkLst>
            <pc:docMk/>
            <pc:sldMk cId="559874791" sldId="2478"/>
            <ac:spMk id="36" creationId="{A0AE5C91-49A0-721C-2A3D-2D940C699D0A}"/>
          </ac:spMkLst>
        </pc:spChg>
        <pc:spChg chg="mod">
          <ac:chgData name="Eric Tinker" userId="c04d6501-fe57-4234-a39a-43fc78ccf74f" providerId="ADAL" clId="{33FDF879-11BE-47BE-A8CD-D3630F2B2233}" dt="2026-04-04T18:09:00.923" v="15189" actId="1035"/>
          <ac:spMkLst>
            <pc:docMk/>
            <pc:sldMk cId="559874791" sldId="2478"/>
            <ac:spMk id="37" creationId="{27AA4A09-C0BD-7660-E794-6E05E897C508}"/>
          </ac:spMkLst>
        </pc:spChg>
        <pc:spChg chg="add mod">
          <ac:chgData name="Eric Tinker" userId="c04d6501-fe57-4234-a39a-43fc78ccf74f" providerId="ADAL" clId="{33FDF879-11BE-47BE-A8CD-D3630F2B2233}" dt="2026-04-02T20:42:27.615" v="14406" actId="20577"/>
          <ac:spMkLst>
            <pc:docMk/>
            <pc:sldMk cId="559874791" sldId="2478"/>
            <ac:spMk id="38" creationId="{E84E8189-91F4-3EB0-435C-826D116DD7D5}"/>
          </ac:spMkLst>
        </pc:spChg>
        <pc:spChg chg="add mod">
          <ac:chgData name="Eric Tinker" userId="c04d6501-fe57-4234-a39a-43fc78ccf74f" providerId="ADAL" clId="{33FDF879-11BE-47BE-A8CD-D3630F2B2233}" dt="2026-04-02T20:45:01.303" v="14517" actId="1076"/>
          <ac:spMkLst>
            <pc:docMk/>
            <pc:sldMk cId="559874791" sldId="2478"/>
            <ac:spMk id="41" creationId="{F3178A4F-4DA0-5A1B-B409-B22A4ACA1EC6}"/>
          </ac:spMkLst>
        </pc:spChg>
        <pc:spChg chg="mod">
          <ac:chgData name="Eric Tinker" userId="c04d6501-fe57-4234-a39a-43fc78ccf74f" providerId="ADAL" clId="{33FDF879-11BE-47BE-A8CD-D3630F2B2233}" dt="2026-04-06T21:16:58.728" v="32348" actId="20577"/>
          <ac:spMkLst>
            <pc:docMk/>
            <pc:sldMk cId="559874791" sldId="2478"/>
            <ac:spMk id="11266" creationId="{637034DC-B981-8896-8834-8A38FF2D0062}"/>
          </ac:spMkLst>
        </pc:spChg>
      </pc:sldChg>
      <pc:sldChg chg="addSp modSp add mod">
        <pc:chgData name="Eric Tinker" userId="c04d6501-fe57-4234-a39a-43fc78ccf74f" providerId="ADAL" clId="{33FDF879-11BE-47BE-A8CD-D3630F2B2233}" dt="2026-04-04T19:32:57.709" v="16443" actId="255"/>
        <pc:sldMkLst>
          <pc:docMk/>
          <pc:sldMk cId="3970273892" sldId="2479"/>
        </pc:sldMkLst>
        <pc:spChg chg="add mod">
          <ac:chgData name="Eric Tinker" userId="c04d6501-fe57-4234-a39a-43fc78ccf74f" providerId="ADAL" clId="{33FDF879-11BE-47BE-A8CD-D3630F2B2233}" dt="2026-04-04T18:10:47.412" v="15211"/>
          <ac:spMkLst>
            <pc:docMk/>
            <pc:sldMk cId="3970273892" sldId="2479"/>
            <ac:spMk id="2" creationId="{DCCD01C9-5D92-A794-B326-072517A0894B}"/>
          </ac:spMkLst>
        </pc:spChg>
        <pc:spChg chg="mod">
          <ac:chgData name="Eric Tinker" userId="c04d6501-fe57-4234-a39a-43fc78ccf74f" providerId="ADAL" clId="{33FDF879-11BE-47BE-A8CD-D3630F2B2233}" dt="2026-04-04T19:32:57.709" v="16443" actId="255"/>
          <ac:spMkLst>
            <pc:docMk/>
            <pc:sldMk cId="3970273892" sldId="2479"/>
            <ac:spMk id="11266" creationId="{719071AD-4038-D9AE-0225-E3A96EE7C04F}"/>
          </ac:spMkLst>
        </pc:spChg>
        <pc:graphicFrameChg chg="add mod modGraphic">
          <ac:chgData name="Eric Tinker" userId="c04d6501-fe57-4234-a39a-43fc78ccf74f" providerId="ADAL" clId="{33FDF879-11BE-47BE-A8CD-D3630F2B2233}" dt="2026-04-04T19:09:55.838" v="15559" actId="20577"/>
          <ac:graphicFrameMkLst>
            <pc:docMk/>
            <pc:sldMk cId="3970273892" sldId="2479"/>
            <ac:graphicFrameMk id="5" creationId="{E1446168-85BC-0668-CB3F-05A557DFA5E8}"/>
          </ac:graphicFrameMkLst>
        </pc:graphicFrameChg>
      </pc:sldChg>
      <pc:sldChg chg="addSp delSp modSp add mod">
        <pc:chgData name="Eric Tinker" userId="c04d6501-fe57-4234-a39a-43fc78ccf74f" providerId="ADAL" clId="{33FDF879-11BE-47BE-A8CD-D3630F2B2233}" dt="2026-04-06T21:18:22.041" v="32352" actId="20577"/>
        <pc:sldMkLst>
          <pc:docMk/>
          <pc:sldMk cId="2405017408" sldId="2480"/>
        </pc:sldMkLst>
        <pc:spChg chg="add mod">
          <ac:chgData name="Eric Tinker" userId="c04d6501-fe57-4234-a39a-43fc78ccf74f" providerId="ADAL" clId="{33FDF879-11BE-47BE-A8CD-D3630F2B2233}" dt="2026-04-05T14:22:53.293" v="19198" actId="554"/>
          <ac:spMkLst>
            <pc:docMk/>
            <pc:sldMk cId="2405017408" sldId="2480"/>
            <ac:spMk id="5" creationId="{3419B6A5-F3FD-35F1-840F-02E2E7E6156C}"/>
          </ac:spMkLst>
        </pc:spChg>
        <pc:spChg chg="add mod">
          <ac:chgData name="Eric Tinker" userId="c04d6501-fe57-4234-a39a-43fc78ccf74f" providerId="ADAL" clId="{33FDF879-11BE-47BE-A8CD-D3630F2B2233}" dt="2026-04-05T14:22:53.293" v="19198" actId="554"/>
          <ac:spMkLst>
            <pc:docMk/>
            <pc:sldMk cId="2405017408" sldId="2480"/>
            <ac:spMk id="6" creationId="{5F54C6AF-50BC-09F0-A8A9-A0974FCF9853}"/>
          </ac:spMkLst>
        </pc:spChg>
        <pc:spChg chg="add mod">
          <ac:chgData name="Eric Tinker" userId="c04d6501-fe57-4234-a39a-43fc78ccf74f" providerId="ADAL" clId="{33FDF879-11BE-47BE-A8CD-D3630F2B2233}" dt="2026-04-05T14:23:19.898" v="19225" actId="20577"/>
          <ac:spMkLst>
            <pc:docMk/>
            <pc:sldMk cId="2405017408" sldId="2480"/>
            <ac:spMk id="7" creationId="{388DC9F9-B074-AAC1-FBEE-A50198935808}"/>
          </ac:spMkLst>
        </pc:spChg>
        <pc:spChg chg="add mod">
          <ac:chgData name="Eric Tinker" userId="c04d6501-fe57-4234-a39a-43fc78ccf74f" providerId="ADAL" clId="{33FDF879-11BE-47BE-A8CD-D3630F2B2233}" dt="2026-04-04T19:26:40.821" v="16328" actId="1076"/>
          <ac:spMkLst>
            <pc:docMk/>
            <pc:sldMk cId="2405017408" sldId="2480"/>
            <ac:spMk id="9" creationId="{E7C71BFC-3347-C31E-3ED3-AE77E398727C}"/>
          </ac:spMkLst>
        </pc:spChg>
        <pc:spChg chg="add mod">
          <ac:chgData name="Eric Tinker" userId="c04d6501-fe57-4234-a39a-43fc78ccf74f" providerId="ADAL" clId="{33FDF879-11BE-47BE-A8CD-D3630F2B2233}" dt="2026-04-04T19:36:59.199" v="16479" actId="1076"/>
          <ac:spMkLst>
            <pc:docMk/>
            <pc:sldMk cId="2405017408" sldId="2480"/>
            <ac:spMk id="11" creationId="{08FFCB78-F0B5-4373-AD2B-A74C6CE226C7}"/>
          </ac:spMkLst>
        </pc:spChg>
        <pc:spChg chg="add mod">
          <ac:chgData name="Eric Tinker" userId="c04d6501-fe57-4234-a39a-43fc78ccf74f" providerId="ADAL" clId="{33FDF879-11BE-47BE-A8CD-D3630F2B2233}" dt="2026-04-05T14:22:31.254" v="19197" actId="1076"/>
          <ac:spMkLst>
            <pc:docMk/>
            <pc:sldMk cId="2405017408" sldId="2480"/>
            <ac:spMk id="13" creationId="{E7A9D2B4-3A5D-C3A3-5AF1-7421EBB81DEE}"/>
          </ac:spMkLst>
        </pc:spChg>
        <pc:spChg chg="add mod">
          <ac:chgData name="Eric Tinker" userId="c04d6501-fe57-4234-a39a-43fc78ccf74f" providerId="ADAL" clId="{33FDF879-11BE-47BE-A8CD-D3630F2B2233}" dt="2026-04-04T19:38:15.603" v="16498" actId="20577"/>
          <ac:spMkLst>
            <pc:docMk/>
            <pc:sldMk cId="2405017408" sldId="2480"/>
            <ac:spMk id="16" creationId="{42BA3F4F-E955-CA36-4CF3-A75E8A18B7E7}"/>
          </ac:spMkLst>
        </pc:spChg>
        <pc:spChg chg="add mod">
          <ac:chgData name="Eric Tinker" userId="c04d6501-fe57-4234-a39a-43fc78ccf74f" providerId="ADAL" clId="{33FDF879-11BE-47BE-A8CD-D3630F2B2233}" dt="2026-04-04T19:23:18.287" v="16092"/>
          <ac:spMkLst>
            <pc:docMk/>
            <pc:sldMk cId="2405017408" sldId="2480"/>
            <ac:spMk id="18" creationId="{6154E61A-3742-F97C-1DB3-78F7C703349E}"/>
          </ac:spMkLst>
        </pc:spChg>
        <pc:spChg chg="add mod">
          <ac:chgData name="Eric Tinker" userId="c04d6501-fe57-4234-a39a-43fc78ccf74f" providerId="ADAL" clId="{33FDF879-11BE-47BE-A8CD-D3630F2B2233}" dt="2026-04-05T14:20:31.280" v="19175" actId="20577"/>
          <ac:spMkLst>
            <pc:docMk/>
            <pc:sldMk cId="2405017408" sldId="2480"/>
            <ac:spMk id="29" creationId="{566673B2-37DB-92CF-F186-032B2E0ABBDF}"/>
          </ac:spMkLst>
        </pc:spChg>
        <pc:spChg chg="mod">
          <ac:chgData name="Eric Tinker" userId="c04d6501-fe57-4234-a39a-43fc78ccf74f" providerId="ADAL" clId="{33FDF879-11BE-47BE-A8CD-D3630F2B2233}" dt="2026-04-06T21:18:22.041" v="32352" actId="20577"/>
          <ac:spMkLst>
            <pc:docMk/>
            <pc:sldMk cId="2405017408" sldId="2480"/>
            <ac:spMk id="11266" creationId="{D311E12F-BAA9-E84C-BF56-997708B3830A}"/>
          </ac:spMkLst>
        </pc:spChg>
        <pc:picChg chg="mod ord">
          <ac:chgData name="Eric Tinker" userId="c04d6501-fe57-4234-a39a-43fc78ccf74f" providerId="ADAL" clId="{33FDF879-11BE-47BE-A8CD-D3630F2B2233}" dt="2026-04-04T19:39:18.865" v="16507" actId="1076"/>
          <ac:picMkLst>
            <pc:docMk/>
            <pc:sldMk cId="2405017408" sldId="2480"/>
            <ac:picMk id="17" creationId="{96E9E80B-CEBD-84AA-6FFD-B04D6123BF42}"/>
          </ac:picMkLst>
        </pc:picChg>
        <pc:picChg chg="mod ord modCrop">
          <ac:chgData name="Eric Tinker" userId="c04d6501-fe57-4234-a39a-43fc78ccf74f" providerId="ADAL" clId="{33FDF879-11BE-47BE-A8CD-D3630F2B2233}" dt="2026-04-05T14:22:11.969" v="19177" actId="14100"/>
          <ac:picMkLst>
            <pc:docMk/>
            <pc:sldMk cId="2405017408" sldId="2480"/>
            <ac:picMk id="23" creationId="{B78B2ECC-1D8E-66C1-F90D-7620653F111F}"/>
          </ac:picMkLst>
        </pc:picChg>
        <pc:cxnChg chg="mod">
          <ac:chgData name="Eric Tinker" userId="c04d6501-fe57-4234-a39a-43fc78ccf74f" providerId="ADAL" clId="{33FDF879-11BE-47BE-A8CD-D3630F2B2233}" dt="2026-04-05T14:23:09.675" v="19199" actId="14100"/>
          <ac:cxnSpMkLst>
            <pc:docMk/>
            <pc:sldMk cId="2405017408" sldId="2480"/>
            <ac:cxnSpMk id="8" creationId="{97B73BBF-4537-7AE8-2B4A-4AB30A265051}"/>
          </ac:cxnSpMkLst>
        </pc:cxnChg>
        <pc:cxnChg chg="add mod">
          <ac:chgData name="Eric Tinker" userId="c04d6501-fe57-4234-a39a-43fc78ccf74f" providerId="ADAL" clId="{33FDF879-11BE-47BE-A8CD-D3630F2B2233}" dt="2026-04-04T19:26:32.981" v="16326" actId="14100"/>
          <ac:cxnSpMkLst>
            <pc:docMk/>
            <pc:sldMk cId="2405017408" sldId="2480"/>
            <ac:cxnSpMk id="10" creationId="{4A919B40-4FC5-969F-0594-3C428D617717}"/>
          </ac:cxnSpMkLst>
        </pc:cxnChg>
        <pc:cxnChg chg="mod">
          <ac:chgData name="Eric Tinker" userId="c04d6501-fe57-4234-a39a-43fc78ccf74f" providerId="ADAL" clId="{33FDF879-11BE-47BE-A8CD-D3630F2B2233}" dt="2026-04-04T19:37:13.336" v="16481" actId="14100"/>
          <ac:cxnSpMkLst>
            <pc:docMk/>
            <pc:sldMk cId="2405017408" sldId="2480"/>
            <ac:cxnSpMk id="12" creationId="{91BF9FCA-B0BC-9027-86C0-79AAA25D02CF}"/>
          </ac:cxnSpMkLst>
        </pc:cxnChg>
        <pc:cxnChg chg="mod">
          <ac:chgData name="Eric Tinker" userId="c04d6501-fe57-4234-a39a-43fc78ccf74f" providerId="ADAL" clId="{33FDF879-11BE-47BE-A8CD-D3630F2B2233}" dt="2026-04-05T14:22:25.171" v="19196" actId="1036"/>
          <ac:cxnSpMkLst>
            <pc:docMk/>
            <pc:sldMk cId="2405017408" sldId="2480"/>
            <ac:cxnSpMk id="14" creationId="{B26D70BE-7BC8-511D-16FC-84AEDF966E3B}"/>
          </ac:cxnSpMkLst>
        </pc:cxnChg>
        <pc:cxnChg chg="mod">
          <ac:chgData name="Eric Tinker" userId="c04d6501-fe57-4234-a39a-43fc78ccf74f" providerId="ADAL" clId="{33FDF879-11BE-47BE-A8CD-D3630F2B2233}" dt="2026-04-05T14:22:19.515" v="19178" actId="14100"/>
          <ac:cxnSpMkLst>
            <pc:docMk/>
            <pc:sldMk cId="2405017408" sldId="2480"/>
            <ac:cxnSpMk id="15" creationId="{453D8730-91A8-0336-F00E-E591758473C4}"/>
          </ac:cxnSpMkLst>
        </pc:cxnChg>
      </pc:sldChg>
      <pc:sldChg chg="addSp delSp modSp add mod">
        <pc:chgData name="Eric Tinker" userId="c04d6501-fe57-4234-a39a-43fc78ccf74f" providerId="ADAL" clId="{33FDF879-11BE-47BE-A8CD-D3630F2B2233}" dt="2026-04-07T16:24:06.788" v="33240"/>
        <pc:sldMkLst>
          <pc:docMk/>
          <pc:sldMk cId="18748299" sldId="2481"/>
        </pc:sldMkLst>
        <pc:spChg chg="add mod">
          <ac:chgData name="Eric Tinker" userId="c04d6501-fe57-4234-a39a-43fc78ccf74f" providerId="ADAL" clId="{33FDF879-11BE-47BE-A8CD-D3630F2B2233}" dt="2026-04-04T20:48:03.233" v="17120" actId="113"/>
          <ac:spMkLst>
            <pc:docMk/>
            <pc:sldMk cId="18748299" sldId="2481"/>
            <ac:spMk id="2" creationId="{3E5C641A-B233-91C8-8DDB-3369E902EC55}"/>
          </ac:spMkLst>
        </pc:spChg>
        <pc:spChg chg="add mod">
          <ac:chgData name="Eric Tinker" userId="c04d6501-fe57-4234-a39a-43fc78ccf74f" providerId="ADAL" clId="{33FDF879-11BE-47BE-A8CD-D3630F2B2233}" dt="2026-04-07T16:24:06.788" v="33240"/>
          <ac:spMkLst>
            <pc:docMk/>
            <pc:sldMk cId="18748299" sldId="2481"/>
            <ac:spMk id="6" creationId="{4A29DEC1-2F00-3717-F5D0-33CB960F3AE5}"/>
          </ac:spMkLst>
        </pc:spChg>
        <pc:picChg chg="add mod">
          <ac:chgData name="Eric Tinker" userId="c04d6501-fe57-4234-a39a-43fc78ccf74f" providerId="ADAL" clId="{33FDF879-11BE-47BE-A8CD-D3630F2B2233}" dt="2026-04-06T21:16:23.579" v="32309" actId="1076"/>
          <ac:picMkLst>
            <pc:docMk/>
            <pc:sldMk cId="18748299" sldId="2481"/>
            <ac:picMk id="7" creationId="{664ACADD-019B-BEDA-99E7-FC7CF7C855AD}"/>
          </ac:picMkLst>
        </pc:picChg>
      </pc:sldChg>
      <pc:sldChg chg="addSp delSp modSp add mod">
        <pc:chgData name="Eric Tinker" userId="c04d6501-fe57-4234-a39a-43fc78ccf74f" providerId="ADAL" clId="{33FDF879-11BE-47BE-A8CD-D3630F2B2233}" dt="2026-04-05T16:11:36.013" v="19805" actId="20577"/>
        <pc:sldMkLst>
          <pc:docMk/>
          <pc:sldMk cId="1775747207" sldId="2482"/>
        </pc:sldMkLst>
        <pc:spChg chg="add mod">
          <ac:chgData name="Eric Tinker" userId="c04d6501-fe57-4234-a39a-43fc78ccf74f" providerId="ADAL" clId="{33FDF879-11BE-47BE-A8CD-D3630F2B2233}" dt="2026-04-02T20:46:37.795" v="14569"/>
          <ac:spMkLst>
            <pc:docMk/>
            <pc:sldMk cId="1775747207" sldId="2482"/>
            <ac:spMk id="8" creationId="{FEF5FE11-FABD-57FB-0481-4163269F050E}"/>
          </ac:spMkLst>
        </pc:spChg>
        <pc:spChg chg="mod">
          <ac:chgData name="Eric Tinker" userId="c04d6501-fe57-4234-a39a-43fc78ccf74f" providerId="ADAL" clId="{33FDF879-11BE-47BE-A8CD-D3630F2B2233}" dt="2026-04-02T20:46:37.795" v="14569"/>
          <ac:spMkLst>
            <pc:docMk/>
            <pc:sldMk cId="1775747207" sldId="2482"/>
            <ac:spMk id="11" creationId="{F9CBF8D0-F437-D6CE-4713-CD7815135BDA}"/>
          </ac:spMkLst>
        </pc:spChg>
        <pc:spChg chg="add mod">
          <ac:chgData name="Eric Tinker" userId="c04d6501-fe57-4234-a39a-43fc78ccf74f" providerId="ADAL" clId="{33FDF879-11BE-47BE-A8CD-D3630F2B2233}" dt="2026-04-04T19:12:20.839" v="15560" actId="20577"/>
          <ac:spMkLst>
            <pc:docMk/>
            <pc:sldMk cId="1775747207" sldId="2482"/>
            <ac:spMk id="13" creationId="{87A72649-C836-A838-BC9F-E60351087AD0}"/>
          </ac:spMkLst>
        </pc:spChg>
        <pc:spChg chg="add mod">
          <ac:chgData name="Eric Tinker" userId="c04d6501-fe57-4234-a39a-43fc78ccf74f" providerId="ADAL" clId="{33FDF879-11BE-47BE-A8CD-D3630F2B2233}" dt="2026-04-02T20:46:37.795" v="14569"/>
          <ac:spMkLst>
            <pc:docMk/>
            <pc:sldMk cId="1775747207" sldId="2482"/>
            <ac:spMk id="14" creationId="{80F668DB-9197-DE7E-7FB0-74E3F2D0B321}"/>
          </ac:spMkLst>
        </pc:spChg>
        <pc:spChg chg="add mod">
          <ac:chgData name="Eric Tinker" userId="c04d6501-fe57-4234-a39a-43fc78ccf74f" providerId="ADAL" clId="{33FDF879-11BE-47BE-A8CD-D3630F2B2233}" dt="2026-04-02T20:46:37.795" v="14569"/>
          <ac:spMkLst>
            <pc:docMk/>
            <pc:sldMk cId="1775747207" sldId="2482"/>
            <ac:spMk id="17" creationId="{235F9D5B-7D0F-B4B3-033F-E7FE3606F41E}"/>
          </ac:spMkLst>
        </pc:spChg>
        <pc:spChg chg="add mod">
          <ac:chgData name="Eric Tinker" userId="c04d6501-fe57-4234-a39a-43fc78ccf74f" providerId="ADAL" clId="{33FDF879-11BE-47BE-A8CD-D3630F2B2233}" dt="2026-04-05T15:41:21.482" v="19728" actId="1035"/>
          <ac:spMkLst>
            <pc:docMk/>
            <pc:sldMk cId="1775747207" sldId="2482"/>
            <ac:spMk id="18" creationId="{23F9AF5C-6E9C-0DCC-A86A-FC328F4C515E}"/>
          </ac:spMkLst>
        </pc:spChg>
        <pc:spChg chg="mod topLvl">
          <ac:chgData name="Eric Tinker" userId="c04d6501-fe57-4234-a39a-43fc78ccf74f" providerId="ADAL" clId="{33FDF879-11BE-47BE-A8CD-D3630F2B2233}" dt="2026-04-05T16:10:36.294" v="19747" actId="165"/>
          <ac:spMkLst>
            <pc:docMk/>
            <pc:sldMk cId="1775747207" sldId="2482"/>
            <ac:spMk id="20" creationId="{0D545419-F1BB-E850-63F0-11BF70BD8523}"/>
          </ac:spMkLst>
        </pc:spChg>
        <pc:spChg chg="mod">
          <ac:chgData name="Eric Tinker" userId="c04d6501-fe57-4234-a39a-43fc78ccf74f" providerId="ADAL" clId="{33FDF879-11BE-47BE-A8CD-D3630F2B2233}" dt="2026-04-02T20:47:09.215" v="14594" actId="20577"/>
          <ac:spMkLst>
            <pc:docMk/>
            <pc:sldMk cId="1775747207" sldId="2482"/>
            <ac:spMk id="31" creationId="{027AF8A9-9B7A-F1E3-33A5-693630BCD2C4}"/>
          </ac:spMkLst>
        </pc:spChg>
        <pc:spChg chg="add mod">
          <ac:chgData name="Eric Tinker" userId="c04d6501-fe57-4234-a39a-43fc78ccf74f" providerId="ADAL" clId="{33FDF879-11BE-47BE-A8CD-D3630F2B2233}" dt="2026-04-02T20:46:37.795" v="14569"/>
          <ac:spMkLst>
            <pc:docMk/>
            <pc:sldMk cId="1775747207" sldId="2482"/>
            <ac:spMk id="32" creationId="{E7704301-060C-27CD-6BA9-CEE1AF3C28CA}"/>
          </ac:spMkLst>
        </pc:spChg>
        <pc:spChg chg="add mod">
          <ac:chgData name="Eric Tinker" userId="c04d6501-fe57-4234-a39a-43fc78ccf74f" providerId="ADAL" clId="{33FDF879-11BE-47BE-A8CD-D3630F2B2233}" dt="2026-04-02T20:46:37.795" v="14569"/>
          <ac:spMkLst>
            <pc:docMk/>
            <pc:sldMk cId="1775747207" sldId="2482"/>
            <ac:spMk id="35" creationId="{A9F7B593-A997-7D72-EB86-2525A0151B6E}"/>
          </ac:spMkLst>
        </pc:spChg>
        <pc:spChg chg="add mod">
          <ac:chgData name="Eric Tinker" userId="c04d6501-fe57-4234-a39a-43fc78ccf74f" providerId="ADAL" clId="{33FDF879-11BE-47BE-A8CD-D3630F2B2233}" dt="2026-04-05T16:11:36.013" v="19805" actId="20577"/>
          <ac:spMkLst>
            <pc:docMk/>
            <pc:sldMk cId="1775747207" sldId="2482"/>
            <ac:spMk id="36" creationId="{CA04336C-BEC6-1F5F-82BF-A39A2287CC82}"/>
          </ac:spMkLst>
        </pc:spChg>
        <pc:spChg chg="mod">
          <ac:chgData name="Eric Tinker" userId="c04d6501-fe57-4234-a39a-43fc78ccf74f" providerId="ADAL" clId="{33FDF879-11BE-47BE-A8CD-D3630F2B2233}" dt="2026-04-02T20:45:52.724" v="14568" actId="20577"/>
          <ac:spMkLst>
            <pc:docMk/>
            <pc:sldMk cId="1775747207" sldId="2482"/>
            <ac:spMk id="11266" creationId="{83978423-D653-2424-B7B1-0FE2C91ECDEA}"/>
          </ac:spMkLst>
        </pc:spChg>
        <pc:picChg chg="add mod">
          <ac:chgData name="Eric Tinker" userId="c04d6501-fe57-4234-a39a-43fc78ccf74f" providerId="ADAL" clId="{33FDF879-11BE-47BE-A8CD-D3630F2B2233}" dt="2026-04-05T15:33:15.220" v="19691" actId="1076"/>
          <ac:picMkLst>
            <pc:docMk/>
            <pc:sldMk cId="1775747207" sldId="2482"/>
            <ac:picMk id="38" creationId="{779FF57E-B0C9-705B-1209-DDD3BF7A7923}"/>
          </ac:picMkLst>
        </pc:picChg>
        <pc:picChg chg="add mod">
          <ac:chgData name="Eric Tinker" userId="c04d6501-fe57-4234-a39a-43fc78ccf74f" providerId="ADAL" clId="{33FDF879-11BE-47BE-A8CD-D3630F2B2233}" dt="2026-04-05T16:11:08.170" v="19793" actId="1035"/>
          <ac:picMkLst>
            <pc:docMk/>
            <pc:sldMk cId="1775747207" sldId="2482"/>
            <ac:picMk id="42" creationId="{FB043155-5F59-9931-050C-A4F4B21F3DA9}"/>
          </ac:picMkLst>
        </pc:picChg>
        <pc:picChg chg="add mod">
          <ac:chgData name="Eric Tinker" userId="c04d6501-fe57-4234-a39a-43fc78ccf74f" providerId="ADAL" clId="{33FDF879-11BE-47BE-A8CD-D3630F2B2233}" dt="2026-04-05T16:10:44.642" v="19787" actId="1035"/>
          <ac:picMkLst>
            <pc:docMk/>
            <pc:sldMk cId="1775747207" sldId="2482"/>
            <ac:picMk id="44" creationId="{AE70AA06-7DAD-BDA2-A9E2-0336CF616941}"/>
          </ac:picMkLst>
        </pc:picChg>
      </pc:sldChg>
      <pc:sldChg chg="addSp modSp add mod">
        <pc:chgData name="Eric Tinker" userId="c04d6501-fe57-4234-a39a-43fc78ccf74f" providerId="ADAL" clId="{33FDF879-11BE-47BE-A8CD-D3630F2B2233}" dt="2026-04-04T19:51:09.563" v="17104" actId="255"/>
        <pc:sldMkLst>
          <pc:docMk/>
          <pc:sldMk cId="3322511229" sldId="2483"/>
        </pc:sldMkLst>
        <pc:spChg chg="add mod">
          <ac:chgData name="Eric Tinker" userId="c04d6501-fe57-4234-a39a-43fc78ccf74f" providerId="ADAL" clId="{33FDF879-11BE-47BE-A8CD-D3630F2B2233}" dt="2026-04-04T18:10:01.032" v="15210"/>
          <ac:spMkLst>
            <pc:docMk/>
            <pc:sldMk cId="3322511229" sldId="2483"/>
            <ac:spMk id="4" creationId="{B3A1EF39-DA37-8107-006D-481171700AD5}"/>
          </ac:spMkLst>
        </pc:spChg>
        <pc:spChg chg="add mod">
          <ac:chgData name="Eric Tinker" userId="c04d6501-fe57-4234-a39a-43fc78ccf74f" providerId="ADAL" clId="{33FDF879-11BE-47BE-A8CD-D3630F2B2233}" dt="2026-04-04T19:51:09.563" v="17104" actId="255"/>
          <ac:spMkLst>
            <pc:docMk/>
            <pc:sldMk cId="3322511229" sldId="2483"/>
            <ac:spMk id="7" creationId="{00E25188-E297-9295-113A-2F80C22F5DA1}"/>
          </ac:spMkLst>
        </pc:spChg>
        <pc:spChg chg="add mod">
          <ac:chgData name="Eric Tinker" userId="c04d6501-fe57-4234-a39a-43fc78ccf74f" providerId="ADAL" clId="{33FDF879-11BE-47BE-A8CD-D3630F2B2233}" dt="2026-04-02T21:03:58.744" v="14998" actId="14100"/>
          <ac:spMkLst>
            <pc:docMk/>
            <pc:sldMk cId="3322511229" sldId="2483"/>
            <ac:spMk id="8" creationId="{A705BFAB-C2FC-137B-72D2-35FCB94EA982}"/>
          </ac:spMkLst>
        </pc:spChg>
        <pc:spChg chg="mod">
          <ac:chgData name="Eric Tinker" userId="c04d6501-fe57-4234-a39a-43fc78ccf74f" providerId="ADAL" clId="{33FDF879-11BE-47BE-A8CD-D3630F2B2233}" dt="2026-04-04T19:50:03.817" v="17082" actId="20577"/>
          <ac:spMkLst>
            <pc:docMk/>
            <pc:sldMk cId="3322511229" sldId="2483"/>
            <ac:spMk id="11266" creationId="{D4C6BCD4-452D-BC4B-8928-CD34932778FC}"/>
          </ac:spMkLst>
        </pc:spChg>
        <pc:grpChg chg="add mod">
          <ac:chgData name="Eric Tinker" userId="c04d6501-fe57-4234-a39a-43fc78ccf74f" providerId="ADAL" clId="{33FDF879-11BE-47BE-A8CD-D3630F2B2233}" dt="2026-04-02T21:01:23.812" v="14825" actId="1076"/>
          <ac:grpSpMkLst>
            <pc:docMk/>
            <pc:sldMk cId="3322511229" sldId="2483"/>
            <ac:grpSpMk id="6" creationId="{A30D4D27-AEF3-0E70-6524-F139D339DF60}"/>
          </ac:grpSpMkLst>
        </pc:grpChg>
        <pc:picChg chg="add mod">
          <ac:chgData name="Eric Tinker" userId="c04d6501-fe57-4234-a39a-43fc78ccf74f" providerId="ADAL" clId="{33FDF879-11BE-47BE-A8CD-D3630F2B2233}" dt="2026-04-02T21:00:28.553" v="14823" actId="164"/>
          <ac:picMkLst>
            <pc:docMk/>
            <pc:sldMk cId="3322511229" sldId="2483"/>
            <ac:picMk id="2" creationId="{F007135C-9C15-57A9-8AC7-7D1E3C8C650E}"/>
          </ac:picMkLst>
        </pc:picChg>
        <pc:cxnChg chg="add mod">
          <ac:chgData name="Eric Tinker" userId="c04d6501-fe57-4234-a39a-43fc78ccf74f" providerId="ADAL" clId="{33FDF879-11BE-47BE-A8CD-D3630F2B2233}" dt="2026-04-02T21:00:28.553" v="14823" actId="164"/>
          <ac:cxnSpMkLst>
            <pc:docMk/>
            <pc:sldMk cId="3322511229" sldId="2483"/>
            <ac:cxnSpMk id="5" creationId="{300A5BFB-26D4-E092-2E4F-6C596E9182F6}"/>
          </ac:cxnSpMkLst>
        </pc:cxnChg>
      </pc:sldChg>
      <pc:sldChg chg="addSp delSp modSp add mod">
        <pc:chgData name="Eric Tinker" userId="c04d6501-fe57-4234-a39a-43fc78ccf74f" providerId="ADAL" clId="{33FDF879-11BE-47BE-A8CD-D3630F2B2233}" dt="2026-04-07T16:12:37.841" v="33052"/>
        <pc:sldMkLst>
          <pc:docMk/>
          <pc:sldMk cId="142501600" sldId="2484"/>
        </pc:sldMkLst>
        <pc:spChg chg="add mod">
          <ac:chgData name="Eric Tinker" userId="c04d6501-fe57-4234-a39a-43fc78ccf74f" providerId="ADAL" clId="{33FDF879-11BE-47BE-A8CD-D3630F2B2233}" dt="2026-04-07T16:05:08.046" v="33051" actId="20577"/>
          <ac:spMkLst>
            <pc:docMk/>
            <pc:sldMk cId="142501600" sldId="2484"/>
            <ac:spMk id="2" creationId="{A87C0A75-2667-033C-EF97-B6456E75FFF3}"/>
          </ac:spMkLst>
        </pc:spChg>
        <pc:spChg chg="add mod">
          <ac:chgData name="Eric Tinker" userId="c04d6501-fe57-4234-a39a-43fc78ccf74f" providerId="ADAL" clId="{33FDF879-11BE-47BE-A8CD-D3630F2B2233}" dt="2026-04-07T14:40:51.604" v="32968" actId="1076"/>
          <ac:spMkLst>
            <pc:docMk/>
            <pc:sldMk cId="142501600" sldId="2484"/>
            <ac:spMk id="5" creationId="{44DDDE00-1F21-C37F-74B8-B826C559E385}"/>
          </ac:spMkLst>
        </pc:spChg>
        <pc:spChg chg="add mod">
          <ac:chgData name="Eric Tinker" userId="c04d6501-fe57-4234-a39a-43fc78ccf74f" providerId="ADAL" clId="{33FDF879-11BE-47BE-A8CD-D3630F2B2233}" dt="2026-04-07T16:04:39.608" v="33028" actId="554"/>
          <ac:spMkLst>
            <pc:docMk/>
            <pc:sldMk cId="142501600" sldId="2484"/>
            <ac:spMk id="7" creationId="{AC99FCE2-0B37-0DE3-F1EA-6702E3B38322}"/>
          </ac:spMkLst>
        </pc:spChg>
        <pc:spChg chg="add mod">
          <ac:chgData name="Eric Tinker" userId="c04d6501-fe57-4234-a39a-43fc78ccf74f" providerId="ADAL" clId="{33FDF879-11BE-47BE-A8CD-D3630F2B2233}" dt="2026-04-07T16:04:31.965" v="33027" actId="554"/>
          <ac:spMkLst>
            <pc:docMk/>
            <pc:sldMk cId="142501600" sldId="2484"/>
            <ac:spMk id="9" creationId="{D5E5AA77-C936-26AD-AC1D-529454DA6611}"/>
          </ac:spMkLst>
        </pc:spChg>
        <pc:spChg chg="add mod">
          <ac:chgData name="Eric Tinker" userId="c04d6501-fe57-4234-a39a-43fc78ccf74f" providerId="ADAL" clId="{33FDF879-11BE-47BE-A8CD-D3630F2B2233}" dt="2026-04-07T16:04:39.608" v="33028" actId="554"/>
          <ac:spMkLst>
            <pc:docMk/>
            <pc:sldMk cId="142501600" sldId="2484"/>
            <ac:spMk id="10" creationId="{314528BD-C230-BD45-028D-B30198D0BE69}"/>
          </ac:spMkLst>
        </pc:spChg>
        <pc:spChg chg="add mod">
          <ac:chgData name="Eric Tinker" userId="c04d6501-fe57-4234-a39a-43fc78ccf74f" providerId="ADAL" clId="{33FDF879-11BE-47BE-A8CD-D3630F2B2233}" dt="2026-04-07T16:04:31.965" v="33027" actId="554"/>
          <ac:spMkLst>
            <pc:docMk/>
            <pc:sldMk cId="142501600" sldId="2484"/>
            <ac:spMk id="13" creationId="{A45AEB36-7369-5193-6F63-094FB1CBD128}"/>
          </ac:spMkLst>
        </pc:spChg>
        <pc:picChg chg="add mod">
          <ac:chgData name="Eric Tinker" userId="c04d6501-fe57-4234-a39a-43fc78ccf74f" providerId="ADAL" clId="{33FDF879-11BE-47BE-A8CD-D3630F2B2233}" dt="2026-04-07T14:41:46.829" v="32978" actId="1076"/>
          <ac:picMkLst>
            <pc:docMk/>
            <pc:sldMk cId="142501600" sldId="2484"/>
            <ac:picMk id="4" creationId="{98D0DF02-5650-BF68-C086-0681AF07C8E9}"/>
          </ac:picMkLst>
        </pc:picChg>
        <pc:picChg chg="add mod">
          <ac:chgData name="Eric Tinker" userId="c04d6501-fe57-4234-a39a-43fc78ccf74f" providerId="ADAL" clId="{33FDF879-11BE-47BE-A8CD-D3630F2B2233}" dt="2026-04-07T14:41:24.443" v="32975" actId="1076"/>
          <ac:picMkLst>
            <pc:docMk/>
            <pc:sldMk cId="142501600" sldId="2484"/>
            <ac:picMk id="8" creationId="{A1C17696-1EB2-0374-84D2-18833099AA70}"/>
          </ac:picMkLst>
        </pc:picChg>
        <pc:picChg chg="add mod">
          <ac:chgData name="Eric Tinker" userId="c04d6501-fe57-4234-a39a-43fc78ccf74f" providerId="ADAL" clId="{33FDF879-11BE-47BE-A8CD-D3630F2B2233}" dt="2026-04-07T16:12:37.841" v="33052"/>
          <ac:picMkLst>
            <pc:docMk/>
            <pc:sldMk cId="142501600" sldId="2484"/>
            <ac:picMk id="12" creationId="{FD60820A-D001-A349-911B-ECA3FFB230FD}"/>
          </ac:picMkLst>
        </pc:picChg>
        <pc:picChg chg="add mod">
          <ac:chgData name="Eric Tinker" userId="c04d6501-fe57-4234-a39a-43fc78ccf74f" providerId="ADAL" clId="{33FDF879-11BE-47BE-A8CD-D3630F2B2233}" dt="2026-04-07T14:41:16.407" v="32972" actId="1076"/>
          <ac:picMkLst>
            <pc:docMk/>
            <pc:sldMk cId="142501600" sldId="2484"/>
            <ac:picMk id="1026" creationId="{95100F76-ED91-5120-CC13-3B6F8C510231}"/>
          </ac:picMkLst>
        </pc:picChg>
      </pc:sldChg>
      <pc:sldChg chg="addSp delSp modSp add mod">
        <pc:chgData name="Eric Tinker" userId="c04d6501-fe57-4234-a39a-43fc78ccf74f" providerId="ADAL" clId="{33FDF879-11BE-47BE-A8CD-D3630F2B2233}" dt="2026-04-06T21:18:38.598" v="32353" actId="255"/>
        <pc:sldMkLst>
          <pc:docMk/>
          <pc:sldMk cId="303123060" sldId="2511"/>
        </pc:sldMkLst>
        <pc:spChg chg="mod">
          <ac:chgData name="Eric Tinker" userId="c04d6501-fe57-4234-a39a-43fc78ccf74f" providerId="ADAL" clId="{33FDF879-11BE-47BE-A8CD-D3630F2B2233}" dt="2026-04-06T21:18:38.598" v="32353" actId="255"/>
          <ac:spMkLst>
            <pc:docMk/>
            <pc:sldMk cId="303123060" sldId="2511"/>
            <ac:spMk id="2" creationId="{B15748CA-43D1-4CC3-B926-1B6ACD2D4540}"/>
          </ac:spMkLst>
        </pc:spChg>
        <pc:spChg chg="mod">
          <ac:chgData name="Eric Tinker" userId="c04d6501-fe57-4234-a39a-43fc78ccf74f" providerId="ADAL" clId="{33FDF879-11BE-47BE-A8CD-D3630F2B2233}" dt="2026-04-05T16:53:43.894" v="20462" actId="1076"/>
          <ac:spMkLst>
            <pc:docMk/>
            <pc:sldMk cId="303123060" sldId="2511"/>
            <ac:spMk id="3" creationId="{F6782974-9EFB-C56C-715B-8F9D0A194C0B}"/>
          </ac:spMkLst>
        </pc:spChg>
        <pc:spChg chg="add mod">
          <ac:chgData name="Eric Tinker" userId="c04d6501-fe57-4234-a39a-43fc78ccf74f" providerId="ADAL" clId="{33FDF879-11BE-47BE-A8CD-D3630F2B2233}" dt="2026-04-05T16:53:01.469" v="20409"/>
          <ac:spMkLst>
            <pc:docMk/>
            <pc:sldMk cId="303123060" sldId="2511"/>
            <ac:spMk id="6" creationId="{A6DB2517-CE2A-C033-DB23-23CBC46970B4}"/>
          </ac:spMkLst>
        </pc:spChg>
      </pc:sldChg>
      <pc:sldChg chg="addSp modSp add del mod">
        <pc:chgData name="Eric Tinker" userId="c04d6501-fe57-4234-a39a-43fc78ccf74f" providerId="ADAL" clId="{33FDF879-11BE-47BE-A8CD-D3630F2B2233}" dt="2026-04-06T21:19:06.733" v="32354" actId="255"/>
        <pc:sldMkLst>
          <pc:docMk/>
          <pc:sldMk cId="2389246938" sldId="2664"/>
        </pc:sldMkLst>
        <pc:spChg chg="mod">
          <ac:chgData name="Eric Tinker" userId="c04d6501-fe57-4234-a39a-43fc78ccf74f" providerId="ADAL" clId="{33FDF879-11BE-47BE-A8CD-D3630F2B2233}" dt="2026-04-06T21:19:06.733" v="32354" actId="255"/>
          <ac:spMkLst>
            <pc:docMk/>
            <pc:sldMk cId="2389246938" sldId="2664"/>
            <ac:spMk id="2" creationId="{00000000-0000-0000-0000-000000000000}"/>
          </ac:spMkLst>
        </pc:spChg>
        <pc:spChg chg="mod">
          <ac:chgData name="Eric Tinker" userId="c04d6501-fe57-4234-a39a-43fc78ccf74f" providerId="ADAL" clId="{33FDF879-11BE-47BE-A8CD-D3630F2B2233}" dt="2026-04-05T16:33:13.904" v="20094" actId="1036"/>
          <ac:spMkLst>
            <pc:docMk/>
            <pc:sldMk cId="2389246938" sldId="2664"/>
            <ac:spMk id="4" creationId="{00000000-0000-0000-0000-000000000000}"/>
          </ac:spMkLst>
        </pc:spChg>
        <pc:spChg chg="add mod">
          <ac:chgData name="Eric Tinker" userId="c04d6501-fe57-4234-a39a-43fc78ccf74f" providerId="ADAL" clId="{33FDF879-11BE-47BE-A8CD-D3630F2B2233}" dt="2026-04-05T16:46:28.286" v="20404" actId="20577"/>
          <ac:spMkLst>
            <pc:docMk/>
            <pc:sldMk cId="2389246938" sldId="2664"/>
            <ac:spMk id="5" creationId="{1080BC1D-537F-B7F2-8F40-0765D98F29EE}"/>
          </ac:spMkLst>
        </pc:spChg>
        <pc:spChg chg="mod">
          <ac:chgData name="Eric Tinker" userId="c04d6501-fe57-4234-a39a-43fc78ccf74f" providerId="ADAL" clId="{33FDF879-11BE-47BE-A8CD-D3630F2B2233}" dt="2026-04-05T16:31:51.822" v="20034" actId="1035"/>
          <ac:spMkLst>
            <pc:docMk/>
            <pc:sldMk cId="2389246938" sldId="2664"/>
            <ac:spMk id="35" creationId="{F4847E46-C137-836A-7ECD-9FE448BEF25F}"/>
          </ac:spMkLst>
        </pc:spChg>
        <pc:grpChg chg="mod">
          <ac:chgData name="Eric Tinker" userId="c04d6501-fe57-4234-a39a-43fc78ccf74f" providerId="ADAL" clId="{33FDF879-11BE-47BE-A8CD-D3630F2B2233}" dt="2026-04-05T16:33:04.746" v="20082" actId="1035"/>
          <ac:grpSpMkLst>
            <pc:docMk/>
            <pc:sldMk cId="2389246938" sldId="2664"/>
            <ac:grpSpMk id="45" creationId="{C000C70C-947A-163A-4693-576246A50D8B}"/>
          </ac:grpSpMkLst>
        </pc:grpChg>
        <pc:picChg chg="mod">
          <ac:chgData name="Eric Tinker" userId="c04d6501-fe57-4234-a39a-43fc78ccf74f" providerId="ADAL" clId="{33FDF879-11BE-47BE-A8CD-D3630F2B2233}" dt="2026-04-05T16:31:51.822" v="20034" actId="1035"/>
          <ac:picMkLst>
            <pc:docMk/>
            <pc:sldMk cId="2389246938" sldId="2664"/>
            <ac:picMk id="23" creationId="{19F797F7-ED62-3CBF-0ACA-E343A1EAC7FA}"/>
          </ac:picMkLst>
        </pc:picChg>
      </pc:sldChg>
      <pc:sldChg chg="addSp delSp modSp add mod">
        <pc:chgData name="Eric Tinker" userId="c04d6501-fe57-4234-a39a-43fc78ccf74f" providerId="ADAL" clId="{33FDF879-11BE-47BE-A8CD-D3630F2B2233}" dt="2026-04-07T16:16:20.005" v="33088" actId="20577"/>
        <pc:sldMkLst>
          <pc:docMk/>
          <pc:sldMk cId="357941854" sldId="2665"/>
        </pc:sldMkLst>
        <pc:spChg chg="mod topLvl">
          <ac:chgData name="Eric Tinker" userId="c04d6501-fe57-4234-a39a-43fc78ccf74f" providerId="ADAL" clId="{33FDF879-11BE-47BE-A8CD-D3630F2B2233}" dt="2026-04-05T18:02:20.991" v="21163" actId="164"/>
          <ac:spMkLst>
            <pc:docMk/>
            <pc:sldMk cId="357941854" sldId="2665"/>
            <ac:spMk id="8" creationId="{A2374566-D508-B923-7463-A96046D7FF2F}"/>
          </ac:spMkLst>
        </pc:spChg>
        <pc:spChg chg="mod topLvl">
          <ac:chgData name="Eric Tinker" userId="c04d6501-fe57-4234-a39a-43fc78ccf74f" providerId="ADAL" clId="{33FDF879-11BE-47BE-A8CD-D3630F2B2233}" dt="2026-04-05T18:02:20.991" v="21163" actId="164"/>
          <ac:spMkLst>
            <pc:docMk/>
            <pc:sldMk cId="357941854" sldId="2665"/>
            <ac:spMk id="9" creationId="{1CBF9C39-53FB-C450-79BA-5027BF0A865A}"/>
          </ac:spMkLst>
        </pc:spChg>
        <pc:spChg chg="mod topLvl">
          <ac:chgData name="Eric Tinker" userId="c04d6501-fe57-4234-a39a-43fc78ccf74f" providerId="ADAL" clId="{33FDF879-11BE-47BE-A8CD-D3630F2B2233}" dt="2026-04-05T18:02:20.991" v="21163" actId="164"/>
          <ac:spMkLst>
            <pc:docMk/>
            <pc:sldMk cId="357941854" sldId="2665"/>
            <ac:spMk id="10" creationId="{719851E4-F1DB-ACCC-8F8B-2D315F9DBD18}"/>
          </ac:spMkLst>
        </pc:spChg>
        <pc:spChg chg="mod topLvl">
          <ac:chgData name="Eric Tinker" userId="c04d6501-fe57-4234-a39a-43fc78ccf74f" providerId="ADAL" clId="{33FDF879-11BE-47BE-A8CD-D3630F2B2233}" dt="2026-04-05T18:02:20.991" v="21163" actId="164"/>
          <ac:spMkLst>
            <pc:docMk/>
            <pc:sldMk cId="357941854" sldId="2665"/>
            <ac:spMk id="11" creationId="{DC900C58-8242-120C-3078-FB3D90074E77}"/>
          </ac:spMkLst>
        </pc:spChg>
        <pc:spChg chg="mod topLvl">
          <ac:chgData name="Eric Tinker" userId="c04d6501-fe57-4234-a39a-43fc78ccf74f" providerId="ADAL" clId="{33FDF879-11BE-47BE-A8CD-D3630F2B2233}" dt="2026-04-05T18:02:20.991" v="21163" actId="164"/>
          <ac:spMkLst>
            <pc:docMk/>
            <pc:sldMk cId="357941854" sldId="2665"/>
            <ac:spMk id="12" creationId="{8B33ABD7-401A-7675-4AC5-5660C38A3CC0}"/>
          </ac:spMkLst>
        </pc:spChg>
        <pc:spChg chg="mod topLvl">
          <ac:chgData name="Eric Tinker" userId="c04d6501-fe57-4234-a39a-43fc78ccf74f" providerId="ADAL" clId="{33FDF879-11BE-47BE-A8CD-D3630F2B2233}" dt="2026-04-05T18:02:20.991" v="21163" actId="164"/>
          <ac:spMkLst>
            <pc:docMk/>
            <pc:sldMk cId="357941854" sldId="2665"/>
            <ac:spMk id="13" creationId="{F4EF0805-31C3-66D0-CE72-270770FB4FAF}"/>
          </ac:spMkLst>
        </pc:spChg>
        <pc:spChg chg="add mod">
          <ac:chgData name="Eric Tinker" userId="c04d6501-fe57-4234-a39a-43fc78ccf74f" providerId="ADAL" clId="{33FDF879-11BE-47BE-A8CD-D3630F2B2233}" dt="2026-04-05T18:01:20.075" v="21154" actId="1076"/>
          <ac:spMkLst>
            <pc:docMk/>
            <pc:sldMk cId="357941854" sldId="2665"/>
            <ac:spMk id="16" creationId="{ACF085CE-7038-5816-B35D-74F29923C380}"/>
          </ac:spMkLst>
        </pc:spChg>
        <pc:spChg chg="add mod">
          <ac:chgData name="Eric Tinker" userId="c04d6501-fe57-4234-a39a-43fc78ccf74f" providerId="ADAL" clId="{33FDF879-11BE-47BE-A8CD-D3630F2B2233}" dt="2026-04-05T18:01:26.944" v="21156" actId="1076"/>
          <ac:spMkLst>
            <pc:docMk/>
            <pc:sldMk cId="357941854" sldId="2665"/>
            <ac:spMk id="17" creationId="{DBE43366-CC4B-EF52-399B-0B6E2A4035F7}"/>
          </ac:spMkLst>
        </pc:spChg>
        <pc:spChg chg="add mod">
          <ac:chgData name="Eric Tinker" userId="c04d6501-fe57-4234-a39a-43fc78ccf74f" providerId="ADAL" clId="{33FDF879-11BE-47BE-A8CD-D3630F2B2233}" dt="2026-04-05T18:02:11.992" v="21162" actId="1076"/>
          <ac:spMkLst>
            <pc:docMk/>
            <pc:sldMk cId="357941854" sldId="2665"/>
            <ac:spMk id="18" creationId="{8EFC5DD7-CF13-0816-F95A-717068CDA913}"/>
          </ac:spMkLst>
        </pc:spChg>
        <pc:spChg chg="mod">
          <ac:chgData name="Eric Tinker" userId="c04d6501-fe57-4234-a39a-43fc78ccf74f" providerId="ADAL" clId="{33FDF879-11BE-47BE-A8CD-D3630F2B2233}" dt="2026-04-05T17:32:36.273" v="21092" actId="20577"/>
          <ac:spMkLst>
            <pc:docMk/>
            <pc:sldMk cId="357941854" sldId="2665"/>
            <ac:spMk id="11266" creationId="{FBB07FDF-F816-D3BB-1C0D-23C9F0A10546}"/>
          </ac:spMkLst>
        </pc:spChg>
        <pc:grpChg chg="add mod">
          <ac:chgData name="Eric Tinker" userId="c04d6501-fe57-4234-a39a-43fc78ccf74f" providerId="ADAL" clId="{33FDF879-11BE-47BE-A8CD-D3630F2B2233}" dt="2026-04-05T18:02:20.991" v="21163" actId="164"/>
          <ac:grpSpMkLst>
            <pc:docMk/>
            <pc:sldMk cId="357941854" sldId="2665"/>
            <ac:grpSpMk id="19" creationId="{B838C794-E87A-FFA3-4B5E-290494E83118}"/>
          </ac:grpSpMkLst>
        </pc:grpChg>
        <pc:graphicFrameChg chg="mod modGraphic">
          <ac:chgData name="Eric Tinker" userId="c04d6501-fe57-4234-a39a-43fc78ccf74f" providerId="ADAL" clId="{33FDF879-11BE-47BE-A8CD-D3630F2B2233}" dt="2026-04-07T16:16:20.005" v="33088" actId="20577"/>
          <ac:graphicFrameMkLst>
            <pc:docMk/>
            <pc:sldMk cId="357941854" sldId="2665"/>
            <ac:graphicFrameMk id="6" creationId="{DDDE6119-7749-D817-162F-347A33A73D13}"/>
          </ac:graphicFrameMkLst>
        </pc:graphicFrameChg>
      </pc:sldChg>
      <pc:sldChg chg="addSp delSp modSp new mod">
        <pc:chgData name="Eric Tinker" userId="c04d6501-fe57-4234-a39a-43fc78ccf74f" providerId="ADAL" clId="{33FDF879-11BE-47BE-A8CD-D3630F2B2233}" dt="2026-04-07T16:23:33.957" v="33238" actId="313"/>
        <pc:sldMkLst>
          <pc:docMk/>
          <pc:sldMk cId="2283665636" sldId="2666"/>
        </pc:sldMkLst>
        <pc:spChg chg="add mod">
          <ac:chgData name="Eric Tinker" userId="c04d6501-fe57-4234-a39a-43fc78ccf74f" providerId="ADAL" clId="{33FDF879-11BE-47BE-A8CD-D3630F2B2233}" dt="2026-04-05T17:22:04.341" v="20861"/>
          <ac:spMkLst>
            <pc:docMk/>
            <pc:sldMk cId="2283665636" sldId="2666"/>
            <ac:spMk id="5" creationId="{063DEFCF-3A2C-C1AE-46EE-7D991EBC1BDA}"/>
          </ac:spMkLst>
        </pc:spChg>
        <pc:spChg chg="mod">
          <ac:chgData name="Eric Tinker" userId="c04d6501-fe57-4234-a39a-43fc78ccf74f" providerId="ADAL" clId="{33FDF879-11BE-47BE-A8CD-D3630F2B2233}" dt="2026-04-05T17:22:04.341" v="20861"/>
          <ac:spMkLst>
            <pc:docMk/>
            <pc:sldMk cId="2283665636" sldId="2666"/>
            <ac:spMk id="7" creationId="{429E6576-C00F-7AC1-1A29-1989BC672099}"/>
          </ac:spMkLst>
        </pc:spChg>
        <pc:spChg chg="mod">
          <ac:chgData name="Eric Tinker" userId="c04d6501-fe57-4234-a39a-43fc78ccf74f" providerId="ADAL" clId="{33FDF879-11BE-47BE-A8CD-D3630F2B2233}" dt="2026-04-05T17:22:04.341" v="20861"/>
          <ac:spMkLst>
            <pc:docMk/>
            <pc:sldMk cId="2283665636" sldId="2666"/>
            <ac:spMk id="10" creationId="{A72421E1-F025-24B6-16DC-030E58575BD8}"/>
          </ac:spMkLst>
        </pc:spChg>
        <pc:spChg chg="mod">
          <ac:chgData name="Eric Tinker" userId="c04d6501-fe57-4234-a39a-43fc78ccf74f" providerId="ADAL" clId="{33FDF879-11BE-47BE-A8CD-D3630F2B2233}" dt="2026-04-05T17:22:04.341" v="20861"/>
          <ac:spMkLst>
            <pc:docMk/>
            <pc:sldMk cId="2283665636" sldId="2666"/>
            <ac:spMk id="16" creationId="{17A29042-BBF3-7BA6-613C-161A2BBC4BF0}"/>
          </ac:spMkLst>
        </pc:spChg>
        <pc:spChg chg="mod">
          <ac:chgData name="Eric Tinker" userId="c04d6501-fe57-4234-a39a-43fc78ccf74f" providerId="ADAL" clId="{33FDF879-11BE-47BE-A8CD-D3630F2B2233}" dt="2026-04-07T16:23:30.506" v="33237" actId="313"/>
          <ac:spMkLst>
            <pc:docMk/>
            <pc:sldMk cId="2283665636" sldId="2666"/>
            <ac:spMk id="17" creationId="{DFFE296D-1185-C651-4555-8843C065EBD1}"/>
          </ac:spMkLst>
        </pc:spChg>
        <pc:spChg chg="mod">
          <ac:chgData name="Eric Tinker" userId="c04d6501-fe57-4234-a39a-43fc78ccf74f" providerId="ADAL" clId="{33FDF879-11BE-47BE-A8CD-D3630F2B2233}" dt="2026-04-05T17:22:04.341" v="20861"/>
          <ac:spMkLst>
            <pc:docMk/>
            <pc:sldMk cId="2283665636" sldId="2666"/>
            <ac:spMk id="19" creationId="{1D54FDB6-7F5F-67D6-EA27-DA0314D6201B}"/>
          </ac:spMkLst>
        </pc:spChg>
        <pc:spChg chg="mod">
          <ac:chgData name="Eric Tinker" userId="c04d6501-fe57-4234-a39a-43fc78ccf74f" providerId="ADAL" clId="{33FDF879-11BE-47BE-A8CD-D3630F2B2233}" dt="2026-04-05T17:22:04.341" v="20861"/>
          <ac:spMkLst>
            <pc:docMk/>
            <pc:sldMk cId="2283665636" sldId="2666"/>
            <ac:spMk id="21" creationId="{6F4DECB4-2A30-983E-0284-8DD656C47BE4}"/>
          </ac:spMkLst>
        </pc:spChg>
        <pc:spChg chg="mod">
          <ac:chgData name="Eric Tinker" userId="c04d6501-fe57-4234-a39a-43fc78ccf74f" providerId="ADAL" clId="{33FDF879-11BE-47BE-A8CD-D3630F2B2233}" dt="2026-04-05T17:22:04.341" v="20861"/>
          <ac:spMkLst>
            <pc:docMk/>
            <pc:sldMk cId="2283665636" sldId="2666"/>
            <ac:spMk id="26" creationId="{78DCA09C-CAC4-12C2-C075-CC7FD33F777B}"/>
          </ac:spMkLst>
        </pc:spChg>
        <pc:spChg chg="mod">
          <ac:chgData name="Eric Tinker" userId="c04d6501-fe57-4234-a39a-43fc78ccf74f" providerId="ADAL" clId="{33FDF879-11BE-47BE-A8CD-D3630F2B2233}" dt="2026-04-05T17:22:04.341" v="20861"/>
          <ac:spMkLst>
            <pc:docMk/>
            <pc:sldMk cId="2283665636" sldId="2666"/>
            <ac:spMk id="27" creationId="{EB79FE20-7ABD-0063-4A89-F2834490BB84}"/>
          </ac:spMkLst>
        </pc:spChg>
        <pc:spChg chg="mod">
          <ac:chgData name="Eric Tinker" userId="c04d6501-fe57-4234-a39a-43fc78ccf74f" providerId="ADAL" clId="{33FDF879-11BE-47BE-A8CD-D3630F2B2233}" dt="2026-04-05T17:24:42.318" v="21014" actId="1035"/>
          <ac:spMkLst>
            <pc:docMk/>
            <pc:sldMk cId="2283665636" sldId="2666"/>
            <ac:spMk id="30" creationId="{994D4E7E-DF0F-DA1A-6C49-EED08900DFC8}"/>
          </ac:spMkLst>
        </pc:spChg>
        <pc:spChg chg="mod">
          <ac:chgData name="Eric Tinker" userId="c04d6501-fe57-4234-a39a-43fc78ccf74f" providerId="ADAL" clId="{33FDF879-11BE-47BE-A8CD-D3630F2B2233}" dt="2026-04-07T16:23:33.957" v="33238" actId="313"/>
          <ac:spMkLst>
            <pc:docMk/>
            <pc:sldMk cId="2283665636" sldId="2666"/>
            <ac:spMk id="31" creationId="{20B0D0E7-96FA-9677-4611-C9BA4323A08B}"/>
          </ac:spMkLst>
        </pc:spChg>
        <pc:spChg chg="mod">
          <ac:chgData name="Eric Tinker" userId="c04d6501-fe57-4234-a39a-43fc78ccf74f" providerId="ADAL" clId="{33FDF879-11BE-47BE-A8CD-D3630F2B2233}" dt="2026-04-07T16:21:58.516" v="33208" actId="20577"/>
          <ac:spMkLst>
            <pc:docMk/>
            <pc:sldMk cId="2283665636" sldId="2666"/>
            <ac:spMk id="32" creationId="{846BFD1F-F2F0-57B4-7DBB-F0C73BEE5A7C}"/>
          </ac:spMkLst>
        </pc:spChg>
        <pc:spChg chg="add mod">
          <ac:chgData name="Eric Tinker" userId="c04d6501-fe57-4234-a39a-43fc78ccf74f" providerId="ADAL" clId="{33FDF879-11BE-47BE-A8CD-D3630F2B2233}" dt="2026-04-05T17:24:08.468" v="21001" actId="255"/>
          <ac:spMkLst>
            <pc:docMk/>
            <pc:sldMk cId="2283665636" sldId="2666"/>
            <ac:spMk id="34" creationId="{31769AAF-63D8-F1BC-C692-7537235FC9B9}"/>
          </ac:spMkLst>
        </pc:spChg>
        <pc:graphicFrameChg chg="modGraphic">
          <ac:chgData name="Eric Tinker" userId="c04d6501-fe57-4234-a39a-43fc78ccf74f" providerId="ADAL" clId="{33FDF879-11BE-47BE-A8CD-D3630F2B2233}" dt="2026-04-05T17:22:45.606" v="20879" actId="20577"/>
          <ac:graphicFrameMkLst>
            <pc:docMk/>
            <pc:sldMk cId="2283665636" sldId="2666"/>
            <ac:graphicFrameMk id="8" creationId="{5615D44F-0204-AC0C-E15C-DDD351A99E0F}"/>
          </ac:graphicFrameMkLst>
        </pc:graphicFrameChg>
      </pc:sldChg>
      <pc:sldChg chg="modSp add mod">
        <pc:chgData name="Eric Tinker" userId="c04d6501-fe57-4234-a39a-43fc78ccf74f" providerId="ADAL" clId="{33FDF879-11BE-47BE-A8CD-D3630F2B2233}" dt="2026-04-07T16:18:11.559" v="33163" actId="1036"/>
        <pc:sldMkLst>
          <pc:docMk/>
          <pc:sldMk cId="1424933279" sldId="2667"/>
        </pc:sldMkLst>
        <pc:spChg chg="mod">
          <ac:chgData name="Eric Tinker" userId="c04d6501-fe57-4234-a39a-43fc78ccf74f" providerId="ADAL" clId="{33FDF879-11BE-47BE-A8CD-D3630F2B2233}" dt="2026-04-05T18:13:42.804" v="22227" actId="20577"/>
          <ac:spMkLst>
            <pc:docMk/>
            <pc:sldMk cId="1424933279" sldId="2667"/>
            <ac:spMk id="11266" creationId="{A44E472E-340A-5685-3849-8844F3CF78B7}"/>
          </ac:spMkLst>
        </pc:spChg>
        <pc:grpChg chg="mod">
          <ac:chgData name="Eric Tinker" userId="c04d6501-fe57-4234-a39a-43fc78ccf74f" providerId="ADAL" clId="{33FDF879-11BE-47BE-A8CD-D3630F2B2233}" dt="2026-04-07T16:18:11.559" v="33163" actId="1036"/>
          <ac:grpSpMkLst>
            <pc:docMk/>
            <pc:sldMk cId="1424933279" sldId="2667"/>
            <ac:grpSpMk id="19" creationId="{41F71645-F0AE-A242-A301-1FA62CFB1952}"/>
          </ac:grpSpMkLst>
        </pc:grpChg>
        <pc:graphicFrameChg chg="mod modGraphic">
          <ac:chgData name="Eric Tinker" userId="c04d6501-fe57-4234-a39a-43fc78ccf74f" providerId="ADAL" clId="{33FDF879-11BE-47BE-A8CD-D3630F2B2233}" dt="2026-04-07T16:18:06.458" v="33153" actId="20577"/>
          <ac:graphicFrameMkLst>
            <pc:docMk/>
            <pc:sldMk cId="1424933279" sldId="2667"/>
            <ac:graphicFrameMk id="6" creationId="{6AD78758-5372-55AB-139E-66DE7196DC1B}"/>
          </ac:graphicFrameMkLst>
        </pc:graphicFrameChg>
      </pc:sldChg>
      <pc:sldChg chg="modSp add mod">
        <pc:chgData name="Eric Tinker" userId="c04d6501-fe57-4234-a39a-43fc78ccf74f" providerId="ADAL" clId="{33FDF879-11BE-47BE-A8CD-D3630F2B2233}" dt="2026-04-07T16:19:55.940" v="33205" actId="20577"/>
        <pc:sldMkLst>
          <pc:docMk/>
          <pc:sldMk cId="1416085117" sldId="2668"/>
        </pc:sldMkLst>
        <pc:spChg chg="mod">
          <ac:chgData name="Eric Tinker" userId="c04d6501-fe57-4234-a39a-43fc78ccf74f" providerId="ADAL" clId="{33FDF879-11BE-47BE-A8CD-D3630F2B2233}" dt="2026-04-06T17:59:58.350" v="25667" actId="1035"/>
          <ac:spMkLst>
            <pc:docMk/>
            <pc:sldMk cId="1416085117" sldId="2668"/>
            <ac:spMk id="16" creationId="{D24D26BA-0C87-DD0F-0240-496D79B92662}"/>
          </ac:spMkLst>
        </pc:spChg>
        <pc:spChg chg="mod">
          <ac:chgData name="Eric Tinker" userId="c04d6501-fe57-4234-a39a-43fc78ccf74f" providerId="ADAL" clId="{33FDF879-11BE-47BE-A8CD-D3630F2B2233}" dt="2026-04-06T17:59:58.350" v="25667" actId="1035"/>
          <ac:spMkLst>
            <pc:docMk/>
            <pc:sldMk cId="1416085117" sldId="2668"/>
            <ac:spMk id="17" creationId="{B25A8456-A6A2-FB56-A697-FA92ABE157F5}"/>
          </ac:spMkLst>
        </pc:spChg>
        <pc:spChg chg="mod">
          <ac:chgData name="Eric Tinker" userId="c04d6501-fe57-4234-a39a-43fc78ccf74f" providerId="ADAL" clId="{33FDF879-11BE-47BE-A8CD-D3630F2B2233}" dt="2026-04-06T17:59:58.350" v="25667" actId="1035"/>
          <ac:spMkLst>
            <pc:docMk/>
            <pc:sldMk cId="1416085117" sldId="2668"/>
            <ac:spMk id="18" creationId="{A31A4135-2A23-8D40-CA52-D1EA242983C4}"/>
          </ac:spMkLst>
        </pc:spChg>
        <pc:grpChg chg="mod">
          <ac:chgData name="Eric Tinker" userId="c04d6501-fe57-4234-a39a-43fc78ccf74f" providerId="ADAL" clId="{33FDF879-11BE-47BE-A8CD-D3630F2B2233}" dt="2026-04-06T18:04:18.277" v="26248" actId="1076"/>
          <ac:grpSpMkLst>
            <pc:docMk/>
            <pc:sldMk cId="1416085117" sldId="2668"/>
            <ac:grpSpMk id="19" creationId="{68891CAA-533D-5D1F-27CC-D7E2375C811D}"/>
          </ac:grpSpMkLst>
        </pc:grpChg>
        <pc:graphicFrameChg chg="mod modGraphic">
          <ac:chgData name="Eric Tinker" userId="c04d6501-fe57-4234-a39a-43fc78ccf74f" providerId="ADAL" clId="{33FDF879-11BE-47BE-A8CD-D3630F2B2233}" dt="2026-04-07T16:19:55.940" v="33205" actId="20577"/>
          <ac:graphicFrameMkLst>
            <pc:docMk/>
            <pc:sldMk cId="1416085117" sldId="2668"/>
            <ac:graphicFrameMk id="6" creationId="{9D1EBF10-9B72-A1F7-0311-12C1B012B642}"/>
          </ac:graphicFrameMkLst>
        </pc:graphicFrameChg>
      </pc:sldChg>
      <pc:sldChg chg="modSp add mod">
        <pc:chgData name="Eric Tinker" userId="c04d6501-fe57-4234-a39a-43fc78ccf74f" providerId="ADAL" clId="{33FDF879-11BE-47BE-A8CD-D3630F2B2233}" dt="2026-04-06T18:43:48.110" v="27800" actId="2165"/>
        <pc:sldMkLst>
          <pc:docMk/>
          <pc:sldMk cId="1046778176" sldId="2669"/>
        </pc:sldMkLst>
        <pc:graphicFrameChg chg="mod modGraphic">
          <ac:chgData name="Eric Tinker" userId="c04d6501-fe57-4234-a39a-43fc78ccf74f" providerId="ADAL" clId="{33FDF879-11BE-47BE-A8CD-D3630F2B2233}" dt="2026-04-06T18:43:48.110" v="27800" actId="2165"/>
          <ac:graphicFrameMkLst>
            <pc:docMk/>
            <pc:sldMk cId="1046778176" sldId="2669"/>
            <ac:graphicFrameMk id="6" creationId="{EBE3DC91-9295-F2D0-3D94-49BCC9C6CF87}"/>
          </ac:graphicFrameMkLst>
        </pc:graphicFrameChg>
      </pc:sldChg>
      <pc:sldChg chg="addSp modSp add mod">
        <pc:chgData name="Eric Tinker" userId="c04d6501-fe57-4234-a39a-43fc78ccf74f" providerId="ADAL" clId="{33FDF879-11BE-47BE-A8CD-D3630F2B2233}" dt="2026-04-06T19:22:57.348" v="29323" actId="20577"/>
        <pc:sldMkLst>
          <pc:docMk/>
          <pc:sldMk cId="4072469027" sldId="2670"/>
        </pc:sldMkLst>
        <pc:spChg chg="mod">
          <ac:chgData name="Eric Tinker" userId="c04d6501-fe57-4234-a39a-43fc78ccf74f" providerId="ADAL" clId="{33FDF879-11BE-47BE-A8CD-D3630F2B2233}" dt="2026-04-06T19:19:39.238" v="29142" actId="164"/>
          <ac:spMkLst>
            <pc:docMk/>
            <pc:sldMk cId="4072469027" sldId="2670"/>
            <ac:spMk id="16" creationId="{53031587-8CBE-BE48-5ECA-61B3FA29E96A}"/>
          </ac:spMkLst>
        </pc:spChg>
        <pc:spChg chg="mod">
          <ac:chgData name="Eric Tinker" userId="c04d6501-fe57-4234-a39a-43fc78ccf74f" providerId="ADAL" clId="{33FDF879-11BE-47BE-A8CD-D3630F2B2233}" dt="2026-04-06T19:19:39.238" v="29142" actId="164"/>
          <ac:spMkLst>
            <pc:docMk/>
            <pc:sldMk cId="4072469027" sldId="2670"/>
            <ac:spMk id="17" creationId="{F984A0CD-5B7F-64A7-A590-897279628EA6}"/>
          </ac:spMkLst>
        </pc:spChg>
        <pc:spChg chg="mod">
          <ac:chgData name="Eric Tinker" userId="c04d6501-fe57-4234-a39a-43fc78ccf74f" providerId="ADAL" clId="{33FDF879-11BE-47BE-A8CD-D3630F2B2233}" dt="2026-04-06T19:19:39.238" v="29142" actId="164"/>
          <ac:spMkLst>
            <pc:docMk/>
            <pc:sldMk cId="4072469027" sldId="2670"/>
            <ac:spMk id="18" creationId="{415A3CB6-BEE2-63C2-FF55-86C8A984C35B}"/>
          </ac:spMkLst>
        </pc:spChg>
        <pc:grpChg chg="add mod">
          <ac:chgData name="Eric Tinker" userId="c04d6501-fe57-4234-a39a-43fc78ccf74f" providerId="ADAL" clId="{33FDF879-11BE-47BE-A8CD-D3630F2B2233}" dt="2026-04-06T19:19:42.134" v="29143" actId="1076"/>
          <ac:grpSpMkLst>
            <pc:docMk/>
            <pc:sldMk cId="4072469027" sldId="2670"/>
            <ac:grpSpMk id="2" creationId="{DBD8961B-F7AD-E029-0ED4-9F230F89218D}"/>
          </ac:grpSpMkLst>
        </pc:grpChg>
        <pc:graphicFrameChg chg="mod modGraphic">
          <ac:chgData name="Eric Tinker" userId="c04d6501-fe57-4234-a39a-43fc78ccf74f" providerId="ADAL" clId="{33FDF879-11BE-47BE-A8CD-D3630F2B2233}" dt="2026-04-06T19:22:57.348" v="29323" actId="20577"/>
          <ac:graphicFrameMkLst>
            <pc:docMk/>
            <pc:sldMk cId="4072469027" sldId="2670"/>
            <ac:graphicFrameMk id="6" creationId="{ED2DF8F0-B457-6F2C-4A63-64B1B50CC6DB}"/>
          </ac:graphicFrameMkLst>
        </pc:graphicFrameChg>
      </pc:sldChg>
      <pc:sldChg chg="addSp modSp add mod">
        <pc:chgData name="Eric Tinker" userId="c04d6501-fe57-4234-a39a-43fc78ccf74f" providerId="ADAL" clId="{33FDF879-11BE-47BE-A8CD-D3630F2B2233}" dt="2026-04-07T16:21:17.391" v="33206" actId="20577"/>
        <pc:sldMkLst>
          <pc:docMk/>
          <pc:sldMk cId="3251935971" sldId="2671"/>
        </pc:sldMkLst>
        <pc:spChg chg="add mod">
          <ac:chgData name="Eric Tinker" userId="c04d6501-fe57-4234-a39a-43fc78ccf74f" providerId="ADAL" clId="{33FDF879-11BE-47BE-A8CD-D3630F2B2233}" dt="2026-04-06T21:02:53.242" v="31520" actId="1076"/>
          <ac:spMkLst>
            <pc:docMk/>
            <pc:sldMk cId="3251935971" sldId="2671"/>
            <ac:spMk id="7" creationId="{4CCD5DE8-BFE9-6DE9-B69E-AEF291EEEE9B}"/>
          </ac:spMkLst>
        </pc:spChg>
        <pc:grpChg chg="mod">
          <ac:chgData name="Eric Tinker" userId="c04d6501-fe57-4234-a39a-43fc78ccf74f" providerId="ADAL" clId="{33FDF879-11BE-47BE-A8CD-D3630F2B2233}" dt="2026-04-06T20:50:45.341" v="31470" actId="1036"/>
          <ac:grpSpMkLst>
            <pc:docMk/>
            <pc:sldMk cId="3251935971" sldId="2671"/>
            <ac:grpSpMk id="19" creationId="{FC1FD888-0089-5032-662B-820152467807}"/>
          </ac:grpSpMkLst>
        </pc:grpChg>
        <pc:graphicFrameChg chg="mod modGraphic">
          <ac:chgData name="Eric Tinker" userId="c04d6501-fe57-4234-a39a-43fc78ccf74f" providerId="ADAL" clId="{33FDF879-11BE-47BE-A8CD-D3630F2B2233}" dt="2026-04-07T16:21:17.391" v="33206" actId="20577"/>
          <ac:graphicFrameMkLst>
            <pc:docMk/>
            <pc:sldMk cId="3251935971" sldId="2671"/>
            <ac:graphicFrameMk id="6" creationId="{28D7E17B-563D-AD5B-5BD1-5573B01F7412}"/>
          </ac:graphicFrameMkLst>
        </pc:graphicFrameChg>
      </pc:sldChg>
      <pc:sldChg chg="addSp delSp modSp add mod setBg modClrScheme chgLayout">
        <pc:chgData name="Eric Tinker" userId="c04d6501-fe57-4234-a39a-43fc78ccf74f" providerId="ADAL" clId="{33FDF879-11BE-47BE-A8CD-D3630F2B2233}" dt="2026-04-07T16:24:59.387" v="33241" actId="20577"/>
        <pc:sldMkLst>
          <pc:docMk/>
          <pc:sldMk cId="3136138857" sldId="2673"/>
        </pc:sldMkLst>
        <pc:spChg chg="mod">
          <ac:chgData name="Eric Tinker" userId="c04d6501-fe57-4234-a39a-43fc78ccf74f" providerId="ADAL" clId="{33FDF879-11BE-47BE-A8CD-D3630F2B2233}" dt="2026-04-07T14:27:48.744" v="32780" actId="255"/>
          <ac:spMkLst>
            <pc:docMk/>
            <pc:sldMk cId="3136138857" sldId="2673"/>
            <ac:spMk id="4" creationId="{5807ADB0-8B7C-CF21-DE83-A21849B818FD}"/>
          </ac:spMkLst>
        </pc:spChg>
        <pc:spChg chg="add mod">
          <ac:chgData name="Eric Tinker" userId="c04d6501-fe57-4234-a39a-43fc78ccf74f" providerId="ADAL" clId="{33FDF879-11BE-47BE-A8CD-D3630F2B2233}" dt="2026-04-07T14:09:29.625" v="32360" actId="26606"/>
          <ac:spMkLst>
            <pc:docMk/>
            <pc:sldMk cId="3136138857" sldId="2673"/>
            <ac:spMk id="11" creationId="{6035F692-EBE6-8D20-8256-E228F24E289A}"/>
          </ac:spMkLst>
        </pc:spChg>
        <pc:graphicFrameChg chg="add mod modGraphic">
          <ac:chgData name="Eric Tinker" userId="c04d6501-fe57-4234-a39a-43fc78ccf74f" providerId="ADAL" clId="{33FDF879-11BE-47BE-A8CD-D3630F2B2233}" dt="2026-04-07T16:24:59.387" v="33241" actId="20577"/>
          <ac:graphicFrameMkLst>
            <pc:docMk/>
            <pc:sldMk cId="3136138857" sldId="2673"/>
            <ac:graphicFrameMk id="7" creationId="{17AE8047-0BE0-CEA0-04B7-20C18BD6B2BC}"/>
          </ac:graphicFrameMkLst>
        </pc:graphicFrameChg>
      </pc:sldChg>
      <pc:sldMasterChg chg="addSp delSp modSp mod delSldLayout modSldLayout">
        <pc:chgData name="Eric Tinker" userId="c04d6501-fe57-4234-a39a-43fc78ccf74f" providerId="ADAL" clId="{33FDF879-11BE-47BE-A8CD-D3630F2B2233}" dt="2026-03-31T16:21:45.113" v="3294" actId="47"/>
        <pc:sldMasterMkLst>
          <pc:docMk/>
          <pc:sldMasterMk cId="1959628597" sldId="2147483756"/>
        </pc:sldMasterMkLst>
        <pc:spChg chg="add mod">
          <ac:chgData name="Eric Tinker" userId="c04d6501-fe57-4234-a39a-43fc78ccf74f" providerId="ADAL" clId="{33FDF879-11BE-47BE-A8CD-D3630F2B2233}" dt="2026-03-30T19:39:20.270" v="36"/>
          <ac:spMkLst>
            <pc:docMk/>
            <pc:sldMasterMk cId="1959628597" sldId="2147483756"/>
            <ac:spMk id="3" creationId="{567C1127-553C-4313-2F96-FB799F5DF454}"/>
          </ac:spMkLst>
        </pc:spChg>
        <pc:sldLayoutChg chg="addSp modSp">
          <pc:chgData name="Eric Tinker" userId="c04d6501-fe57-4234-a39a-43fc78ccf74f" providerId="ADAL" clId="{33FDF879-11BE-47BE-A8CD-D3630F2B2233}" dt="2026-03-30T19:39:54.872" v="37"/>
          <pc:sldLayoutMkLst>
            <pc:docMk/>
            <pc:sldMasterMk cId="1959628597" sldId="2147483756"/>
            <pc:sldLayoutMk cId="2502576163" sldId="2147483757"/>
          </pc:sldLayoutMkLst>
          <pc:spChg chg="add mod">
            <ac:chgData name="Eric Tinker" userId="c04d6501-fe57-4234-a39a-43fc78ccf74f" providerId="ADAL" clId="{33FDF879-11BE-47BE-A8CD-D3630F2B2233}" dt="2026-03-30T19:39:54.872" v="37"/>
            <ac:spMkLst>
              <pc:docMk/>
              <pc:sldMasterMk cId="1959628597" sldId="2147483756"/>
              <pc:sldLayoutMk cId="2502576163" sldId="2147483757"/>
              <ac:spMk id="2" creationId="{28E1C58E-D44D-0546-74CE-E59C62AFCD16}"/>
            </ac:spMkLst>
          </pc:spChg>
        </pc:sldLayoutChg>
        <pc:sldLayoutChg chg="delSp mod">
          <pc:chgData name="Eric Tinker" userId="c04d6501-fe57-4234-a39a-43fc78ccf74f" providerId="ADAL" clId="{33FDF879-11BE-47BE-A8CD-D3630F2B2233}" dt="2026-03-30T19:38:54.462" v="34" actId="478"/>
          <pc:sldLayoutMkLst>
            <pc:docMk/>
            <pc:sldMasterMk cId="1959628597" sldId="2147483756"/>
            <pc:sldLayoutMk cId="145563798" sldId="2147483758"/>
          </pc:sldLayoutMkLst>
        </pc:sldLayoutChg>
        <pc:sldLayoutChg chg="addSp modSp">
          <pc:chgData name="Eric Tinker" userId="c04d6501-fe57-4234-a39a-43fc78ccf74f" providerId="ADAL" clId="{33FDF879-11BE-47BE-A8CD-D3630F2B2233}" dt="2026-03-30T19:40:05.093" v="38"/>
          <pc:sldLayoutMkLst>
            <pc:docMk/>
            <pc:sldMasterMk cId="1959628597" sldId="2147483756"/>
            <pc:sldLayoutMk cId="3879658775" sldId="2147483760"/>
          </pc:sldLayoutMkLst>
          <pc:spChg chg="add mod">
            <ac:chgData name="Eric Tinker" userId="c04d6501-fe57-4234-a39a-43fc78ccf74f" providerId="ADAL" clId="{33FDF879-11BE-47BE-A8CD-D3630F2B2233}" dt="2026-03-30T19:40:05.093" v="38"/>
            <ac:spMkLst>
              <pc:docMk/>
              <pc:sldMasterMk cId="1959628597" sldId="2147483756"/>
              <pc:sldLayoutMk cId="3879658775" sldId="2147483760"/>
              <ac:spMk id="5" creationId="{48A09E90-6E18-6B1A-D454-839DFAFFC695}"/>
            </ac:spMkLst>
          </pc:sp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725EA-6C9B-4BBB-9382-333B450479C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116ACA5-0EBC-4150-AC5B-67669436E1E3}">
      <dgm:prSet custT="1"/>
      <dgm:spPr/>
      <dgm:t>
        <a:bodyPr/>
        <a:lstStyle/>
        <a:p>
          <a:r>
            <a:rPr lang="en-US" sz="2200" dirty="0">
              <a:solidFill>
                <a:srgbClr val="000066"/>
              </a:solidFill>
            </a:rPr>
            <a:t>Our initial comments for your consideration </a:t>
          </a:r>
        </a:p>
      </dgm:t>
    </dgm:pt>
    <dgm:pt modelId="{69A588B6-B57F-44D3-9D87-38703E81A5E1}" type="parTrans" cxnId="{7D8BC7BA-CA64-426D-990F-F73A219AEE1C}">
      <dgm:prSet/>
      <dgm:spPr/>
      <dgm:t>
        <a:bodyPr/>
        <a:lstStyle/>
        <a:p>
          <a:endParaRPr lang="en-US"/>
        </a:p>
      </dgm:t>
    </dgm:pt>
    <dgm:pt modelId="{35E9DAB0-076E-4D43-A463-C6CFBE21F50D}" type="sibTrans" cxnId="{7D8BC7BA-CA64-426D-990F-F73A219AEE1C}">
      <dgm:prSet/>
      <dgm:spPr/>
      <dgm:t>
        <a:bodyPr/>
        <a:lstStyle/>
        <a:p>
          <a:endParaRPr lang="en-US"/>
        </a:p>
      </dgm:t>
    </dgm:pt>
    <dgm:pt modelId="{F14F3D77-A599-4CA7-A645-4E27C9284388}">
      <dgm:prSet custT="1"/>
      <dgm:spPr/>
      <dgm:t>
        <a:bodyPr/>
        <a:lstStyle/>
        <a:p>
          <a:r>
            <a:rPr lang="en-US" sz="2200" dirty="0">
              <a:solidFill>
                <a:srgbClr val="000066"/>
              </a:solidFill>
            </a:rPr>
            <a:t>100 Day Plan and Milestones</a:t>
          </a:r>
        </a:p>
      </dgm:t>
    </dgm:pt>
    <dgm:pt modelId="{E67F9CB1-FF49-40FB-B0CD-351B36ADB369}" type="parTrans" cxnId="{7C0367AE-BAEF-4B4F-B9CD-A8C766710C13}">
      <dgm:prSet/>
      <dgm:spPr/>
      <dgm:t>
        <a:bodyPr/>
        <a:lstStyle/>
        <a:p>
          <a:endParaRPr lang="en-US"/>
        </a:p>
      </dgm:t>
    </dgm:pt>
    <dgm:pt modelId="{BAA1BD60-CAAA-43D9-93DA-A2A0BF177EE2}" type="sibTrans" cxnId="{7C0367AE-BAEF-4B4F-B9CD-A8C766710C13}">
      <dgm:prSet/>
      <dgm:spPr/>
      <dgm:t>
        <a:bodyPr/>
        <a:lstStyle/>
        <a:p>
          <a:endParaRPr lang="en-US"/>
        </a:p>
      </dgm:t>
    </dgm:pt>
    <dgm:pt modelId="{415888F5-7585-4103-B515-88F0954FAE08}">
      <dgm:prSet custT="1"/>
      <dgm:spPr/>
      <dgm:t>
        <a:bodyPr/>
        <a:lstStyle/>
        <a:p>
          <a:r>
            <a:rPr lang="en-US" sz="2200" dirty="0">
              <a:solidFill>
                <a:srgbClr val="000066"/>
              </a:solidFill>
            </a:rPr>
            <a:t>Example communication and best practice items</a:t>
          </a:r>
        </a:p>
      </dgm:t>
    </dgm:pt>
    <dgm:pt modelId="{C2FFAB60-A048-4669-8700-32722A7FBFA3}" type="parTrans" cxnId="{83FEB923-D8E3-4251-A2E7-7AB27F0DA7E5}">
      <dgm:prSet/>
      <dgm:spPr/>
      <dgm:t>
        <a:bodyPr/>
        <a:lstStyle/>
        <a:p>
          <a:endParaRPr lang="en-US"/>
        </a:p>
      </dgm:t>
    </dgm:pt>
    <dgm:pt modelId="{157A440A-3942-482E-810E-7CC39763F858}" type="sibTrans" cxnId="{83FEB923-D8E3-4251-A2E7-7AB27F0DA7E5}">
      <dgm:prSet/>
      <dgm:spPr/>
      <dgm:t>
        <a:bodyPr/>
        <a:lstStyle/>
        <a:p>
          <a:endParaRPr lang="en-US"/>
        </a:p>
      </dgm:t>
    </dgm:pt>
    <dgm:pt modelId="{C45FA6F2-8D7E-4579-A855-0FF1686AB81B}" type="pres">
      <dgm:prSet presAssocID="{991725EA-6C9B-4BBB-9382-333B450479C0}" presName="root" presStyleCnt="0">
        <dgm:presLayoutVars>
          <dgm:dir/>
          <dgm:resizeHandles val="exact"/>
        </dgm:presLayoutVars>
      </dgm:prSet>
      <dgm:spPr/>
    </dgm:pt>
    <dgm:pt modelId="{C3C111AF-517D-4AD7-87DF-1D2F24452CC4}" type="pres">
      <dgm:prSet presAssocID="{7116ACA5-0EBC-4150-AC5B-67669436E1E3}" presName="compNode" presStyleCnt="0"/>
      <dgm:spPr/>
    </dgm:pt>
    <dgm:pt modelId="{8A05EBB0-CF9F-424C-87C3-05E051E8C09C}" type="pres">
      <dgm:prSet presAssocID="{7116ACA5-0EBC-4150-AC5B-67669436E1E3}" presName="bgRect" presStyleLbl="bgShp" presStyleIdx="0" presStyleCnt="3"/>
      <dgm:spPr/>
    </dgm:pt>
    <dgm:pt modelId="{A1944459-3022-4937-812F-6C1E4B24EFDF}" type="pres">
      <dgm:prSet presAssocID="{7116ACA5-0EBC-4150-AC5B-67669436E1E3}" presName="iconRect" presStyleLbl="node1" presStyleIdx="0" presStyleCnt="3"/>
      <dgm:spPr>
        <a:blipFill>
          <a:blip xmlns:r="http://schemas.openxmlformats.org/officeDocument/2006/relationships" r:embed="rId1"/>
          <a:srcRect/>
          <a:stretch>
            <a:fillRect l="-22000" r="-22000"/>
          </a:stretch>
        </a:blipFill>
        <a:ln>
          <a:noFill/>
        </a:ln>
      </dgm:spPr>
    </dgm:pt>
    <dgm:pt modelId="{2E30349A-24DF-45BA-BDE2-70F778CE4512}" type="pres">
      <dgm:prSet presAssocID="{7116ACA5-0EBC-4150-AC5B-67669436E1E3}" presName="spaceRect" presStyleCnt="0"/>
      <dgm:spPr/>
    </dgm:pt>
    <dgm:pt modelId="{97ED34B3-21FD-4313-AEE5-C88C1EDE6C87}" type="pres">
      <dgm:prSet presAssocID="{7116ACA5-0EBC-4150-AC5B-67669436E1E3}" presName="parTx" presStyleLbl="revTx" presStyleIdx="0" presStyleCnt="3">
        <dgm:presLayoutVars>
          <dgm:chMax val="0"/>
          <dgm:chPref val="0"/>
        </dgm:presLayoutVars>
      </dgm:prSet>
      <dgm:spPr/>
    </dgm:pt>
    <dgm:pt modelId="{F97151BF-3D54-4391-B36B-99F62FE8FEE8}" type="pres">
      <dgm:prSet presAssocID="{35E9DAB0-076E-4D43-A463-C6CFBE21F50D}" presName="sibTrans" presStyleCnt="0"/>
      <dgm:spPr/>
    </dgm:pt>
    <dgm:pt modelId="{675E6588-C3FE-4DA7-94AA-319900FA2F81}" type="pres">
      <dgm:prSet presAssocID="{F14F3D77-A599-4CA7-A645-4E27C9284388}" presName="compNode" presStyleCnt="0"/>
      <dgm:spPr/>
    </dgm:pt>
    <dgm:pt modelId="{637F5725-8CCD-4370-AB93-9666F749C30A}" type="pres">
      <dgm:prSet presAssocID="{F14F3D77-A599-4CA7-A645-4E27C9284388}" presName="bgRect" presStyleLbl="bgShp" presStyleIdx="1" presStyleCnt="3"/>
      <dgm:spPr/>
    </dgm:pt>
    <dgm:pt modelId="{7D5DF14B-0A47-488F-9577-CD36B6A73270}" type="pres">
      <dgm:prSet presAssocID="{F14F3D77-A599-4CA7-A645-4E27C9284388}" presName="iconRect" presStyleLbl="node1" presStyleIdx="1" presStyleCnt="3"/>
      <dgm:spPr>
        <a:blipFill>
          <a:blip xmlns:r="http://schemas.openxmlformats.org/officeDocument/2006/relationships" r:embed="rId2"/>
          <a:srcRect/>
          <a:stretch>
            <a:fillRect l="-9000" r="-9000"/>
          </a:stretch>
        </a:blipFill>
        <a:ln>
          <a:noFill/>
        </a:ln>
      </dgm:spPr>
    </dgm:pt>
    <dgm:pt modelId="{3F375523-2888-4E63-AF0B-0112C7923C9F}" type="pres">
      <dgm:prSet presAssocID="{F14F3D77-A599-4CA7-A645-4E27C9284388}" presName="spaceRect" presStyleCnt="0"/>
      <dgm:spPr/>
    </dgm:pt>
    <dgm:pt modelId="{F459C50B-2C1C-41D5-ABD1-4E4961CBD71B}" type="pres">
      <dgm:prSet presAssocID="{F14F3D77-A599-4CA7-A645-4E27C9284388}" presName="parTx" presStyleLbl="revTx" presStyleIdx="1" presStyleCnt="3">
        <dgm:presLayoutVars>
          <dgm:chMax val="0"/>
          <dgm:chPref val="0"/>
        </dgm:presLayoutVars>
      </dgm:prSet>
      <dgm:spPr/>
    </dgm:pt>
    <dgm:pt modelId="{2D7DFC3D-A86C-42F7-8176-D3AB1F84DBF1}" type="pres">
      <dgm:prSet presAssocID="{BAA1BD60-CAAA-43D9-93DA-A2A0BF177EE2}" presName="sibTrans" presStyleCnt="0"/>
      <dgm:spPr/>
    </dgm:pt>
    <dgm:pt modelId="{25861AC6-CC10-403C-BA2A-3AC1B5571035}" type="pres">
      <dgm:prSet presAssocID="{415888F5-7585-4103-B515-88F0954FAE08}" presName="compNode" presStyleCnt="0"/>
      <dgm:spPr/>
    </dgm:pt>
    <dgm:pt modelId="{FBE393A8-5D53-4436-929D-51A00C0A766F}" type="pres">
      <dgm:prSet presAssocID="{415888F5-7585-4103-B515-88F0954FAE08}" presName="bgRect" presStyleLbl="bgShp" presStyleIdx="2" presStyleCnt="3"/>
      <dgm:spPr/>
    </dgm:pt>
    <dgm:pt modelId="{16B59302-9F9B-4058-8D6B-8E510E7D3B50}" type="pres">
      <dgm:prSet presAssocID="{415888F5-7585-4103-B515-88F0954FAE08}" presName="iconRect" presStyleLbl="node1" presStyleIdx="2" presStyleCnt="3"/>
      <dgm:spPr>
        <a:blipFill>
          <a:blip xmlns:r="http://schemas.openxmlformats.org/officeDocument/2006/relationships" r:embed="rId3"/>
          <a:srcRect/>
          <a:stretch>
            <a:fillRect/>
          </a:stretch>
        </a:blipFill>
        <a:ln>
          <a:noFill/>
        </a:ln>
      </dgm:spPr>
    </dgm:pt>
    <dgm:pt modelId="{B89107E3-0524-437F-9CDC-BD589E20C48E}" type="pres">
      <dgm:prSet presAssocID="{415888F5-7585-4103-B515-88F0954FAE08}" presName="spaceRect" presStyleCnt="0"/>
      <dgm:spPr/>
    </dgm:pt>
    <dgm:pt modelId="{1E1438B3-9942-469C-82C1-9CE2AC37CB36}" type="pres">
      <dgm:prSet presAssocID="{415888F5-7585-4103-B515-88F0954FAE08}" presName="parTx" presStyleLbl="revTx" presStyleIdx="2" presStyleCnt="3">
        <dgm:presLayoutVars>
          <dgm:chMax val="0"/>
          <dgm:chPref val="0"/>
        </dgm:presLayoutVars>
      </dgm:prSet>
      <dgm:spPr/>
    </dgm:pt>
  </dgm:ptLst>
  <dgm:cxnLst>
    <dgm:cxn modelId="{83FEB923-D8E3-4251-A2E7-7AB27F0DA7E5}" srcId="{991725EA-6C9B-4BBB-9382-333B450479C0}" destId="{415888F5-7585-4103-B515-88F0954FAE08}" srcOrd="2" destOrd="0" parTransId="{C2FFAB60-A048-4669-8700-32722A7FBFA3}" sibTransId="{157A440A-3942-482E-810E-7CC39763F858}"/>
    <dgm:cxn modelId="{21CE2533-0318-4031-AE7A-D8F2C6E5FD5A}" type="presOf" srcId="{F14F3D77-A599-4CA7-A645-4E27C9284388}" destId="{F459C50B-2C1C-41D5-ABD1-4E4961CBD71B}" srcOrd="0" destOrd="0" presId="urn:microsoft.com/office/officeart/2018/2/layout/IconVerticalSolidList"/>
    <dgm:cxn modelId="{F1132D44-425B-41F3-A545-B338FC70CAC5}" type="presOf" srcId="{991725EA-6C9B-4BBB-9382-333B450479C0}" destId="{C45FA6F2-8D7E-4579-A855-0FF1686AB81B}" srcOrd="0" destOrd="0" presId="urn:microsoft.com/office/officeart/2018/2/layout/IconVerticalSolidList"/>
    <dgm:cxn modelId="{8CFF249F-405B-4D72-BC31-AFF490FAE33E}" type="presOf" srcId="{415888F5-7585-4103-B515-88F0954FAE08}" destId="{1E1438B3-9942-469C-82C1-9CE2AC37CB36}" srcOrd="0" destOrd="0" presId="urn:microsoft.com/office/officeart/2018/2/layout/IconVerticalSolidList"/>
    <dgm:cxn modelId="{7C0367AE-BAEF-4B4F-B9CD-A8C766710C13}" srcId="{991725EA-6C9B-4BBB-9382-333B450479C0}" destId="{F14F3D77-A599-4CA7-A645-4E27C9284388}" srcOrd="1" destOrd="0" parTransId="{E67F9CB1-FF49-40FB-B0CD-351B36ADB369}" sibTransId="{BAA1BD60-CAAA-43D9-93DA-A2A0BF177EE2}"/>
    <dgm:cxn modelId="{7D8BC7BA-CA64-426D-990F-F73A219AEE1C}" srcId="{991725EA-6C9B-4BBB-9382-333B450479C0}" destId="{7116ACA5-0EBC-4150-AC5B-67669436E1E3}" srcOrd="0" destOrd="0" parTransId="{69A588B6-B57F-44D3-9D87-38703E81A5E1}" sibTransId="{35E9DAB0-076E-4D43-A463-C6CFBE21F50D}"/>
    <dgm:cxn modelId="{3027DDC1-900D-44A8-877B-761578AEF4BA}" type="presOf" srcId="{7116ACA5-0EBC-4150-AC5B-67669436E1E3}" destId="{97ED34B3-21FD-4313-AEE5-C88C1EDE6C87}" srcOrd="0" destOrd="0" presId="urn:microsoft.com/office/officeart/2018/2/layout/IconVerticalSolidList"/>
    <dgm:cxn modelId="{69756EF6-3835-40A3-A014-2AAE49D60428}" type="presParOf" srcId="{C45FA6F2-8D7E-4579-A855-0FF1686AB81B}" destId="{C3C111AF-517D-4AD7-87DF-1D2F24452CC4}" srcOrd="0" destOrd="0" presId="urn:microsoft.com/office/officeart/2018/2/layout/IconVerticalSolidList"/>
    <dgm:cxn modelId="{2895AB77-B39C-450C-BFEE-EB864F096D6D}" type="presParOf" srcId="{C3C111AF-517D-4AD7-87DF-1D2F24452CC4}" destId="{8A05EBB0-CF9F-424C-87C3-05E051E8C09C}" srcOrd="0" destOrd="0" presId="urn:microsoft.com/office/officeart/2018/2/layout/IconVerticalSolidList"/>
    <dgm:cxn modelId="{ADD8528D-EC0B-4863-B177-7CE3F729678F}" type="presParOf" srcId="{C3C111AF-517D-4AD7-87DF-1D2F24452CC4}" destId="{A1944459-3022-4937-812F-6C1E4B24EFDF}" srcOrd="1" destOrd="0" presId="urn:microsoft.com/office/officeart/2018/2/layout/IconVerticalSolidList"/>
    <dgm:cxn modelId="{7B206FE8-F91C-4FD0-BA2E-F6AAE2F5F56F}" type="presParOf" srcId="{C3C111AF-517D-4AD7-87DF-1D2F24452CC4}" destId="{2E30349A-24DF-45BA-BDE2-70F778CE4512}" srcOrd="2" destOrd="0" presId="urn:microsoft.com/office/officeart/2018/2/layout/IconVerticalSolidList"/>
    <dgm:cxn modelId="{E26ECA4C-DC33-4FA6-8C30-4CE765EF3107}" type="presParOf" srcId="{C3C111AF-517D-4AD7-87DF-1D2F24452CC4}" destId="{97ED34B3-21FD-4313-AEE5-C88C1EDE6C87}" srcOrd="3" destOrd="0" presId="urn:microsoft.com/office/officeart/2018/2/layout/IconVerticalSolidList"/>
    <dgm:cxn modelId="{D3296F4C-B8A8-467C-B63B-00A9B017C54D}" type="presParOf" srcId="{C45FA6F2-8D7E-4579-A855-0FF1686AB81B}" destId="{F97151BF-3D54-4391-B36B-99F62FE8FEE8}" srcOrd="1" destOrd="0" presId="urn:microsoft.com/office/officeart/2018/2/layout/IconVerticalSolidList"/>
    <dgm:cxn modelId="{A2687243-72E7-4193-897E-CD3856604D5C}" type="presParOf" srcId="{C45FA6F2-8D7E-4579-A855-0FF1686AB81B}" destId="{675E6588-C3FE-4DA7-94AA-319900FA2F81}" srcOrd="2" destOrd="0" presId="urn:microsoft.com/office/officeart/2018/2/layout/IconVerticalSolidList"/>
    <dgm:cxn modelId="{40D36E9B-6B82-444F-88FF-5E9DECF75C5D}" type="presParOf" srcId="{675E6588-C3FE-4DA7-94AA-319900FA2F81}" destId="{637F5725-8CCD-4370-AB93-9666F749C30A}" srcOrd="0" destOrd="0" presId="urn:microsoft.com/office/officeart/2018/2/layout/IconVerticalSolidList"/>
    <dgm:cxn modelId="{EA6185CE-9F78-405F-9B1B-AA00733038D0}" type="presParOf" srcId="{675E6588-C3FE-4DA7-94AA-319900FA2F81}" destId="{7D5DF14B-0A47-488F-9577-CD36B6A73270}" srcOrd="1" destOrd="0" presId="urn:microsoft.com/office/officeart/2018/2/layout/IconVerticalSolidList"/>
    <dgm:cxn modelId="{3E1780F1-DB2C-4C72-99F8-044250BEF66E}" type="presParOf" srcId="{675E6588-C3FE-4DA7-94AA-319900FA2F81}" destId="{3F375523-2888-4E63-AF0B-0112C7923C9F}" srcOrd="2" destOrd="0" presId="urn:microsoft.com/office/officeart/2018/2/layout/IconVerticalSolidList"/>
    <dgm:cxn modelId="{66FD5ED4-58CE-45EA-BFE7-CCE34ED57CFD}" type="presParOf" srcId="{675E6588-C3FE-4DA7-94AA-319900FA2F81}" destId="{F459C50B-2C1C-41D5-ABD1-4E4961CBD71B}" srcOrd="3" destOrd="0" presId="urn:microsoft.com/office/officeart/2018/2/layout/IconVerticalSolidList"/>
    <dgm:cxn modelId="{3E75472E-3973-40A1-B24C-9797A9DC9E2F}" type="presParOf" srcId="{C45FA6F2-8D7E-4579-A855-0FF1686AB81B}" destId="{2D7DFC3D-A86C-42F7-8176-D3AB1F84DBF1}" srcOrd="3" destOrd="0" presId="urn:microsoft.com/office/officeart/2018/2/layout/IconVerticalSolidList"/>
    <dgm:cxn modelId="{0EB9D6BB-51C2-4E9B-88F2-A47E69E20E76}" type="presParOf" srcId="{C45FA6F2-8D7E-4579-A855-0FF1686AB81B}" destId="{25861AC6-CC10-403C-BA2A-3AC1B5571035}" srcOrd="4" destOrd="0" presId="urn:microsoft.com/office/officeart/2018/2/layout/IconVerticalSolidList"/>
    <dgm:cxn modelId="{0A9512FD-DBC3-46F9-9DD5-8091C13DCADC}" type="presParOf" srcId="{25861AC6-CC10-403C-BA2A-3AC1B5571035}" destId="{FBE393A8-5D53-4436-929D-51A00C0A766F}" srcOrd="0" destOrd="0" presId="urn:microsoft.com/office/officeart/2018/2/layout/IconVerticalSolidList"/>
    <dgm:cxn modelId="{A573B7EB-6320-4C4E-82E1-CA587400D8BF}" type="presParOf" srcId="{25861AC6-CC10-403C-BA2A-3AC1B5571035}" destId="{16B59302-9F9B-4058-8D6B-8E510E7D3B50}" srcOrd="1" destOrd="0" presId="urn:microsoft.com/office/officeart/2018/2/layout/IconVerticalSolidList"/>
    <dgm:cxn modelId="{B32C8212-5440-40C9-8C65-8D98F5E632C5}" type="presParOf" srcId="{25861AC6-CC10-403C-BA2A-3AC1B5571035}" destId="{B89107E3-0524-437F-9CDC-BD589E20C48E}" srcOrd="2" destOrd="0" presId="urn:microsoft.com/office/officeart/2018/2/layout/IconVerticalSolidList"/>
    <dgm:cxn modelId="{F4F5D79E-20FE-48AD-B0B0-897E9FD6E9E4}" type="presParOf" srcId="{25861AC6-CC10-403C-BA2A-3AC1B5571035}" destId="{1E1438B3-9942-469C-82C1-9CE2AC37CB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F9DEB9-800E-41B6-AEFE-1A7C3D1B3622}"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28229792-0A7A-4E37-B76F-F0BB6AEE44A5}">
      <dgm:prSet phldrT="[Text]"/>
      <dgm:spPr>
        <a:xfrm>
          <a:off x="3540451" y="496080"/>
          <a:ext cx="1294575" cy="498872"/>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US" b="0" dirty="0">
              <a:solidFill>
                <a:srgbClr val="000066"/>
              </a:solidFill>
              <a:latin typeface="Verdana"/>
              <a:ea typeface="+mn-ea"/>
              <a:cs typeface="+mn-cs"/>
            </a:rPr>
            <a:t>Supply Chain Executive</a:t>
          </a:r>
        </a:p>
      </dgm:t>
    </dgm:pt>
    <dgm:pt modelId="{A3B0630C-B301-4DCC-B46C-B7DE4B6CFDA3}" type="parTrans" cxnId="{075A06BB-F7FD-42E4-A07E-48072516AA0D}">
      <dgm:prSet/>
      <dgm:spPr/>
      <dgm:t>
        <a:bodyPr/>
        <a:lstStyle/>
        <a:p>
          <a:endParaRPr lang="en-US" b="0"/>
        </a:p>
      </dgm:t>
    </dgm:pt>
    <dgm:pt modelId="{7C801B9A-DDFC-4313-AE0D-8C308AFB610B}" type="sibTrans" cxnId="{075A06BB-F7FD-42E4-A07E-48072516AA0D}">
      <dgm:prSet/>
      <dgm:spPr/>
      <dgm:t>
        <a:bodyPr/>
        <a:lstStyle/>
        <a:p>
          <a:endParaRPr lang="en-US" b="0"/>
        </a:p>
      </dgm:t>
    </dgm:pt>
    <dgm:pt modelId="{90EC712C-284A-4B4E-8E3D-4666BC455C00}" type="asst">
      <dgm:prSet phldrT="[Text]"/>
      <dgm:spPr>
        <a:xfrm>
          <a:off x="2926446" y="1404839"/>
          <a:ext cx="997744" cy="498872"/>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US" b="0" dirty="0">
              <a:solidFill>
                <a:srgbClr val="000066"/>
              </a:solidFill>
              <a:latin typeface="Verdana"/>
              <a:ea typeface="+mn-ea"/>
              <a:cs typeface="+mn-cs"/>
            </a:rPr>
            <a:t>Analytic, Process Standardization, Project Roles</a:t>
          </a:r>
        </a:p>
      </dgm:t>
    </dgm:pt>
    <dgm:pt modelId="{60663CE3-7EDA-48E9-9EAF-C97A74747B17}" type="parTrans" cxnId="{93889D48-C586-45F0-93EE-082CC0A6E335}">
      <dgm:prSet/>
      <dgm:spPr>
        <a:xfrm>
          <a:off x="3924191" y="994952"/>
          <a:ext cx="263548" cy="659322"/>
        </a:xfrm>
        <a:custGeom>
          <a:avLst/>
          <a:gdLst/>
          <a:ahLst/>
          <a:cxnLst/>
          <a:rect l="0" t="0" r="0" b="0"/>
          <a:pathLst>
            <a:path>
              <a:moveTo>
                <a:pt x="263548" y="0"/>
              </a:moveTo>
              <a:lnTo>
                <a:pt x="263548" y="659322"/>
              </a:lnTo>
              <a:lnTo>
                <a:pt x="0" y="659322"/>
              </a:lnTo>
            </a:path>
          </a:pathLst>
        </a:custGeom>
        <a:noFill/>
        <a:ln w="25400" cap="flat" cmpd="sng" algn="ctr">
          <a:solidFill>
            <a:srgbClr val="702C63">
              <a:shade val="60000"/>
              <a:hueOff val="0"/>
              <a:satOff val="0"/>
              <a:lumOff val="0"/>
              <a:alphaOff val="0"/>
            </a:srgbClr>
          </a:solidFill>
          <a:prstDash val="solid"/>
        </a:ln>
        <a:effectLst/>
      </dgm:spPr>
      <dgm:t>
        <a:bodyPr/>
        <a:lstStyle/>
        <a:p>
          <a:endParaRPr lang="en-US" b="0"/>
        </a:p>
      </dgm:t>
    </dgm:pt>
    <dgm:pt modelId="{34AA4321-DE43-49EF-B8B0-0B1655EF54E1}" type="sibTrans" cxnId="{93889D48-C586-45F0-93EE-082CC0A6E335}">
      <dgm:prSet/>
      <dgm:spPr/>
      <dgm:t>
        <a:bodyPr/>
        <a:lstStyle/>
        <a:p>
          <a:endParaRPr lang="en-US" b="0"/>
        </a:p>
      </dgm:t>
    </dgm:pt>
    <dgm:pt modelId="{4A7184A5-BDC9-499E-94D2-BF2D05DA184C}">
      <dgm:prSet phldrT="[Text]" custT="1"/>
      <dgm:spPr>
        <a:xfrm>
          <a:off x="618916" y="2471175"/>
          <a:ext cx="1005851" cy="498872"/>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US" sz="900" b="0" dirty="0">
              <a:solidFill>
                <a:srgbClr val="000066"/>
              </a:solidFill>
              <a:latin typeface="Verdana"/>
              <a:ea typeface="+mn-ea"/>
              <a:cs typeface="+mn-cs"/>
            </a:rPr>
            <a:t>Demand Planning</a:t>
          </a:r>
          <a:r>
            <a:rPr lang="en-US" sz="1100" b="0" baseline="30000" dirty="0">
              <a:solidFill>
                <a:srgbClr val="000066"/>
              </a:solidFill>
              <a:latin typeface="Verdana"/>
              <a:ea typeface="+mn-ea"/>
              <a:cs typeface="+mn-cs"/>
            </a:rPr>
            <a:t>1</a:t>
          </a:r>
        </a:p>
      </dgm:t>
    </dgm:pt>
    <dgm:pt modelId="{1D4E3747-086D-4B97-8785-69C6B3319E00}" type="parTrans" cxnId="{07C4BA25-CB6B-40AD-B876-AF1AF5DB657C}">
      <dgm:prSet/>
      <dgm:spPr>
        <a:xfrm>
          <a:off x="1121842" y="994952"/>
          <a:ext cx="3065897" cy="1476222"/>
        </a:xfrm>
        <a:custGeom>
          <a:avLst/>
          <a:gdLst/>
          <a:ahLst/>
          <a:cxnLst/>
          <a:rect l="0" t="0" r="0" b="0"/>
          <a:pathLst>
            <a:path>
              <a:moveTo>
                <a:pt x="3065897" y="0"/>
              </a:moveTo>
              <a:lnTo>
                <a:pt x="3065897" y="1212674"/>
              </a:lnTo>
              <a:lnTo>
                <a:pt x="0" y="1212674"/>
              </a:lnTo>
              <a:lnTo>
                <a:pt x="0" y="1476222"/>
              </a:lnTo>
            </a:path>
          </a:pathLst>
        </a:custGeom>
        <a:noFill/>
        <a:ln w="25400" cap="flat" cmpd="sng" algn="ctr">
          <a:solidFill>
            <a:srgbClr val="702C63">
              <a:shade val="60000"/>
              <a:hueOff val="0"/>
              <a:satOff val="0"/>
              <a:lumOff val="0"/>
              <a:alphaOff val="0"/>
            </a:srgbClr>
          </a:solidFill>
          <a:prstDash val="solid"/>
        </a:ln>
        <a:effectLst/>
      </dgm:spPr>
      <dgm:t>
        <a:bodyPr/>
        <a:lstStyle/>
        <a:p>
          <a:endParaRPr lang="en-US" b="0"/>
        </a:p>
      </dgm:t>
    </dgm:pt>
    <dgm:pt modelId="{1216F3F0-EFEC-4DD5-B766-240A89EFF8F2}" type="sibTrans" cxnId="{07C4BA25-CB6B-40AD-B876-AF1AF5DB657C}">
      <dgm:prSet/>
      <dgm:spPr/>
      <dgm:t>
        <a:bodyPr/>
        <a:lstStyle/>
        <a:p>
          <a:endParaRPr lang="en-US" b="0"/>
        </a:p>
      </dgm:t>
    </dgm:pt>
    <dgm:pt modelId="{063750BA-7921-404C-B764-93893E038D0A}">
      <dgm:prSet phldrT="[Text]"/>
      <dgm:spPr>
        <a:xfrm>
          <a:off x="2151865" y="2471175"/>
          <a:ext cx="1005851" cy="498872"/>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US" b="0" dirty="0">
              <a:solidFill>
                <a:srgbClr val="000066"/>
              </a:solidFill>
              <a:latin typeface="Verdana"/>
              <a:ea typeface="+mn-ea"/>
              <a:cs typeface="+mn-cs"/>
            </a:rPr>
            <a:t>Supply Planning</a:t>
          </a:r>
        </a:p>
      </dgm:t>
    </dgm:pt>
    <dgm:pt modelId="{AC69D351-6498-47AA-92B8-EF88E8102405}" type="parTrans" cxnId="{BAA34488-879E-4EA3-A5EC-51FEA0F88B47}">
      <dgm:prSet/>
      <dgm:spPr>
        <a:xfrm>
          <a:off x="2654790" y="994952"/>
          <a:ext cx="1532948" cy="1476222"/>
        </a:xfrm>
        <a:custGeom>
          <a:avLst/>
          <a:gdLst/>
          <a:ahLst/>
          <a:cxnLst/>
          <a:rect l="0" t="0" r="0" b="0"/>
          <a:pathLst>
            <a:path>
              <a:moveTo>
                <a:pt x="1532948" y="0"/>
              </a:moveTo>
              <a:lnTo>
                <a:pt x="1532948" y="1212674"/>
              </a:lnTo>
              <a:lnTo>
                <a:pt x="0" y="1212674"/>
              </a:lnTo>
              <a:lnTo>
                <a:pt x="0" y="1476222"/>
              </a:lnTo>
            </a:path>
          </a:pathLst>
        </a:custGeom>
        <a:noFill/>
        <a:ln w="25400" cap="flat" cmpd="sng" algn="ctr">
          <a:solidFill>
            <a:srgbClr val="702C63">
              <a:shade val="60000"/>
              <a:hueOff val="0"/>
              <a:satOff val="0"/>
              <a:lumOff val="0"/>
              <a:alphaOff val="0"/>
            </a:srgbClr>
          </a:solidFill>
          <a:prstDash val="solid"/>
        </a:ln>
        <a:effectLst/>
      </dgm:spPr>
      <dgm:t>
        <a:bodyPr/>
        <a:lstStyle/>
        <a:p>
          <a:endParaRPr lang="en-US" b="0"/>
        </a:p>
      </dgm:t>
    </dgm:pt>
    <dgm:pt modelId="{38BCAE24-E764-4AAB-B040-DC8E94A14C50}" type="sibTrans" cxnId="{BAA34488-879E-4EA3-A5EC-51FEA0F88B47}">
      <dgm:prSet/>
      <dgm:spPr/>
      <dgm:t>
        <a:bodyPr/>
        <a:lstStyle/>
        <a:p>
          <a:endParaRPr lang="en-US" b="0"/>
        </a:p>
      </dgm:t>
    </dgm:pt>
    <dgm:pt modelId="{B7745FB6-82F4-4D52-B337-66F5D0A1F6A0}">
      <dgm:prSet phldrT="[Text]"/>
      <dgm:spPr>
        <a:xfrm>
          <a:off x="3686545" y="2471175"/>
          <a:ext cx="1005851" cy="498872"/>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US" b="0" dirty="0">
              <a:solidFill>
                <a:srgbClr val="000066"/>
              </a:solidFill>
              <a:latin typeface="Verdana"/>
              <a:ea typeface="+mn-ea"/>
              <a:cs typeface="+mn-cs"/>
            </a:rPr>
            <a:t>Procurement</a:t>
          </a:r>
        </a:p>
      </dgm:t>
    </dgm:pt>
    <dgm:pt modelId="{3DB1A601-CCC4-4E22-AD31-8EA70042AEDE}" type="parTrans" cxnId="{A5B07685-A683-4FCF-87EF-77E14289802C}">
      <dgm:prSet/>
      <dgm:spPr>
        <a:xfrm>
          <a:off x="4142019" y="994952"/>
          <a:ext cx="91440" cy="1476222"/>
        </a:xfrm>
        <a:custGeom>
          <a:avLst/>
          <a:gdLst/>
          <a:ahLst/>
          <a:cxnLst/>
          <a:rect l="0" t="0" r="0" b="0"/>
          <a:pathLst>
            <a:path>
              <a:moveTo>
                <a:pt x="45720" y="0"/>
              </a:moveTo>
              <a:lnTo>
                <a:pt x="45720" y="1212674"/>
              </a:lnTo>
              <a:lnTo>
                <a:pt x="47451" y="1212674"/>
              </a:lnTo>
              <a:lnTo>
                <a:pt x="47451" y="1476222"/>
              </a:lnTo>
            </a:path>
          </a:pathLst>
        </a:custGeom>
        <a:noFill/>
        <a:ln w="25400" cap="flat" cmpd="sng" algn="ctr">
          <a:solidFill>
            <a:srgbClr val="702C63">
              <a:shade val="60000"/>
              <a:hueOff val="0"/>
              <a:satOff val="0"/>
              <a:lumOff val="0"/>
              <a:alphaOff val="0"/>
            </a:srgbClr>
          </a:solidFill>
          <a:prstDash val="solid"/>
        </a:ln>
        <a:effectLst/>
      </dgm:spPr>
      <dgm:t>
        <a:bodyPr/>
        <a:lstStyle/>
        <a:p>
          <a:endParaRPr lang="en-US" b="0"/>
        </a:p>
      </dgm:t>
    </dgm:pt>
    <dgm:pt modelId="{411593A8-D78D-48CE-8200-2E3BE345EF6D}" type="sibTrans" cxnId="{A5B07685-A683-4FCF-87EF-77E14289802C}">
      <dgm:prSet/>
      <dgm:spPr/>
      <dgm:t>
        <a:bodyPr/>
        <a:lstStyle/>
        <a:p>
          <a:endParaRPr lang="en-US" b="0"/>
        </a:p>
      </dgm:t>
    </dgm:pt>
    <dgm:pt modelId="{0D7FC84A-4E1B-4033-B15C-38A966A17497}">
      <dgm:prSet phldrT="[Text]" custT="1"/>
      <dgm:spPr>
        <a:xfrm>
          <a:off x="5217762" y="2471175"/>
          <a:ext cx="1005851" cy="495044"/>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US" sz="900" b="0" dirty="0">
              <a:solidFill>
                <a:srgbClr val="000066"/>
              </a:solidFill>
              <a:latin typeface="Verdana"/>
              <a:ea typeface="+mn-ea"/>
              <a:cs typeface="+mn-cs"/>
            </a:rPr>
            <a:t>Customer Service</a:t>
          </a:r>
          <a:r>
            <a:rPr lang="en-US" sz="1100" b="0" baseline="30000" dirty="0">
              <a:solidFill>
                <a:srgbClr val="000066"/>
              </a:solidFill>
              <a:latin typeface="Verdana"/>
              <a:ea typeface="+mn-ea"/>
              <a:cs typeface="+mn-cs"/>
            </a:rPr>
            <a:t>2</a:t>
          </a:r>
        </a:p>
      </dgm:t>
    </dgm:pt>
    <dgm:pt modelId="{B82CBD70-55B9-4406-80CC-0D01DADE01CC}" type="parTrans" cxnId="{88F62BA1-9821-4949-82C1-5C3D2403ACEB}">
      <dgm:prSet/>
      <dgm:spPr>
        <a:xfrm>
          <a:off x="4187739" y="994952"/>
          <a:ext cx="1532948" cy="1476222"/>
        </a:xfrm>
        <a:custGeom>
          <a:avLst/>
          <a:gdLst/>
          <a:ahLst/>
          <a:cxnLst/>
          <a:rect l="0" t="0" r="0" b="0"/>
          <a:pathLst>
            <a:path>
              <a:moveTo>
                <a:pt x="0" y="0"/>
              </a:moveTo>
              <a:lnTo>
                <a:pt x="0" y="1212674"/>
              </a:lnTo>
              <a:lnTo>
                <a:pt x="1532948" y="1212674"/>
              </a:lnTo>
              <a:lnTo>
                <a:pt x="1532948" y="1476222"/>
              </a:lnTo>
            </a:path>
          </a:pathLst>
        </a:custGeom>
        <a:noFill/>
        <a:ln w="25400" cap="flat" cmpd="sng" algn="ctr">
          <a:solidFill>
            <a:srgbClr val="702C63">
              <a:shade val="60000"/>
              <a:hueOff val="0"/>
              <a:satOff val="0"/>
              <a:lumOff val="0"/>
              <a:alphaOff val="0"/>
            </a:srgbClr>
          </a:solidFill>
          <a:prstDash val="solid"/>
        </a:ln>
        <a:effectLst/>
      </dgm:spPr>
      <dgm:t>
        <a:bodyPr/>
        <a:lstStyle/>
        <a:p>
          <a:endParaRPr lang="en-US" b="0"/>
        </a:p>
      </dgm:t>
    </dgm:pt>
    <dgm:pt modelId="{312D581B-CC18-43CA-A49D-D414931AAFD3}" type="sibTrans" cxnId="{88F62BA1-9821-4949-82C1-5C3D2403ACEB}">
      <dgm:prSet/>
      <dgm:spPr/>
      <dgm:t>
        <a:bodyPr/>
        <a:lstStyle/>
        <a:p>
          <a:endParaRPr lang="en-US" b="0"/>
        </a:p>
      </dgm:t>
    </dgm:pt>
    <dgm:pt modelId="{4C4F5F07-A0F6-4DD4-8CCB-661F2A3150E1}">
      <dgm:prSet phldrT="[Text]"/>
      <dgm:spPr>
        <a:xfrm>
          <a:off x="6750710" y="2471175"/>
          <a:ext cx="1005851" cy="495044"/>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en-US" b="0" dirty="0">
              <a:solidFill>
                <a:srgbClr val="000066"/>
              </a:solidFill>
              <a:latin typeface="Verdana"/>
              <a:ea typeface="+mn-ea"/>
              <a:cs typeface="+mn-cs"/>
            </a:rPr>
            <a:t>Distribution &amp; Logistics</a:t>
          </a:r>
        </a:p>
      </dgm:t>
    </dgm:pt>
    <dgm:pt modelId="{08AB27C2-A4AC-4AB4-A2C5-D981ED8940C3}" type="parTrans" cxnId="{98BAF650-3CBB-41BC-92E8-207A953DEEBC}">
      <dgm:prSet/>
      <dgm:spPr>
        <a:xfrm>
          <a:off x="4187739" y="994952"/>
          <a:ext cx="3065897" cy="1476222"/>
        </a:xfrm>
        <a:custGeom>
          <a:avLst/>
          <a:gdLst/>
          <a:ahLst/>
          <a:cxnLst/>
          <a:rect l="0" t="0" r="0" b="0"/>
          <a:pathLst>
            <a:path>
              <a:moveTo>
                <a:pt x="0" y="0"/>
              </a:moveTo>
              <a:lnTo>
                <a:pt x="0" y="1212674"/>
              </a:lnTo>
              <a:lnTo>
                <a:pt x="3065897" y="1212674"/>
              </a:lnTo>
              <a:lnTo>
                <a:pt x="3065897" y="1476222"/>
              </a:lnTo>
            </a:path>
          </a:pathLst>
        </a:custGeom>
        <a:noFill/>
        <a:ln w="25400" cap="flat" cmpd="sng" algn="ctr">
          <a:solidFill>
            <a:srgbClr val="702C63">
              <a:shade val="60000"/>
              <a:hueOff val="0"/>
              <a:satOff val="0"/>
              <a:lumOff val="0"/>
              <a:alphaOff val="0"/>
            </a:srgbClr>
          </a:solidFill>
          <a:prstDash val="solid"/>
        </a:ln>
        <a:effectLst/>
      </dgm:spPr>
      <dgm:t>
        <a:bodyPr/>
        <a:lstStyle/>
        <a:p>
          <a:endParaRPr lang="en-US" b="0"/>
        </a:p>
      </dgm:t>
    </dgm:pt>
    <dgm:pt modelId="{708E3310-BF20-4EE8-AD5C-C5C5130E2C53}" type="sibTrans" cxnId="{98BAF650-3CBB-41BC-92E8-207A953DEEBC}">
      <dgm:prSet/>
      <dgm:spPr/>
      <dgm:t>
        <a:bodyPr/>
        <a:lstStyle/>
        <a:p>
          <a:endParaRPr lang="en-US" b="0"/>
        </a:p>
      </dgm:t>
    </dgm:pt>
    <dgm:pt modelId="{CAC8F8C0-9DC7-4930-9B47-5BBCB1635EBE}" type="pres">
      <dgm:prSet presAssocID="{B3F9DEB9-800E-41B6-AEFE-1A7C3D1B3622}" presName="hierChild1" presStyleCnt="0">
        <dgm:presLayoutVars>
          <dgm:orgChart val="1"/>
          <dgm:chPref val="1"/>
          <dgm:dir/>
          <dgm:animOne val="branch"/>
          <dgm:animLvl val="lvl"/>
          <dgm:resizeHandles/>
        </dgm:presLayoutVars>
      </dgm:prSet>
      <dgm:spPr/>
    </dgm:pt>
    <dgm:pt modelId="{A0279B25-1B94-4747-A6F8-1124EBCF1D10}" type="pres">
      <dgm:prSet presAssocID="{28229792-0A7A-4E37-B76F-F0BB6AEE44A5}" presName="hierRoot1" presStyleCnt="0">
        <dgm:presLayoutVars>
          <dgm:hierBranch val="init"/>
        </dgm:presLayoutVars>
      </dgm:prSet>
      <dgm:spPr/>
    </dgm:pt>
    <dgm:pt modelId="{E1D86763-50E9-4104-B6E0-942ED3D12C2E}" type="pres">
      <dgm:prSet presAssocID="{28229792-0A7A-4E37-B76F-F0BB6AEE44A5}" presName="rootComposite1" presStyleCnt="0"/>
      <dgm:spPr/>
    </dgm:pt>
    <dgm:pt modelId="{B30F3F85-BB2B-4B25-AA23-5230CB59CF57}" type="pres">
      <dgm:prSet presAssocID="{28229792-0A7A-4E37-B76F-F0BB6AEE44A5}" presName="rootText1" presStyleLbl="node0" presStyleIdx="0" presStyleCnt="1" custScaleX="51577" custScaleY="39751" custLinFactNeighborY="39464">
        <dgm:presLayoutVars>
          <dgm:chPref val="3"/>
        </dgm:presLayoutVars>
      </dgm:prSet>
      <dgm:spPr/>
    </dgm:pt>
    <dgm:pt modelId="{3408B455-D137-4A34-8FD6-909209EBC6DB}" type="pres">
      <dgm:prSet presAssocID="{28229792-0A7A-4E37-B76F-F0BB6AEE44A5}" presName="rootConnector1" presStyleLbl="node1" presStyleIdx="0" presStyleCnt="0"/>
      <dgm:spPr/>
    </dgm:pt>
    <dgm:pt modelId="{442BFBAB-5F61-4B44-95B9-72385AFEB22F}" type="pres">
      <dgm:prSet presAssocID="{28229792-0A7A-4E37-B76F-F0BB6AEE44A5}" presName="hierChild2" presStyleCnt="0"/>
      <dgm:spPr/>
    </dgm:pt>
    <dgm:pt modelId="{B9EE0CEC-A5F1-4FA5-81C9-1D0DF8851E39}" type="pres">
      <dgm:prSet presAssocID="{1D4E3747-086D-4B97-8785-69C6B3319E00}" presName="Name37" presStyleLbl="parChTrans1D2" presStyleIdx="0" presStyleCnt="6"/>
      <dgm:spPr/>
    </dgm:pt>
    <dgm:pt modelId="{C6E623A8-3818-4ABB-97F3-B2F8E92B97BA}" type="pres">
      <dgm:prSet presAssocID="{4A7184A5-BDC9-499E-94D2-BF2D05DA184C}" presName="hierRoot2" presStyleCnt="0">
        <dgm:presLayoutVars>
          <dgm:hierBranch val="init"/>
        </dgm:presLayoutVars>
      </dgm:prSet>
      <dgm:spPr/>
    </dgm:pt>
    <dgm:pt modelId="{9468284F-A4DC-41EA-A275-8162FECEB41F}" type="pres">
      <dgm:prSet presAssocID="{4A7184A5-BDC9-499E-94D2-BF2D05DA184C}" presName="rootComposite" presStyleCnt="0"/>
      <dgm:spPr/>
    </dgm:pt>
    <dgm:pt modelId="{EB91B830-1201-4FBD-BFCC-85EECE9CA201}" type="pres">
      <dgm:prSet presAssocID="{4A7184A5-BDC9-499E-94D2-BF2D05DA184C}" presName="rootText" presStyleLbl="node2" presStyleIdx="0" presStyleCnt="5" custScaleX="40074" custScaleY="39751" custLinFactNeighborY="-26908">
        <dgm:presLayoutVars>
          <dgm:chPref val="3"/>
        </dgm:presLayoutVars>
      </dgm:prSet>
      <dgm:spPr/>
    </dgm:pt>
    <dgm:pt modelId="{AC34C228-134B-425F-8D28-515E493E0D0B}" type="pres">
      <dgm:prSet presAssocID="{4A7184A5-BDC9-499E-94D2-BF2D05DA184C}" presName="rootConnector" presStyleLbl="node2" presStyleIdx="0" presStyleCnt="5"/>
      <dgm:spPr/>
    </dgm:pt>
    <dgm:pt modelId="{F0E6D679-D1C1-4C3B-B8B6-749C2269787B}" type="pres">
      <dgm:prSet presAssocID="{4A7184A5-BDC9-499E-94D2-BF2D05DA184C}" presName="hierChild4" presStyleCnt="0"/>
      <dgm:spPr/>
    </dgm:pt>
    <dgm:pt modelId="{CD9AFC5B-EB79-4D20-9A74-249D1B163FE1}" type="pres">
      <dgm:prSet presAssocID="{4A7184A5-BDC9-499E-94D2-BF2D05DA184C}" presName="hierChild5" presStyleCnt="0"/>
      <dgm:spPr/>
    </dgm:pt>
    <dgm:pt modelId="{D435EF83-83CE-422A-93B5-59B3A14960E3}" type="pres">
      <dgm:prSet presAssocID="{AC69D351-6498-47AA-92B8-EF88E8102405}" presName="Name37" presStyleLbl="parChTrans1D2" presStyleIdx="1" presStyleCnt="6"/>
      <dgm:spPr/>
    </dgm:pt>
    <dgm:pt modelId="{0CF56969-3D76-40CD-A8DD-9FDDFB787965}" type="pres">
      <dgm:prSet presAssocID="{063750BA-7921-404C-B764-93893E038D0A}" presName="hierRoot2" presStyleCnt="0">
        <dgm:presLayoutVars>
          <dgm:hierBranch val="init"/>
        </dgm:presLayoutVars>
      </dgm:prSet>
      <dgm:spPr/>
    </dgm:pt>
    <dgm:pt modelId="{0C5207B5-A38E-4EB5-ABA9-8C67957E22F1}" type="pres">
      <dgm:prSet presAssocID="{063750BA-7921-404C-B764-93893E038D0A}" presName="rootComposite" presStyleCnt="0"/>
      <dgm:spPr/>
    </dgm:pt>
    <dgm:pt modelId="{80E842CF-AB26-4E7F-856C-88A858434891}" type="pres">
      <dgm:prSet presAssocID="{063750BA-7921-404C-B764-93893E038D0A}" presName="rootText" presStyleLbl="node2" presStyleIdx="1" presStyleCnt="5" custScaleX="40074" custScaleY="39751" custLinFactNeighborY="-26908">
        <dgm:presLayoutVars>
          <dgm:chPref val="3"/>
        </dgm:presLayoutVars>
      </dgm:prSet>
      <dgm:spPr/>
    </dgm:pt>
    <dgm:pt modelId="{39641ED7-A2D0-42A0-A724-E4173FE05C1B}" type="pres">
      <dgm:prSet presAssocID="{063750BA-7921-404C-B764-93893E038D0A}" presName="rootConnector" presStyleLbl="node2" presStyleIdx="1" presStyleCnt="5"/>
      <dgm:spPr/>
    </dgm:pt>
    <dgm:pt modelId="{15762EF6-1F57-4C5A-93E3-91D057C21883}" type="pres">
      <dgm:prSet presAssocID="{063750BA-7921-404C-B764-93893E038D0A}" presName="hierChild4" presStyleCnt="0"/>
      <dgm:spPr/>
    </dgm:pt>
    <dgm:pt modelId="{1AEFB4F9-836C-4BC5-AF1B-F6337D4A2CD5}" type="pres">
      <dgm:prSet presAssocID="{063750BA-7921-404C-B764-93893E038D0A}" presName="hierChild5" presStyleCnt="0"/>
      <dgm:spPr/>
    </dgm:pt>
    <dgm:pt modelId="{1771D4A2-46E1-4A6F-8665-BC4117865084}" type="pres">
      <dgm:prSet presAssocID="{3DB1A601-CCC4-4E22-AD31-8EA70042AEDE}" presName="Name37" presStyleLbl="parChTrans1D2" presStyleIdx="2" presStyleCnt="6"/>
      <dgm:spPr/>
    </dgm:pt>
    <dgm:pt modelId="{C3CFFA36-5212-4519-840D-DA5B778B689C}" type="pres">
      <dgm:prSet presAssocID="{B7745FB6-82F4-4D52-B337-66F5D0A1F6A0}" presName="hierRoot2" presStyleCnt="0">
        <dgm:presLayoutVars>
          <dgm:hierBranch val="init"/>
        </dgm:presLayoutVars>
      </dgm:prSet>
      <dgm:spPr/>
    </dgm:pt>
    <dgm:pt modelId="{B5CA8D60-D02B-4A86-9934-15EF508C6CAE}" type="pres">
      <dgm:prSet presAssocID="{B7745FB6-82F4-4D52-B337-66F5D0A1F6A0}" presName="rootComposite" presStyleCnt="0"/>
      <dgm:spPr/>
    </dgm:pt>
    <dgm:pt modelId="{D3D528FB-7A49-4FD0-8C83-566A65A77419}" type="pres">
      <dgm:prSet presAssocID="{B7745FB6-82F4-4D52-B337-66F5D0A1F6A0}" presName="rootText" presStyleLbl="node2" presStyleIdx="2" presStyleCnt="5" custScaleX="40074" custScaleY="39751" custLinFactNeighborX="69" custLinFactNeighborY="-26908">
        <dgm:presLayoutVars>
          <dgm:chPref val="3"/>
        </dgm:presLayoutVars>
      </dgm:prSet>
      <dgm:spPr/>
    </dgm:pt>
    <dgm:pt modelId="{9675038F-B818-4254-B2F1-AD43A24B02BD}" type="pres">
      <dgm:prSet presAssocID="{B7745FB6-82F4-4D52-B337-66F5D0A1F6A0}" presName="rootConnector" presStyleLbl="node2" presStyleIdx="2" presStyleCnt="5"/>
      <dgm:spPr/>
    </dgm:pt>
    <dgm:pt modelId="{9E31844D-FB06-42D4-9741-FB2921F3B873}" type="pres">
      <dgm:prSet presAssocID="{B7745FB6-82F4-4D52-B337-66F5D0A1F6A0}" presName="hierChild4" presStyleCnt="0"/>
      <dgm:spPr/>
    </dgm:pt>
    <dgm:pt modelId="{8415D405-96E0-4AAA-8678-4AFFD8D5D57E}" type="pres">
      <dgm:prSet presAssocID="{B7745FB6-82F4-4D52-B337-66F5D0A1F6A0}" presName="hierChild5" presStyleCnt="0"/>
      <dgm:spPr/>
    </dgm:pt>
    <dgm:pt modelId="{6823FC23-5058-4B3B-B302-B6AE2300401F}" type="pres">
      <dgm:prSet presAssocID="{B82CBD70-55B9-4406-80CC-0D01DADE01CC}" presName="Name37" presStyleLbl="parChTrans1D2" presStyleIdx="3" presStyleCnt="6"/>
      <dgm:spPr/>
    </dgm:pt>
    <dgm:pt modelId="{C5734436-3CD2-419C-88EF-F869975DE275}" type="pres">
      <dgm:prSet presAssocID="{0D7FC84A-4E1B-4033-B15C-38A966A17497}" presName="hierRoot2" presStyleCnt="0">
        <dgm:presLayoutVars>
          <dgm:hierBranch val="init"/>
        </dgm:presLayoutVars>
      </dgm:prSet>
      <dgm:spPr/>
    </dgm:pt>
    <dgm:pt modelId="{8A98D3F1-F67E-48A7-9364-722BB6BBD068}" type="pres">
      <dgm:prSet presAssocID="{0D7FC84A-4E1B-4033-B15C-38A966A17497}" presName="rootComposite" presStyleCnt="0"/>
      <dgm:spPr/>
    </dgm:pt>
    <dgm:pt modelId="{691F0BC5-B092-4A35-A618-ECB58BFCB86E}" type="pres">
      <dgm:prSet presAssocID="{0D7FC84A-4E1B-4033-B15C-38A966A17497}" presName="rootText" presStyleLbl="node2" presStyleIdx="3" presStyleCnt="5" custScaleX="40074" custScaleY="39446" custLinFactNeighborY="-26908">
        <dgm:presLayoutVars>
          <dgm:chPref val="3"/>
        </dgm:presLayoutVars>
      </dgm:prSet>
      <dgm:spPr/>
    </dgm:pt>
    <dgm:pt modelId="{2A13A5F4-9841-4817-A792-EED2DEA8CCC3}" type="pres">
      <dgm:prSet presAssocID="{0D7FC84A-4E1B-4033-B15C-38A966A17497}" presName="rootConnector" presStyleLbl="node2" presStyleIdx="3" presStyleCnt="5"/>
      <dgm:spPr/>
    </dgm:pt>
    <dgm:pt modelId="{CBD8D5B2-55A1-4D02-90D5-02DAE11751F2}" type="pres">
      <dgm:prSet presAssocID="{0D7FC84A-4E1B-4033-B15C-38A966A17497}" presName="hierChild4" presStyleCnt="0"/>
      <dgm:spPr/>
    </dgm:pt>
    <dgm:pt modelId="{F7CAB017-FD20-444E-B403-8A874F49A112}" type="pres">
      <dgm:prSet presAssocID="{0D7FC84A-4E1B-4033-B15C-38A966A17497}" presName="hierChild5" presStyleCnt="0"/>
      <dgm:spPr/>
    </dgm:pt>
    <dgm:pt modelId="{4C6C6976-DA89-4A6E-AC3D-F6201F27BF6D}" type="pres">
      <dgm:prSet presAssocID="{08AB27C2-A4AC-4AB4-A2C5-D981ED8940C3}" presName="Name37" presStyleLbl="parChTrans1D2" presStyleIdx="4" presStyleCnt="6"/>
      <dgm:spPr/>
    </dgm:pt>
    <dgm:pt modelId="{A72A5008-7220-4C4A-9E15-7CE494517583}" type="pres">
      <dgm:prSet presAssocID="{4C4F5F07-A0F6-4DD4-8CCB-661F2A3150E1}" presName="hierRoot2" presStyleCnt="0">
        <dgm:presLayoutVars>
          <dgm:hierBranch val="init"/>
        </dgm:presLayoutVars>
      </dgm:prSet>
      <dgm:spPr/>
    </dgm:pt>
    <dgm:pt modelId="{2F2D54CF-C139-41CF-ABB7-C301304D1E72}" type="pres">
      <dgm:prSet presAssocID="{4C4F5F07-A0F6-4DD4-8CCB-661F2A3150E1}" presName="rootComposite" presStyleCnt="0"/>
      <dgm:spPr/>
    </dgm:pt>
    <dgm:pt modelId="{FC7D1C7E-40A8-45AE-A295-E479E4697315}" type="pres">
      <dgm:prSet presAssocID="{4C4F5F07-A0F6-4DD4-8CCB-661F2A3150E1}" presName="rootText" presStyleLbl="node2" presStyleIdx="4" presStyleCnt="5" custScaleX="40074" custScaleY="39446" custLinFactNeighborY="-26908">
        <dgm:presLayoutVars>
          <dgm:chPref val="3"/>
        </dgm:presLayoutVars>
      </dgm:prSet>
      <dgm:spPr/>
    </dgm:pt>
    <dgm:pt modelId="{258B49F1-AB9B-49FF-B264-A8B00D73C147}" type="pres">
      <dgm:prSet presAssocID="{4C4F5F07-A0F6-4DD4-8CCB-661F2A3150E1}" presName="rootConnector" presStyleLbl="node2" presStyleIdx="4" presStyleCnt="5"/>
      <dgm:spPr/>
    </dgm:pt>
    <dgm:pt modelId="{0E209BDA-C0D5-4927-B259-9F17C7F1D649}" type="pres">
      <dgm:prSet presAssocID="{4C4F5F07-A0F6-4DD4-8CCB-661F2A3150E1}" presName="hierChild4" presStyleCnt="0"/>
      <dgm:spPr/>
    </dgm:pt>
    <dgm:pt modelId="{12E3003A-2B5E-42EF-833D-75188E9DE031}" type="pres">
      <dgm:prSet presAssocID="{4C4F5F07-A0F6-4DD4-8CCB-661F2A3150E1}" presName="hierChild5" presStyleCnt="0"/>
      <dgm:spPr/>
    </dgm:pt>
    <dgm:pt modelId="{B69755AA-B601-44EF-9928-3FF7E1A73B0F}" type="pres">
      <dgm:prSet presAssocID="{28229792-0A7A-4E37-B76F-F0BB6AEE44A5}" presName="hierChild3" presStyleCnt="0"/>
      <dgm:spPr/>
    </dgm:pt>
    <dgm:pt modelId="{76132A21-474E-44F4-94E0-683C4A879B2E}" type="pres">
      <dgm:prSet presAssocID="{60663CE3-7EDA-48E9-9EAF-C97A74747B17}" presName="Name111" presStyleLbl="parChTrans1D2" presStyleIdx="5" presStyleCnt="6"/>
      <dgm:spPr/>
    </dgm:pt>
    <dgm:pt modelId="{79E18917-8AD9-49C8-827B-89369BBFD807}" type="pres">
      <dgm:prSet presAssocID="{90EC712C-284A-4B4E-8E3D-4666BC455C00}" presName="hierRoot3" presStyleCnt="0">
        <dgm:presLayoutVars>
          <dgm:hierBranch val="init"/>
        </dgm:presLayoutVars>
      </dgm:prSet>
      <dgm:spPr/>
    </dgm:pt>
    <dgm:pt modelId="{E7AD8A60-05A5-4316-8C32-03607DA03598}" type="pres">
      <dgm:prSet presAssocID="{90EC712C-284A-4B4E-8E3D-4666BC455C00}" presName="rootComposite3" presStyleCnt="0"/>
      <dgm:spPr/>
    </dgm:pt>
    <dgm:pt modelId="{8089968D-7CD4-4F8A-94DB-CD3E6B177A32}" type="pres">
      <dgm:prSet presAssocID="{90EC712C-284A-4B4E-8E3D-4666BC455C00}" presName="rootText3" presStyleLbl="asst1" presStyleIdx="0" presStyleCnt="1" custScaleX="39751" custScaleY="39751">
        <dgm:presLayoutVars>
          <dgm:chPref val="3"/>
        </dgm:presLayoutVars>
      </dgm:prSet>
      <dgm:spPr/>
    </dgm:pt>
    <dgm:pt modelId="{AF0ACE6B-2159-48B5-BB12-1F864F00D24E}" type="pres">
      <dgm:prSet presAssocID="{90EC712C-284A-4B4E-8E3D-4666BC455C00}" presName="rootConnector3" presStyleLbl="asst1" presStyleIdx="0" presStyleCnt="1"/>
      <dgm:spPr/>
    </dgm:pt>
    <dgm:pt modelId="{37E36504-91A8-4870-A832-FF8AC19710EB}" type="pres">
      <dgm:prSet presAssocID="{90EC712C-284A-4B4E-8E3D-4666BC455C00}" presName="hierChild6" presStyleCnt="0"/>
      <dgm:spPr/>
    </dgm:pt>
    <dgm:pt modelId="{6E409150-5FAE-49A6-A381-6B5A4DF347F2}" type="pres">
      <dgm:prSet presAssocID="{90EC712C-284A-4B4E-8E3D-4666BC455C00}" presName="hierChild7" presStyleCnt="0"/>
      <dgm:spPr/>
    </dgm:pt>
  </dgm:ptLst>
  <dgm:cxnLst>
    <dgm:cxn modelId="{20CDE200-A818-43CD-A75A-56FE03CE908C}" type="presOf" srcId="{4A7184A5-BDC9-499E-94D2-BF2D05DA184C}" destId="{AC34C228-134B-425F-8D28-515E493E0D0B}" srcOrd="1" destOrd="0" presId="urn:microsoft.com/office/officeart/2005/8/layout/orgChart1"/>
    <dgm:cxn modelId="{07C4BA25-CB6B-40AD-B876-AF1AF5DB657C}" srcId="{28229792-0A7A-4E37-B76F-F0BB6AEE44A5}" destId="{4A7184A5-BDC9-499E-94D2-BF2D05DA184C}" srcOrd="1" destOrd="0" parTransId="{1D4E3747-086D-4B97-8785-69C6B3319E00}" sibTransId="{1216F3F0-EFEC-4DD5-B766-240A89EFF8F2}"/>
    <dgm:cxn modelId="{BBFEA129-3387-4399-AF13-7A281D2459D9}" type="presOf" srcId="{0D7FC84A-4E1B-4033-B15C-38A966A17497}" destId="{691F0BC5-B092-4A35-A618-ECB58BFCB86E}" srcOrd="0" destOrd="0" presId="urn:microsoft.com/office/officeart/2005/8/layout/orgChart1"/>
    <dgm:cxn modelId="{37930030-99B9-4F9C-837A-500E74134126}" type="presOf" srcId="{28229792-0A7A-4E37-B76F-F0BB6AEE44A5}" destId="{B30F3F85-BB2B-4B25-AA23-5230CB59CF57}" srcOrd="0" destOrd="0" presId="urn:microsoft.com/office/officeart/2005/8/layout/orgChart1"/>
    <dgm:cxn modelId="{1FB81F35-2A67-4822-8DA4-22129EF60330}" type="presOf" srcId="{08AB27C2-A4AC-4AB4-A2C5-D981ED8940C3}" destId="{4C6C6976-DA89-4A6E-AC3D-F6201F27BF6D}" srcOrd="0" destOrd="0" presId="urn:microsoft.com/office/officeart/2005/8/layout/orgChart1"/>
    <dgm:cxn modelId="{F18AEB40-F22A-4080-AF46-A87D471ECDB1}" type="presOf" srcId="{AC69D351-6498-47AA-92B8-EF88E8102405}" destId="{D435EF83-83CE-422A-93B5-59B3A14960E3}" srcOrd="0" destOrd="0" presId="urn:microsoft.com/office/officeart/2005/8/layout/orgChart1"/>
    <dgm:cxn modelId="{B0F97E46-FF64-48A3-9CFE-D011F06A72AE}" type="presOf" srcId="{B82CBD70-55B9-4406-80CC-0D01DADE01CC}" destId="{6823FC23-5058-4B3B-B302-B6AE2300401F}" srcOrd="0" destOrd="0" presId="urn:microsoft.com/office/officeart/2005/8/layout/orgChart1"/>
    <dgm:cxn modelId="{FD0AEF66-EC08-40C0-9887-1DC8F206753D}" type="presOf" srcId="{4C4F5F07-A0F6-4DD4-8CCB-661F2A3150E1}" destId="{FC7D1C7E-40A8-45AE-A295-E479E4697315}" srcOrd="0" destOrd="0" presId="urn:microsoft.com/office/officeart/2005/8/layout/orgChart1"/>
    <dgm:cxn modelId="{93889D48-C586-45F0-93EE-082CC0A6E335}" srcId="{28229792-0A7A-4E37-B76F-F0BB6AEE44A5}" destId="{90EC712C-284A-4B4E-8E3D-4666BC455C00}" srcOrd="0" destOrd="0" parTransId="{60663CE3-7EDA-48E9-9EAF-C97A74747B17}" sibTransId="{34AA4321-DE43-49EF-B8B0-0B1655EF54E1}"/>
    <dgm:cxn modelId="{98BAF650-3CBB-41BC-92E8-207A953DEEBC}" srcId="{28229792-0A7A-4E37-B76F-F0BB6AEE44A5}" destId="{4C4F5F07-A0F6-4DD4-8CCB-661F2A3150E1}" srcOrd="5" destOrd="0" parTransId="{08AB27C2-A4AC-4AB4-A2C5-D981ED8940C3}" sibTransId="{708E3310-BF20-4EE8-AD5C-C5C5130E2C53}"/>
    <dgm:cxn modelId="{A275B351-D15D-4785-8CC7-7740A340CF1B}" type="presOf" srcId="{90EC712C-284A-4B4E-8E3D-4666BC455C00}" destId="{8089968D-7CD4-4F8A-94DB-CD3E6B177A32}" srcOrd="0" destOrd="0" presId="urn:microsoft.com/office/officeart/2005/8/layout/orgChart1"/>
    <dgm:cxn modelId="{B02FDC53-ECA0-4F8F-B090-6A02C2302BA8}" type="presOf" srcId="{B7745FB6-82F4-4D52-B337-66F5D0A1F6A0}" destId="{D3D528FB-7A49-4FD0-8C83-566A65A77419}" srcOrd="0" destOrd="0" presId="urn:microsoft.com/office/officeart/2005/8/layout/orgChart1"/>
    <dgm:cxn modelId="{CB6DD175-6F27-4375-A632-6A7AA49DF335}" type="presOf" srcId="{28229792-0A7A-4E37-B76F-F0BB6AEE44A5}" destId="{3408B455-D137-4A34-8FD6-909209EBC6DB}" srcOrd="1" destOrd="0" presId="urn:microsoft.com/office/officeart/2005/8/layout/orgChart1"/>
    <dgm:cxn modelId="{A5B07685-A683-4FCF-87EF-77E14289802C}" srcId="{28229792-0A7A-4E37-B76F-F0BB6AEE44A5}" destId="{B7745FB6-82F4-4D52-B337-66F5D0A1F6A0}" srcOrd="3" destOrd="0" parTransId="{3DB1A601-CCC4-4E22-AD31-8EA70042AEDE}" sibTransId="{411593A8-D78D-48CE-8200-2E3BE345EF6D}"/>
    <dgm:cxn modelId="{22AB8186-73E4-4E28-879E-7325116E19BB}" type="presOf" srcId="{60663CE3-7EDA-48E9-9EAF-C97A74747B17}" destId="{76132A21-474E-44F4-94E0-683C4A879B2E}" srcOrd="0" destOrd="0" presId="urn:microsoft.com/office/officeart/2005/8/layout/orgChart1"/>
    <dgm:cxn modelId="{BAA34488-879E-4EA3-A5EC-51FEA0F88B47}" srcId="{28229792-0A7A-4E37-B76F-F0BB6AEE44A5}" destId="{063750BA-7921-404C-B764-93893E038D0A}" srcOrd="2" destOrd="0" parTransId="{AC69D351-6498-47AA-92B8-EF88E8102405}" sibTransId="{38BCAE24-E764-4AAB-B040-DC8E94A14C50}"/>
    <dgm:cxn modelId="{88F62BA1-9821-4949-82C1-5C3D2403ACEB}" srcId="{28229792-0A7A-4E37-B76F-F0BB6AEE44A5}" destId="{0D7FC84A-4E1B-4033-B15C-38A966A17497}" srcOrd="4" destOrd="0" parTransId="{B82CBD70-55B9-4406-80CC-0D01DADE01CC}" sibTransId="{312D581B-CC18-43CA-A49D-D414931AAFD3}"/>
    <dgm:cxn modelId="{F1724BA5-86D6-4D92-93DD-D8666E8308DB}" type="presOf" srcId="{0D7FC84A-4E1B-4033-B15C-38A966A17497}" destId="{2A13A5F4-9841-4817-A792-EED2DEA8CCC3}" srcOrd="1" destOrd="0" presId="urn:microsoft.com/office/officeart/2005/8/layout/orgChart1"/>
    <dgm:cxn modelId="{45D097B0-4D7B-4CD5-8991-C3E4AD0FA12D}" type="presOf" srcId="{90EC712C-284A-4B4E-8E3D-4666BC455C00}" destId="{AF0ACE6B-2159-48B5-BB12-1F864F00D24E}" srcOrd="1" destOrd="0" presId="urn:microsoft.com/office/officeart/2005/8/layout/orgChart1"/>
    <dgm:cxn modelId="{075A06BB-F7FD-42E4-A07E-48072516AA0D}" srcId="{B3F9DEB9-800E-41B6-AEFE-1A7C3D1B3622}" destId="{28229792-0A7A-4E37-B76F-F0BB6AEE44A5}" srcOrd="0" destOrd="0" parTransId="{A3B0630C-B301-4DCC-B46C-B7DE4B6CFDA3}" sibTransId="{7C801B9A-DDFC-4313-AE0D-8C308AFB610B}"/>
    <dgm:cxn modelId="{5A8C57C2-7A74-448C-805C-D2DADAD88605}" type="presOf" srcId="{B3F9DEB9-800E-41B6-AEFE-1A7C3D1B3622}" destId="{CAC8F8C0-9DC7-4930-9B47-5BBCB1635EBE}" srcOrd="0" destOrd="0" presId="urn:microsoft.com/office/officeart/2005/8/layout/orgChart1"/>
    <dgm:cxn modelId="{D5BC58CE-0F64-4CB3-B9A6-C9DAC63A1AD3}" type="presOf" srcId="{3DB1A601-CCC4-4E22-AD31-8EA70042AEDE}" destId="{1771D4A2-46E1-4A6F-8665-BC4117865084}" srcOrd="0" destOrd="0" presId="urn:microsoft.com/office/officeart/2005/8/layout/orgChart1"/>
    <dgm:cxn modelId="{BB5AB7D9-EB44-46EC-B976-CAB6E339CC1D}" type="presOf" srcId="{4A7184A5-BDC9-499E-94D2-BF2D05DA184C}" destId="{EB91B830-1201-4FBD-BFCC-85EECE9CA201}" srcOrd="0" destOrd="0" presId="urn:microsoft.com/office/officeart/2005/8/layout/orgChart1"/>
    <dgm:cxn modelId="{0FF0D4E1-B3C9-4D61-9C1B-B73CEA7D4A3D}" type="presOf" srcId="{063750BA-7921-404C-B764-93893E038D0A}" destId="{39641ED7-A2D0-42A0-A724-E4173FE05C1B}" srcOrd="1" destOrd="0" presId="urn:microsoft.com/office/officeart/2005/8/layout/orgChart1"/>
    <dgm:cxn modelId="{59060AE3-E113-470F-9F8A-2CD140E5ACCE}" type="presOf" srcId="{4C4F5F07-A0F6-4DD4-8CCB-661F2A3150E1}" destId="{258B49F1-AB9B-49FF-B264-A8B00D73C147}" srcOrd="1" destOrd="0" presId="urn:microsoft.com/office/officeart/2005/8/layout/orgChart1"/>
    <dgm:cxn modelId="{EB128AE6-79DD-4C0D-9903-3272C81F4FA7}" type="presOf" srcId="{1D4E3747-086D-4B97-8785-69C6B3319E00}" destId="{B9EE0CEC-A5F1-4FA5-81C9-1D0DF8851E39}" srcOrd="0" destOrd="0" presId="urn:microsoft.com/office/officeart/2005/8/layout/orgChart1"/>
    <dgm:cxn modelId="{1B8154EC-76F8-4FB7-940E-CED20FF73B28}" type="presOf" srcId="{B7745FB6-82F4-4D52-B337-66F5D0A1F6A0}" destId="{9675038F-B818-4254-B2F1-AD43A24B02BD}" srcOrd="1" destOrd="0" presId="urn:microsoft.com/office/officeart/2005/8/layout/orgChart1"/>
    <dgm:cxn modelId="{5459EFFA-6C52-4256-A328-9F2A0FBC0BB5}" type="presOf" srcId="{063750BA-7921-404C-B764-93893E038D0A}" destId="{80E842CF-AB26-4E7F-856C-88A858434891}" srcOrd="0" destOrd="0" presId="urn:microsoft.com/office/officeart/2005/8/layout/orgChart1"/>
    <dgm:cxn modelId="{809BEA1A-4A95-4D62-8DE5-C7F0A848C902}" type="presParOf" srcId="{CAC8F8C0-9DC7-4930-9B47-5BBCB1635EBE}" destId="{A0279B25-1B94-4747-A6F8-1124EBCF1D10}" srcOrd="0" destOrd="0" presId="urn:microsoft.com/office/officeart/2005/8/layout/orgChart1"/>
    <dgm:cxn modelId="{1DC6D4D1-1170-47FC-B317-D91CB63E6C27}" type="presParOf" srcId="{A0279B25-1B94-4747-A6F8-1124EBCF1D10}" destId="{E1D86763-50E9-4104-B6E0-942ED3D12C2E}" srcOrd="0" destOrd="0" presId="urn:microsoft.com/office/officeart/2005/8/layout/orgChart1"/>
    <dgm:cxn modelId="{C249F31E-7536-4EBB-9685-CB5CFAEDE5CD}" type="presParOf" srcId="{E1D86763-50E9-4104-B6E0-942ED3D12C2E}" destId="{B30F3F85-BB2B-4B25-AA23-5230CB59CF57}" srcOrd="0" destOrd="0" presId="urn:microsoft.com/office/officeart/2005/8/layout/orgChart1"/>
    <dgm:cxn modelId="{89BBDD45-8685-4824-98CB-DC3F80180D57}" type="presParOf" srcId="{E1D86763-50E9-4104-B6E0-942ED3D12C2E}" destId="{3408B455-D137-4A34-8FD6-909209EBC6DB}" srcOrd="1" destOrd="0" presId="urn:microsoft.com/office/officeart/2005/8/layout/orgChart1"/>
    <dgm:cxn modelId="{0B41C4A7-9635-4ABF-AB25-1548BD44D09B}" type="presParOf" srcId="{A0279B25-1B94-4747-A6F8-1124EBCF1D10}" destId="{442BFBAB-5F61-4B44-95B9-72385AFEB22F}" srcOrd="1" destOrd="0" presId="urn:microsoft.com/office/officeart/2005/8/layout/orgChart1"/>
    <dgm:cxn modelId="{0BB0F6B6-78ED-4C01-B393-EC6E8CD194B1}" type="presParOf" srcId="{442BFBAB-5F61-4B44-95B9-72385AFEB22F}" destId="{B9EE0CEC-A5F1-4FA5-81C9-1D0DF8851E39}" srcOrd="0" destOrd="0" presId="urn:microsoft.com/office/officeart/2005/8/layout/orgChart1"/>
    <dgm:cxn modelId="{5041D023-806C-46AE-83B5-43AB768DC851}" type="presParOf" srcId="{442BFBAB-5F61-4B44-95B9-72385AFEB22F}" destId="{C6E623A8-3818-4ABB-97F3-B2F8E92B97BA}" srcOrd="1" destOrd="0" presId="urn:microsoft.com/office/officeart/2005/8/layout/orgChart1"/>
    <dgm:cxn modelId="{3756DC02-7018-43ED-B801-F1BAC1BF7DD1}" type="presParOf" srcId="{C6E623A8-3818-4ABB-97F3-B2F8E92B97BA}" destId="{9468284F-A4DC-41EA-A275-8162FECEB41F}" srcOrd="0" destOrd="0" presId="urn:microsoft.com/office/officeart/2005/8/layout/orgChart1"/>
    <dgm:cxn modelId="{C911045A-EFDD-4683-BE64-C1FF4E80B0AC}" type="presParOf" srcId="{9468284F-A4DC-41EA-A275-8162FECEB41F}" destId="{EB91B830-1201-4FBD-BFCC-85EECE9CA201}" srcOrd="0" destOrd="0" presId="urn:microsoft.com/office/officeart/2005/8/layout/orgChart1"/>
    <dgm:cxn modelId="{48B33515-5264-438C-B961-7CC29F7ECEFC}" type="presParOf" srcId="{9468284F-A4DC-41EA-A275-8162FECEB41F}" destId="{AC34C228-134B-425F-8D28-515E493E0D0B}" srcOrd="1" destOrd="0" presId="urn:microsoft.com/office/officeart/2005/8/layout/orgChart1"/>
    <dgm:cxn modelId="{6E6D9406-B9EB-4C36-A95C-AFA005BEBB02}" type="presParOf" srcId="{C6E623A8-3818-4ABB-97F3-B2F8E92B97BA}" destId="{F0E6D679-D1C1-4C3B-B8B6-749C2269787B}" srcOrd="1" destOrd="0" presId="urn:microsoft.com/office/officeart/2005/8/layout/orgChart1"/>
    <dgm:cxn modelId="{0FF061F5-BE25-41AA-95F4-E36DFFC0876C}" type="presParOf" srcId="{C6E623A8-3818-4ABB-97F3-B2F8E92B97BA}" destId="{CD9AFC5B-EB79-4D20-9A74-249D1B163FE1}" srcOrd="2" destOrd="0" presId="urn:microsoft.com/office/officeart/2005/8/layout/orgChart1"/>
    <dgm:cxn modelId="{5BC9E7D6-869F-4DB3-9920-3D4C7DAA7B87}" type="presParOf" srcId="{442BFBAB-5F61-4B44-95B9-72385AFEB22F}" destId="{D435EF83-83CE-422A-93B5-59B3A14960E3}" srcOrd="2" destOrd="0" presId="urn:microsoft.com/office/officeart/2005/8/layout/orgChart1"/>
    <dgm:cxn modelId="{CEEFEF30-B6B4-49AC-9715-3550232403C1}" type="presParOf" srcId="{442BFBAB-5F61-4B44-95B9-72385AFEB22F}" destId="{0CF56969-3D76-40CD-A8DD-9FDDFB787965}" srcOrd="3" destOrd="0" presId="urn:microsoft.com/office/officeart/2005/8/layout/orgChart1"/>
    <dgm:cxn modelId="{36C6E611-8943-48FC-94E9-085E7CF411D7}" type="presParOf" srcId="{0CF56969-3D76-40CD-A8DD-9FDDFB787965}" destId="{0C5207B5-A38E-4EB5-ABA9-8C67957E22F1}" srcOrd="0" destOrd="0" presId="urn:microsoft.com/office/officeart/2005/8/layout/orgChart1"/>
    <dgm:cxn modelId="{EC8B4B22-6CC6-4F7C-A122-BA26A31E2D17}" type="presParOf" srcId="{0C5207B5-A38E-4EB5-ABA9-8C67957E22F1}" destId="{80E842CF-AB26-4E7F-856C-88A858434891}" srcOrd="0" destOrd="0" presId="urn:microsoft.com/office/officeart/2005/8/layout/orgChart1"/>
    <dgm:cxn modelId="{3B0B8275-DE7D-4087-AC56-92BC10A26588}" type="presParOf" srcId="{0C5207B5-A38E-4EB5-ABA9-8C67957E22F1}" destId="{39641ED7-A2D0-42A0-A724-E4173FE05C1B}" srcOrd="1" destOrd="0" presId="urn:microsoft.com/office/officeart/2005/8/layout/orgChart1"/>
    <dgm:cxn modelId="{094F72EA-9EEB-4223-8819-F0D00D1B7B39}" type="presParOf" srcId="{0CF56969-3D76-40CD-A8DD-9FDDFB787965}" destId="{15762EF6-1F57-4C5A-93E3-91D057C21883}" srcOrd="1" destOrd="0" presId="urn:microsoft.com/office/officeart/2005/8/layout/orgChart1"/>
    <dgm:cxn modelId="{22B5F0CD-3C91-4035-AB68-7713F9A1A8FE}" type="presParOf" srcId="{0CF56969-3D76-40CD-A8DD-9FDDFB787965}" destId="{1AEFB4F9-836C-4BC5-AF1B-F6337D4A2CD5}" srcOrd="2" destOrd="0" presId="urn:microsoft.com/office/officeart/2005/8/layout/orgChart1"/>
    <dgm:cxn modelId="{3D7B0F04-78D6-412C-9BBA-E6C3D59C0658}" type="presParOf" srcId="{442BFBAB-5F61-4B44-95B9-72385AFEB22F}" destId="{1771D4A2-46E1-4A6F-8665-BC4117865084}" srcOrd="4" destOrd="0" presId="urn:microsoft.com/office/officeart/2005/8/layout/orgChart1"/>
    <dgm:cxn modelId="{7C2C8A58-571F-4068-89C1-33EC9994C9B0}" type="presParOf" srcId="{442BFBAB-5F61-4B44-95B9-72385AFEB22F}" destId="{C3CFFA36-5212-4519-840D-DA5B778B689C}" srcOrd="5" destOrd="0" presId="urn:microsoft.com/office/officeart/2005/8/layout/orgChart1"/>
    <dgm:cxn modelId="{B2DDF1DD-27BF-4872-9E75-88BD21A9CA94}" type="presParOf" srcId="{C3CFFA36-5212-4519-840D-DA5B778B689C}" destId="{B5CA8D60-D02B-4A86-9934-15EF508C6CAE}" srcOrd="0" destOrd="0" presId="urn:microsoft.com/office/officeart/2005/8/layout/orgChart1"/>
    <dgm:cxn modelId="{36683544-E73F-4FA6-B56B-F594D0CB03F3}" type="presParOf" srcId="{B5CA8D60-D02B-4A86-9934-15EF508C6CAE}" destId="{D3D528FB-7A49-4FD0-8C83-566A65A77419}" srcOrd="0" destOrd="0" presId="urn:microsoft.com/office/officeart/2005/8/layout/orgChart1"/>
    <dgm:cxn modelId="{2B043313-E2CD-403E-BEDF-D1B9D8A7B125}" type="presParOf" srcId="{B5CA8D60-D02B-4A86-9934-15EF508C6CAE}" destId="{9675038F-B818-4254-B2F1-AD43A24B02BD}" srcOrd="1" destOrd="0" presId="urn:microsoft.com/office/officeart/2005/8/layout/orgChart1"/>
    <dgm:cxn modelId="{4444EA60-6B39-4FF3-8EBD-D3B79B9B9AD6}" type="presParOf" srcId="{C3CFFA36-5212-4519-840D-DA5B778B689C}" destId="{9E31844D-FB06-42D4-9741-FB2921F3B873}" srcOrd="1" destOrd="0" presId="urn:microsoft.com/office/officeart/2005/8/layout/orgChart1"/>
    <dgm:cxn modelId="{AC1344D4-0443-4FD7-A2E7-6EFE133B8695}" type="presParOf" srcId="{C3CFFA36-5212-4519-840D-DA5B778B689C}" destId="{8415D405-96E0-4AAA-8678-4AFFD8D5D57E}" srcOrd="2" destOrd="0" presId="urn:microsoft.com/office/officeart/2005/8/layout/orgChart1"/>
    <dgm:cxn modelId="{DF7272DE-1492-49F7-95A3-5A77555EB83B}" type="presParOf" srcId="{442BFBAB-5F61-4B44-95B9-72385AFEB22F}" destId="{6823FC23-5058-4B3B-B302-B6AE2300401F}" srcOrd="6" destOrd="0" presId="urn:microsoft.com/office/officeart/2005/8/layout/orgChart1"/>
    <dgm:cxn modelId="{959C8CC8-C194-4D4C-A17E-7AC30598AB47}" type="presParOf" srcId="{442BFBAB-5F61-4B44-95B9-72385AFEB22F}" destId="{C5734436-3CD2-419C-88EF-F869975DE275}" srcOrd="7" destOrd="0" presId="urn:microsoft.com/office/officeart/2005/8/layout/orgChart1"/>
    <dgm:cxn modelId="{5BD17F63-1155-4F98-8F81-1CECD443D4DB}" type="presParOf" srcId="{C5734436-3CD2-419C-88EF-F869975DE275}" destId="{8A98D3F1-F67E-48A7-9364-722BB6BBD068}" srcOrd="0" destOrd="0" presId="urn:microsoft.com/office/officeart/2005/8/layout/orgChart1"/>
    <dgm:cxn modelId="{7313A32F-6417-4615-8F8F-D7084677B564}" type="presParOf" srcId="{8A98D3F1-F67E-48A7-9364-722BB6BBD068}" destId="{691F0BC5-B092-4A35-A618-ECB58BFCB86E}" srcOrd="0" destOrd="0" presId="urn:microsoft.com/office/officeart/2005/8/layout/orgChart1"/>
    <dgm:cxn modelId="{06072628-FA06-4282-8345-1DA7DD59B9DE}" type="presParOf" srcId="{8A98D3F1-F67E-48A7-9364-722BB6BBD068}" destId="{2A13A5F4-9841-4817-A792-EED2DEA8CCC3}" srcOrd="1" destOrd="0" presId="urn:microsoft.com/office/officeart/2005/8/layout/orgChart1"/>
    <dgm:cxn modelId="{AE987348-7BFD-498B-BC6F-55236D45C56B}" type="presParOf" srcId="{C5734436-3CD2-419C-88EF-F869975DE275}" destId="{CBD8D5B2-55A1-4D02-90D5-02DAE11751F2}" srcOrd="1" destOrd="0" presId="urn:microsoft.com/office/officeart/2005/8/layout/orgChart1"/>
    <dgm:cxn modelId="{90E2600A-A594-49AD-A48C-8A1A4BB08374}" type="presParOf" srcId="{C5734436-3CD2-419C-88EF-F869975DE275}" destId="{F7CAB017-FD20-444E-B403-8A874F49A112}" srcOrd="2" destOrd="0" presId="urn:microsoft.com/office/officeart/2005/8/layout/orgChart1"/>
    <dgm:cxn modelId="{2EA61177-5967-4452-AE93-1F829CF65C70}" type="presParOf" srcId="{442BFBAB-5F61-4B44-95B9-72385AFEB22F}" destId="{4C6C6976-DA89-4A6E-AC3D-F6201F27BF6D}" srcOrd="8" destOrd="0" presId="urn:microsoft.com/office/officeart/2005/8/layout/orgChart1"/>
    <dgm:cxn modelId="{8EAA001D-A839-4D8D-841D-27E50971C9C0}" type="presParOf" srcId="{442BFBAB-5F61-4B44-95B9-72385AFEB22F}" destId="{A72A5008-7220-4C4A-9E15-7CE494517583}" srcOrd="9" destOrd="0" presId="urn:microsoft.com/office/officeart/2005/8/layout/orgChart1"/>
    <dgm:cxn modelId="{A0313FEB-00F2-43BD-AA36-F90477F21C06}" type="presParOf" srcId="{A72A5008-7220-4C4A-9E15-7CE494517583}" destId="{2F2D54CF-C139-41CF-ABB7-C301304D1E72}" srcOrd="0" destOrd="0" presId="urn:microsoft.com/office/officeart/2005/8/layout/orgChart1"/>
    <dgm:cxn modelId="{334A9D1E-6187-4B42-BF55-B62911DA2787}" type="presParOf" srcId="{2F2D54CF-C139-41CF-ABB7-C301304D1E72}" destId="{FC7D1C7E-40A8-45AE-A295-E479E4697315}" srcOrd="0" destOrd="0" presId="urn:microsoft.com/office/officeart/2005/8/layout/orgChart1"/>
    <dgm:cxn modelId="{23B58E3F-78C0-4097-90E4-E258BBE18148}" type="presParOf" srcId="{2F2D54CF-C139-41CF-ABB7-C301304D1E72}" destId="{258B49F1-AB9B-49FF-B264-A8B00D73C147}" srcOrd="1" destOrd="0" presId="urn:microsoft.com/office/officeart/2005/8/layout/orgChart1"/>
    <dgm:cxn modelId="{AF8F187A-6A82-40FE-A87E-DCB17BF7758D}" type="presParOf" srcId="{A72A5008-7220-4C4A-9E15-7CE494517583}" destId="{0E209BDA-C0D5-4927-B259-9F17C7F1D649}" srcOrd="1" destOrd="0" presId="urn:microsoft.com/office/officeart/2005/8/layout/orgChart1"/>
    <dgm:cxn modelId="{88488478-FA62-4CE6-A510-A7A9F99E9932}" type="presParOf" srcId="{A72A5008-7220-4C4A-9E15-7CE494517583}" destId="{12E3003A-2B5E-42EF-833D-75188E9DE031}" srcOrd="2" destOrd="0" presId="urn:microsoft.com/office/officeart/2005/8/layout/orgChart1"/>
    <dgm:cxn modelId="{A9E56747-0E6C-4612-A49E-629E09B2235C}" type="presParOf" srcId="{A0279B25-1B94-4747-A6F8-1124EBCF1D10}" destId="{B69755AA-B601-44EF-9928-3FF7E1A73B0F}" srcOrd="2" destOrd="0" presId="urn:microsoft.com/office/officeart/2005/8/layout/orgChart1"/>
    <dgm:cxn modelId="{5A399A64-056E-4429-8A22-B9895C45CAB8}" type="presParOf" srcId="{B69755AA-B601-44EF-9928-3FF7E1A73B0F}" destId="{76132A21-474E-44F4-94E0-683C4A879B2E}" srcOrd="0" destOrd="0" presId="urn:microsoft.com/office/officeart/2005/8/layout/orgChart1"/>
    <dgm:cxn modelId="{DB05EA27-15FB-417F-B898-815C8D836EBE}" type="presParOf" srcId="{B69755AA-B601-44EF-9928-3FF7E1A73B0F}" destId="{79E18917-8AD9-49C8-827B-89369BBFD807}" srcOrd="1" destOrd="0" presId="urn:microsoft.com/office/officeart/2005/8/layout/orgChart1"/>
    <dgm:cxn modelId="{A42C435C-F344-4722-9126-23D7B6C7131A}" type="presParOf" srcId="{79E18917-8AD9-49C8-827B-89369BBFD807}" destId="{E7AD8A60-05A5-4316-8C32-03607DA03598}" srcOrd="0" destOrd="0" presId="urn:microsoft.com/office/officeart/2005/8/layout/orgChart1"/>
    <dgm:cxn modelId="{00A00517-3D56-497A-9C74-9A1E0AFCF372}" type="presParOf" srcId="{E7AD8A60-05A5-4316-8C32-03607DA03598}" destId="{8089968D-7CD4-4F8A-94DB-CD3E6B177A32}" srcOrd="0" destOrd="0" presId="urn:microsoft.com/office/officeart/2005/8/layout/orgChart1"/>
    <dgm:cxn modelId="{887682B9-0C98-42AE-AA8D-51253CF64B53}" type="presParOf" srcId="{E7AD8A60-05A5-4316-8C32-03607DA03598}" destId="{AF0ACE6B-2159-48B5-BB12-1F864F00D24E}" srcOrd="1" destOrd="0" presId="urn:microsoft.com/office/officeart/2005/8/layout/orgChart1"/>
    <dgm:cxn modelId="{AA3DA37E-278D-49FA-8840-F871DE44CE07}" type="presParOf" srcId="{79E18917-8AD9-49C8-827B-89369BBFD807}" destId="{37E36504-91A8-4870-A832-FF8AC19710EB}" srcOrd="1" destOrd="0" presId="urn:microsoft.com/office/officeart/2005/8/layout/orgChart1"/>
    <dgm:cxn modelId="{1152DB2C-D140-4BB0-BF64-1FD9CC0E73EA}" type="presParOf" srcId="{79E18917-8AD9-49C8-827B-89369BBFD807}" destId="{6E409150-5FAE-49A6-A381-6B5A4DF347F2}" srcOrd="2" destOrd="0" presId="urn:microsoft.com/office/officeart/2005/8/layout/orgChar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5EBB0-CF9F-424C-87C3-05E051E8C09C}">
      <dsp:nvSpPr>
        <dsp:cNvPr id="0" name=""/>
        <dsp:cNvSpPr/>
      </dsp:nvSpPr>
      <dsp:spPr>
        <a:xfrm>
          <a:off x="0" y="502"/>
          <a:ext cx="10363200" cy="11753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944459-3022-4937-812F-6C1E4B24EFDF}">
      <dsp:nvSpPr>
        <dsp:cNvPr id="0" name=""/>
        <dsp:cNvSpPr/>
      </dsp:nvSpPr>
      <dsp:spPr>
        <a:xfrm>
          <a:off x="355549" y="264960"/>
          <a:ext cx="646453" cy="646453"/>
        </a:xfrm>
        <a:prstGeom prst="rect">
          <a:avLst/>
        </a:prstGeom>
        <a:blipFill>
          <a:blip xmlns:r="http://schemas.openxmlformats.org/officeDocument/2006/relationships" r:embed="rId1"/>
          <a:srcRect/>
          <a:stretch>
            <a:fillRect l="-22000" r="-22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ED34B3-21FD-4313-AEE5-C88C1EDE6C87}">
      <dsp:nvSpPr>
        <dsp:cNvPr id="0" name=""/>
        <dsp:cNvSpPr/>
      </dsp:nvSpPr>
      <dsp:spPr>
        <a:xfrm>
          <a:off x="1357552" y="502"/>
          <a:ext cx="9005647"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0066"/>
              </a:solidFill>
            </a:rPr>
            <a:t>Our initial comments for your consideration </a:t>
          </a:r>
        </a:p>
      </dsp:txBody>
      <dsp:txXfrm>
        <a:off x="1357552" y="502"/>
        <a:ext cx="9005647" cy="1175370"/>
      </dsp:txXfrm>
    </dsp:sp>
    <dsp:sp modelId="{637F5725-8CCD-4370-AB93-9666F749C30A}">
      <dsp:nvSpPr>
        <dsp:cNvPr id="0" name=""/>
        <dsp:cNvSpPr/>
      </dsp:nvSpPr>
      <dsp:spPr>
        <a:xfrm>
          <a:off x="0" y="1469714"/>
          <a:ext cx="10363200" cy="11753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5DF14B-0A47-488F-9577-CD36B6A73270}">
      <dsp:nvSpPr>
        <dsp:cNvPr id="0" name=""/>
        <dsp:cNvSpPr/>
      </dsp:nvSpPr>
      <dsp:spPr>
        <a:xfrm>
          <a:off x="355549" y="1734173"/>
          <a:ext cx="646453" cy="646453"/>
        </a:xfrm>
        <a:prstGeom prst="rect">
          <a:avLst/>
        </a:prstGeom>
        <a:blipFill>
          <a:blip xmlns:r="http://schemas.openxmlformats.org/officeDocument/2006/relationships" r:embed="rId2"/>
          <a:srcRect/>
          <a:stretch>
            <a:fillRect l="-9000" r="-9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59C50B-2C1C-41D5-ABD1-4E4961CBD71B}">
      <dsp:nvSpPr>
        <dsp:cNvPr id="0" name=""/>
        <dsp:cNvSpPr/>
      </dsp:nvSpPr>
      <dsp:spPr>
        <a:xfrm>
          <a:off x="1357552" y="1469714"/>
          <a:ext cx="9005647"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0066"/>
              </a:solidFill>
            </a:rPr>
            <a:t>100 Day Plan and Milestones</a:t>
          </a:r>
        </a:p>
      </dsp:txBody>
      <dsp:txXfrm>
        <a:off x="1357552" y="1469714"/>
        <a:ext cx="9005647" cy="1175370"/>
      </dsp:txXfrm>
    </dsp:sp>
    <dsp:sp modelId="{FBE393A8-5D53-4436-929D-51A00C0A766F}">
      <dsp:nvSpPr>
        <dsp:cNvPr id="0" name=""/>
        <dsp:cNvSpPr/>
      </dsp:nvSpPr>
      <dsp:spPr>
        <a:xfrm>
          <a:off x="0" y="2938927"/>
          <a:ext cx="10363200" cy="11753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B59302-9F9B-4058-8D6B-8E510E7D3B50}">
      <dsp:nvSpPr>
        <dsp:cNvPr id="0" name=""/>
        <dsp:cNvSpPr/>
      </dsp:nvSpPr>
      <dsp:spPr>
        <a:xfrm>
          <a:off x="355549" y="3203385"/>
          <a:ext cx="646453" cy="646453"/>
        </a:xfrm>
        <a:prstGeom prst="rect">
          <a:avLst/>
        </a:prstGeom>
        <a:blipFill>
          <a:blip xmlns:r="http://schemas.openxmlformats.org/officeDocument/2006/relationships" r:embed="rId3"/>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1438B3-9942-469C-82C1-9CE2AC37CB36}">
      <dsp:nvSpPr>
        <dsp:cNvPr id="0" name=""/>
        <dsp:cNvSpPr/>
      </dsp:nvSpPr>
      <dsp:spPr>
        <a:xfrm>
          <a:off x="1357552" y="2938927"/>
          <a:ext cx="9005647"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0066"/>
              </a:solidFill>
            </a:rPr>
            <a:t>Example communication and best practice items</a:t>
          </a:r>
        </a:p>
      </dsp:txBody>
      <dsp:txXfrm>
        <a:off x="1357552" y="2938927"/>
        <a:ext cx="9005647" cy="1175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32A21-474E-44F4-94E0-683C4A879B2E}">
      <dsp:nvSpPr>
        <dsp:cNvPr id="0" name=""/>
        <dsp:cNvSpPr/>
      </dsp:nvSpPr>
      <dsp:spPr>
        <a:xfrm>
          <a:off x="3924191" y="994952"/>
          <a:ext cx="263548" cy="659322"/>
        </a:xfrm>
        <a:custGeom>
          <a:avLst/>
          <a:gdLst/>
          <a:ahLst/>
          <a:cxnLst/>
          <a:rect l="0" t="0" r="0" b="0"/>
          <a:pathLst>
            <a:path>
              <a:moveTo>
                <a:pt x="263548" y="0"/>
              </a:moveTo>
              <a:lnTo>
                <a:pt x="263548" y="659322"/>
              </a:lnTo>
              <a:lnTo>
                <a:pt x="0" y="659322"/>
              </a:lnTo>
            </a:path>
          </a:pathLst>
        </a:custGeom>
        <a:noFill/>
        <a:ln w="25400" cap="flat" cmpd="sng" algn="ctr">
          <a:solidFill>
            <a:srgbClr val="702C6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C6C6976-DA89-4A6E-AC3D-F6201F27BF6D}">
      <dsp:nvSpPr>
        <dsp:cNvPr id="0" name=""/>
        <dsp:cNvSpPr/>
      </dsp:nvSpPr>
      <dsp:spPr>
        <a:xfrm>
          <a:off x="4187739" y="994952"/>
          <a:ext cx="3065897" cy="1476222"/>
        </a:xfrm>
        <a:custGeom>
          <a:avLst/>
          <a:gdLst/>
          <a:ahLst/>
          <a:cxnLst/>
          <a:rect l="0" t="0" r="0" b="0"/>
          <a:pathLst>
            <a:path>
              <a:moveTo>
                <a:pt x="0" y="0"/>
              </a:moveTo>
              <a:lnTo>
                <a:pt x="0" y="1212674"/>
              </a:lnTo>
              <a:lnTo>
                <a:pt x="3065897" y="1212674"/>
              </a:lnTo>
              <a:lnTo>
                <a:pt x="3065897" y="1476222"/>
              </a:lnTo>
            </a:path>
          </a:pathLst>
        </a:custGeom>
        <a:noFill/>
        <a:ln w="25400" cap="flat" cmpd="sng" algn="ctr">
          <a:solidFill>
            <a:srgbClr val="702C6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823FC23-5058-4B3B-B302-B6AE2300401F}">
      <dsp:nvSpPr>
        <dsp:cNvPr id="0" name=""/>
        <dsp:cNvSpPr/>
      </dsp:nvSpPr>
      <dsp:spPr>
        <a:xfrm>
          <a:off x="4187739" y="994952"/>
          <a:ext cx="1532948" cy="1476222"/>
        </a:xfrm>
        <a:custGeom>
          <a:avLst/>
          <a:gdLst/>
          <a:ahLst/>
          <a:cxnLst/>
          <a:rect l="0" t="0" r="0" b="0"/>
          <a:pathLst>
            <a:path>
              <a:moveTo>
                <a:pt x="0" y="0"/>
              </a:moveTo>
              <a:lnTo>
                <a:pt x="0" y="1212674"/>
              </a:lnTo>
              <a:lnTo>
                <a:pt x="1532948" y="1212674"/>
              </a:lnTo>
              <a:lnTo>
                <a:pt x="1532948" y="1476222"/>
              </a:lnTo>
            </a:path>
          </a:pathLst>
        </a:custGeom>
        <a:noFill/>
        <a:ln w="25400" cap="flat" cmpd="sng" algn="ctr">
          <a:solidFill>
            <a:srgbClr val="702C6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771D4A2-46E1-4A6F-8665-BC4117865084}">
      <dsp:nvSpPr>
        <dsp:cNvPr id="0" name=""/>
        <dsp:cNvSpPr/>
      </dsp:nvSpPr>
      <dsp:spPr>
        <a:xfrm>
          <a:off x="4142019" y="994952"/>
          <a:ext cx="91440" cy="1476222"/>
        </a:xfrm>
        <a:custGeom>
          <a:avLst/>
          <a:gdLst/>
          <a:ahLst/>
          <a:cxnLst/>
          <a:rect l="0" t="0" r="0" b="0"/>
          <a:pathLst>
            <a:path>
              <a:moveTo>
                <a:pt x="45720" y="0"/>
              </a:moveTo>
              <a:lnTo>
                <a:pt x="45720" y="1212674"/>
              </a:lnTo>
              <a:lnTo>
                <a:pt x="47451" y="1212674"/>
              </a:lnTo>
              <a:lnTo>
                <a:pt x="47451" y="1476222"/>
              </a:lnTo>
            </a:path>
          </a:pathLst>
        </a:custGeom>
        <a:noFill/>
        <a:ln w="25400" cap="flat" cmpd="sng" algn="ctr">
          <a:solidFill>
            <a:srgbClr val="702C6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435EF83-83CE-422A-93B5-59B3A14960E3}">
      <dsp:nvSpPr>
        <dsp:cNvPr id="0" name=""/>
        <dsp:cNvSpPr/>
      </dsp:nvSpPr>
      <dsp:spPr>
        <a:xfrm>
          <a:off x="2654790" y="994952"/>
          <a:ext cx="1532948" cy="1476222"/>
        </a:xfrm>
        <a:custGeom>
          <a:avLst/>
          <a:gdLst/>
          <a:ahLst/>
          <a:cxnLst/>
          <a:rect l="0" t="0" r="0" b="0"/>
          <a:pathLst>
            <a:path>
              <a:moveTo>
                <a:pt x="1532948" y="0"/>
              </a:moveTo>
              <a:lnTo>
                <a:pt x="1532948" y="1212674"/>
              </a:lnTo>
              <a:lnTo>
                <a:pt x="0" y="1212674"/>
              </a:lnTo>
              <a:lnTo>
                <a:pt x="0" y="1476222"/>
              </a:lnTo>
            </a:path>
          </a:pathLst>
        </a:custGeom>
        <a:noFill/>
        <a:ln w="25400" cap="flat" cmpd="sng" algn="ctr">
          <a:solidFill>
            <a:srgbClr val="702C6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9EE0CEC-A5F1-4FA5-81C9-1D0DF8851E39}">
      <dsp:nvSpPr>
        <dsp:cNvPr id="0" name=""/>
        <dsp:cNvSpPr/>
      </dsp:nvSpPr>
      <dsp:spPr>
        <a:xfrm>
          <a:off x="1121842" y="994952"/>
          <a:ext cx="3065897" cy="1476222"/>
        </a:xfrm>
        <a:custGeom>
          <a:avLst/>
          <a:gdLst/>
          <a:ahLst/>
          <a:cxnLst/>
          <a:rect l="0" t="0" r="0" b="0"/>
          <a:pathLst>
            <a:path>
              <a:moveTo>
                <a:pt x="3065897" y="0"/>
              </a:moveTo>
              <a:lnTo>
                <a:pt x="3065897" y="1212674"/>
              </a:lnTo>
              <a:lnTo>
                <a:pt x="0" y="1212674"/>
              </a:lnTo>
              <a:lnTo>
                <a:pt x="0" y="1476222"/>
              </a:lnTo>
            </a:path>
          </a:pathLst>
        </a:custGeom>
        <a:noFill/>
        <a:ln w="25400" cap="flat" cmpd="sng" algn="ctr">
          <a:solidFill>
            <a:srgbClr val="702C6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30F3F85-BB2B-4B25-AA23-5230CB59CF57}">
      <dsp:nvSpPr>
        <dsp:cNvPr id="0" name=""/>
        <dsp:cNvSpPr/>
      </dsp:nvSpPr>
      <dsp:spPr>
        <a:xfrm>
          <a:off x="3540451" y="496080"/>
          <a:ext cx="1294575" cy="498872"/>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solidFill>
                <a:srgbClr val="000066"/>
              </a:solidFill>
              <a:latin typeface="Verdana"/>
              <a:ea typeface="+mn-ea"/>
              <a:cs typeface="+mn-cs"/>
            </a:rPr>
            <a:t>Supply Chain Executive</a:t>
          </a:r>
        </a:p>
      </dsp:txBody>
      <dsp:txXfrm>
        <a:off x="3540451" y="496080"/>
        <a:ext cx="1294575" cy="498872"/>
      </dsp:txXfrm>
    </dsp:sp>
    <dsp:sp modelId="{EB91B830-1201-4FBD-BFCC-85EECE9CA201}">
      <dsp:nvSpPr>
        <dsp:cNvPr id="0" name=""/>
        <dsp:cNvSpPr/>
      </dsp:nvSpPr>
      <dsp:spPr>
        <a:xfrm>
          <a:off x="618916" y="2471175"/>
          <a:ext cx="1005851" cy="498872"/>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solidFill>
                <a:srgbClr val="000066"/>
              </a:solidFill>
              <a:latin typeface="Verdana"/>
              <a:ea typeface="+mn-ea"/>
              <a:cs typeface="+mn-cs"/>
            </a:rPr>
            <a:t>Demand Planning</a:t>
          </a:r>
          <a:r>
            <a:rPr lang="en-US" sz="1100" b="0" kern="1200" baseline="30000" dirty="0">
              <a:solidFill>
                <a:srgbClr val="000066"/>
              </a:solidFill>
              <a:latin typeface="Verdana"/>
              <a:ea typeface="+mn-ea"/>
              <a:cs typeface="+mn-cs"/>
            </a:rPr>
            <a:t>1</a:t>
          </a:r>
        </a:p>
      </dsp:txBody>
      <dsp:txXfrm>
        <a:off x="618916" y="2471175"/>
        <a:ext cx="1005851" cy="498872"/>
      </dsp:txXfrm>
    </dsp:sp>
    <dsp:sp modelId="{80E842CF-AB26-4E7F-856C-88A858434891}">
      <dsp:nvSpPr>
        <dsp:cNvPr id="0" name=""/>
        <dsp:cNvSpPr/>
      </dsp:nvSpPr>
      <dsp:spPr>
        <a:xfrm>
          <a:off x="2151865" y="2471175"/>
          <a:ext cx="1005851" cy="498872"/>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solidFill>
                <a:srgbClr val="000066"/>
              </a:solidFill>
              <a:latin typeface="Verdana"/>
              <a:ea typeface="+mn-ea"/>
              <a:cs typeface="+mn-cs"/>
            </a:rPr>
            <a:t>Supply Planning</a:t>
          </a:r>
        </a:p>
      </dsp:txBody>
      <dsp:txXfrm>
        <a:off x="2151865" y="2471175"/>
        <a:ext cx="1005851" cy="498872"/>
      </dsp:txXfrm>
    </dsp:sp>
    <dsp:sp modelId="{D3D528FB-7A49-4FD0-8C83-566A65A77419}">
      <dsp:nvSpPr>
        <dsp:cNvPr id="0" name=""/>
        <dsp:cNvSpPr/>
      </dsp:nvSpPr>
      <dsp:spPr>
        <a:xfrm>
          <a:off x="3686545" y="2471175"/>
          <a:ext cx="1005851" cy="498872"/>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solidFill>
                <a:srgbClr val="000066"/>
              </a:solidFill>
              <a:latin typeface="Verdana"/>
              <a:ea typeface="+mn-ea"/>
              <a:cs typeface="+mn-cs"/>
            </a:rPr>
            <a:t>Procurement</a:t>
          </a:r>
        </a:p>
      </dsp:txBody>
      <dsp:txXfrm>
        <a:off x="3686545" y="2471175"/>
        <a:ext cx="1005851" cy="498872"/>
      </dsp:txXfrm>
    </dsp:sp>
    <dsp:sp modelId="{691F0BC5-B092-4A35-A618-ECB58BFCB86E}">
      <dsp:nvSpPr>
        <dsp:cNvPr id="0" name=""/>
        <dsp:cNvSpPr/>
      </dsp:nvSpPr>
      <dsp:spPr>
        <a:xfrm>
          <a:off x="5217762" y="2471175"/>
          <a:ext cx="1005851" cy="495044"/>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solidFill>
                <a:srgbClr val="000066"/>
              </a:solidFill>
              <a:latin typeface="Verdana"/>
              <a:ea typeface="+mn-ea"/>
              <a:cs typeface="+mn-cs"/>
            </a:rPr>
            <a:t>Customer Service</a:t>
          </a:r>
          <a:r>
            <a:rPr lang="en-US" sz="1100" b="0" kern="1200" baseline="30000" dirty="0">
              <a:solidFill>
                <a:srgbClr val="000066"/>
              </a:solidFill>
              <a:latin typeface="Verdana"/>
              <a:ea typeface="+mn-ea"/>
              <a:cs typeface="+mn-cs"/>
            </a:rPr>
            <a:t>2</a:t>
          </a:r>
        </a:p>
      </dsp:txBody>
      <dsp:txXfrm>
        <a:off x="5217762" y="2471175"/>
        <a:ext cx="1005851" cy="495044"/>
      </dsp:txXfrm>
    </dsp:sp>
    <dsp:sp modelId="{FC7D1C7E-40A8-45AE-A295-E479E4697315}">
      <dsp:nvSpPr>
        <dsp:cNvPr id="0" name=""/>
        <dsp:cNvSpPr/>
      </dsp:nvSpPr>
      <dsp:spPr>
        <a:xfrm>
          <a:off x="6750710" y="2471175"/>
          <a:ext cx="1005851" cy="495044"/>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solidFill>
                <a:srgbClr val="000066"/>
              </a:solidFill>
              <a:latin typeface="Verdana"/>
              <a:ea typeface="+mn-ea"/>
              <a:cs typeface="+mn-cs"/>
            </a:rPr>
            <a:t>Distribution &amp; Logistics</a:t>
          </a:r>
        </a:p>
      </dsp:txBody>
      <dsp:txXfrm>
        <a:off x="6750710" y="2471175"/>
        <a:ext cx="1005851" cy="495044"/>
      </dsp:txXfrm>
    </dsp:sp>
    <dsp:sp modelId="{8089968D-7CD4-4F8A-94DB-CD3E6B177A32}">
      <dsp:nvSpPr>
        <dsp:cNvPr id="0" name=""/>
        <dsp:cNvSpPr/>
      </dsp:nvSpPr>
      <dsp:spPr>
        <a:xfrm>
          <a:off x="2926446" y="1404839"/>
          <a:ext cx="997744" cy="498872"/>
        </a:xfrm>
        <a:prstGeom prst="rect">
          <a:avLst/>
        </a:prstGeom>
        <a:gradFill rotWithShape="0">
          <a:gsLst>
            <a:gs pos="0">
              <a:srgbClr val="FFFFFF">
                <a:lumMod val="95000"/>
              </a:srgbClr>
            </a:gs>
            <a:gs pos="35000">
              <a:srgbClr val="FFFFFF">
                <a:lumMod val="95000"/>
              </a:srgbClr>
            </a:gs>
            <a:gs pos="100000">
              <a:srgbClr val="848FB0">
                <a:lumMod val="20000"/>
                <a:lumOff val="8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solidFill>
                <a:srgbClr val="000066"/>
              </a:solidFill>
              <a:latin typeface="Verdana"/>
              <a:ea typeface="+mn-ea"/>
              <a:cs typeface="+mn-cs"/>
            </a:rPr>
            <a:t>Analytic, Process Standardization, Project Roles</a:t>
          </a:r>
        </a:p>
      </dsp:txBody>
      <dsp:txXfrm>
        <a:off x="2926446" y="1404839"/>
        <a:ext cx="997744" cy="4988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2709" cy="431100"/>
          </a:xfrm>
          <a:prstGeom prst="rect">
            <a:avLst/>
          </a:prstGeom>
          <a:noFill/>
          <a:ln w="9525">
            <a:noFill/>
            <a:miter lim="800000"/>
            <a:headEnd/>
            <a:tailEnd/>
          </a:ln>
          <a:effectLst/>
        </p:spPr>
        <p:txBody>
          <a:bodyPr vert="horz" wrap="square" lIns="89945" tIns="44971" rIns="89945" bIns="44971" numCol="1" anchor="t" anchorCtr="0" compatLnSpc="1">
            <a:prstTxWarp prst="textNoShape">
              <a:avLst/>
            </a:prstTxWarp>
          </a:bodyPr>
          <a:lstStyle>
            <a:lvl1pPr algn="l" defTabSz="894036" eaLnBrk="0" hangingPunct="0">
              <a:lnSpc>
                <a:spcPct val="100000"/>
              </a:lnSpc>
              <a:spcBef>
                <a:spcPct val="0"/>
              </a:spcBef>
              <a:buClrTx/>
              <a:buFontTx/>
              <a:buNone/>
              <a:defRPr sz="1200">
                <a:latin typeface="Gill Sans" pitchFamily="34" charset="0"/>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4005017" y="0"/>
            <a:ext cx="3044331" cy="431100"/>
          </a:xfrm>
          <a:prstGeom prst="rect">
            <a:avLst/>
          </a:prstGeom>
          <a:noFill/>
          <a:ln w="9525">
            <a:noFill/>
            <a:miter lim="800000"/>
            <a:headEnd/>
            <a:tailEnd/>
          </a:ln>
          <a:effectLst/>
        </p:spPr>
        <p:txBody>
          <a:bodyPr vert="horz" wrap="square" lIns="89945" tIns="44971" rIns="89945" bIns="44971" numCol="1" anchor="t" anchorCtr="0" compatLnSpc="1">
            <a:prstTxWarp prst="textNoShape">
              <a:avLst/>
            </a:prstTxWarp>
          </a:bodyPr>
          <a:lstStyle>
            <a:lvl1pPr algn="r" defTabSz="894036" eaLnBrk="0" hangingPunct="0">
              <a:lnSpc>
                <a:spcPct val="100000"/>
              </a:lnSpc>
              <a:spcBef>
                <a:spcPct val="0"/>
              </a:spcBef>
              <a:buClrTx/>
              <a:buFontTx/>
              <a:buNone/>
              <a:defRPr sz="1200">
                <a:latin typeface="Gill Sans" pitchFamily="34" charset="0"/>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844072"/>
            <a:ext cx="3042709" cy="432733"/>
          </a:xfrm>
          <a:prstGeom prst="rect">
            <a:avLst/>
          </a:prstGeom>
          <a:noFill/>
          <a:ln w="9525">
            <a:noFill/>
            <a:miter lim="800000"/>
            <a:headEnd/>
            <a:tailEnd/>
          </a:ln>
          <a:effectLst/>
        </p:spPr>
        <p:txBody>
          <a:bodyPr vert="horz" wrap="square" lIns="89945" tIns="44971" rIns="89945" bIns="44971" numCol="1" anchor="b" anchorCtr="0" compatLnSpc="1">
            <a:prstTxWarp prst="textNoShape">
              <a:avLst/>
            </a:prstTxWarp>
          </a:bodyPr>
          <a:lstStyle>
            <a:lvl1pPr algn="l" defTabSz="894036" eaLnBrk="0" hangingPunct="0">
              <a:lnSpc>
                <a:spcPct val="100000"/>
              </a:lnSpc>
              <a:spcBef>
                <a:spcPct val="0"/>
              </a:spcBef>
              <a:buClrTx/>
              <a:buFontTx/>
              <a:buNone/>
              <a:defRPr sz="1200">
                <a:latin typeface="Gill Sans" pitchFamily="34" charset="0"/>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4005017" y="8844072"/>
            <a:ext cx="3044331" cy="432733"/>
          </a:xfrm>
          <a:prstGeom prst="rect">
            <a:avLst/>
          </a:prstGeom>
          <a:noFill/>
          <a:ln w="9525">
            <a:noFill/>
            <a:miter lim="800000"/>
            <a:headEnd/>
            <a:tailEnd/>
          </a:ln>
          <a:effectLst/>
        </p:spPr>
        <p:txBody>
          <a:bodyPr vert="horz" wrap="square" lIns="89945" tIns="44971" rIns="89945" bIns="44971" numCol="1" anchor="b" anchorCtr="0" compatLnSpc="1">
            <a:prstTxWarp prst="textNoShape">
              <a:avLst/>
            </a:prstTxWarp>
          </a:bodyPr>
          <a:lstStyle>
            <a:lvl1pPr algn="r" defTabSz="894036" eaLnBrk="0" hangingPunct="0">
              <a:lnSpc>
                <a:spcPct val="100000"/>
              </a:lnSpc>
              <a:spcBef>
                <a:spcPct val="0"/>
              </a:spcBef>
              <a:buClrTx/>
              <a:buFontTx/>
              <a:buNone/>
              <a:defRPr sz="1200">
                <a:latin typeface="Gill Sans" pitchFamily="34" charset="0"/>
                <a:cs typeface="+mn-cs"/>
              </a:defRPr>
            </a:lvl1pPr>
          </a:lstStyle>
          <a:p>
            <a:pPr>
              <a:defRPr/>
            </a:pPr>
            <a:fld id="{F196517C-1888-44FC-ADB4-E1F8C68D8E60}" type="slidenum">
              <a:rPr lang="en-US"/>
              <a:pPr>
                <a:defRPr/>
              </a:pPr>
              <a:t>‹#›</a:t>
            </a:fld>
            <a:endParaRPr lang="en-US" dirty="0"/>
          </a:p>
        </p:txBody>
      </p:sp>
    </p:spTree>
    <p:extLst>
      <p:ext uri="{BB962C8B-B14F-4D97-AF65-F5344CB8AC3E}">
        <p14:creationId xmlns:p14="http://schemas.microsoft.com/office/powerpoint/2010/main" val="1099279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42709" cy="431100"/>
          </a:xfrm>
          <a:prstGeom prst="rect">
            <a:avLst/>
          </a:prstGeom>
          <a:noFill/>
          <a:ln w="9525">
            <a:noFill/>
            <a:miter lim="800000"/>
            <a:headEnd/>
            <a:tailEnd/>
          </a:ln>
          <a:effectLst/>
        </p:spPr>
        <p:txBody>
          <a:bodyPr vert="horz" wrap="square" lIns="89945" tIns="44971" rIns="89945" bIns="44971" numCol="1" anchor="t" anchorCtr="0" compatLnSpc="1">
            <a:prstTxWarp prst="textNoShape">
              <a:avLst/>
            </a:prstTxWarp>
          </a:bodyPr>
          <a:lstStyle>
            <a:lvl1pPr algn="l" defTabSz="894036" eaLnBrk="0" hangingPunct="0">
              <a:lnSpc>
                <a:spcPct val="100000"/>
              </a:lnSpc>
              <a:spcBef>
                <a:spcPct val="0"/>
              </a:spcBef>
              <a:buClrTx/>
              <a:buFontTx/>
              <a:buNone/>
              <a:defRPr sz="1200">
                <a:latin typeface="Gill Sans" pitchFamily="34" charset="0"/>
                <a:cs typeface="+mn-cs"/>
              </a:defRPr>
            </a:lvl1pPr>
          </a:lstStyle>
          <a:p>
            <a:pPr>
              <a:defRPr/>
            </a:pPr>
            <a:endParaRPr lang="en-US" dirty="0"/>
          </a:p>
        </p:txBody>
      </p:sp>
      <p:sp>
        <p:nvSpPr>
          <p:cNvPr id="2051" name="Rectangle 3"/>
          <p:cNvSpPr>
            <a:spLocks noGrp="1" noChangeArrowheads="1"/>
          </p:cNvSpPr>
          <p:nvPr>
            <p:ph type="dt" idx="1"/>
          </p:nvPr>
        </p:nvSpPr>
        <p:spPr bwMode="auto">
          <a:xfrm>
            <a:off x="4005017" y="0"/>
            <a:ext cx="3044331" cy="431100"/>
          </a:xfrm>
          <a:prstGeom prst="rect">
            <a:avLst/>
          </a:prstGeom>
          <a:noFill/>
          <a:ln w="9525">
            <a:noFill/>
            <a:miter lim="800000"/>
            <a:headEnd/>
            <a:tailEnd/>
          </a:ln>
          <a:effectLst/>
        </p:spPr>
        <p:txBody>
          <a:bodyPr vert="horz" wrap="square" lIns="89945" tIns="44971" rIns="89945" bIns="44971" numCol="1" anchor="t" anchorCtr="0" compatLnSpc="1">
            <a:prstTxWarp prst="textNoShape">
              <a:avLst/>
            </a:prstTxWarp>
          </a:bodyPr>
          <a:lstStyle>
            <a:lvl1pPr algn="r" defTabSz="894036" eaLnBrk="0" hangingPunct="0">
              <a:lnSpc>
                <a:spcPct val="100000"/>
              </a:lnSpc>
              <a:spcBef>
                <a:spcPct val="0"/>
              </a:spcBef>
              <a:buClrTx/>
              <a:buFontTx/>
              <a:buNone/>
              <a:defRPr sz="1200">
                <a:latin typeface="Gill Sans" pitchFamily="34" charset="0"/>
                <a:cs typeface="+mn-cs"/>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457200" y="719138"/>
            <a:ext cx="6130925" cy="3449637"/>
          </a:xfrm>
          <a:prstGeom prst="rect">
            <a:avLst/>
          </a:prstGeom>
          <a:noFill/>
          <a:ln w="12700">
            <a:solidFill>
              <a:srgbClr val="000000"/>
            </a:solidFill>
            <a:miter lim="800000"/>
            <a:headEnd/>
            <a:tailEnd/>
          </a:ln>
        </p:spPr>
        <p:txBody>
          <a:bodyPr/>
          <a:lstStyle/>
          <a:p>
            <a:endParaRPr lang="en-US"/>
          </a:p>
        </p:txBody>
      </p:sp>
      <p:sp>
        <p:nvSpPr>
          <p:cNvPr id="2053" name="Rectangle 5"/>
          <p:cNvSpPr>
            <a:spLocks noGrp="1" noChangeArrowheads="1"/>
          </p:cNvSpPr>
          <p:nvPr>
            <p:ph type="body" sz="quarter" idx="3"/>
          </p:nvPr>
        </p:nvSpPr>
        <p:spPr bwMode="auto">
          <a:xfrm>
            <a:off x="960686" y="4387745"/>
            <a:ext cx="5127977" cy="4244043"/>
          </a:xfrm>
          <a:prstGeom prst="rect">
            <a:avLst/>
          </a:prstGeom>
          <a:noFill/>
          <a:ln w="9525">
            <a:noFill/>
            <a:miter lim="800000"/>
            <a:headEnd/>
            <a:tailEnd/>
          </a:ln>
          <a:effectLst/>
        </p:spPr>
        <p:txBody>
          <a:bodyPr vert="horz" wrap="square" lIns="89945" tIns="44971" rIns="89945" bIns="449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44072"/>
            <a:ext cx="3042709" cy="432733"/>
          </a:xfrm>
          <a:prstGeom prst="rect">
            <a:avLst/>
          </a:prstGeom>
          <a:noFill/>
          <a:ln w="9525">
            <a:noFill/>
            <a:miter lim="800000"/>
            <a:headEnd/>
            <a:tailEnd/>
          </a:ln>
          <a:effectLst/>
        </p:spPr>
        <p:txBody>
          <a:bodyPr vert="horz" wrap="square" lIns="89945" tIns="44971" rIns="89945" bIns="44971" numCol="1" anchor="b" anchorCtr="0" compatLnSpc="1">
            <a:prstTxWarp prst="textNoShape">
              <a:avLst/>
            </a:prstTxWarp>
          </a:bodyPr>
          <a:lstStyle>
            <a:lvl1pPr algn="l" defTabSz="894036" eaLnBrk="0" hangingPunct="0">
              <a:lnSpc>
                <a:spcPct val="100000"/>
              </a:lnSpc>
              <a:spcBef>
                <a:spcPct val="0"/>
              </a:spcBef>
              <a:buClrTx/>
              <a:buFontTx/>
              <a:buNone/>
              <a:defRPr sz="1200">
                <a:latin typeface="Gill Sans" pitchFamily="34"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4005017" y="8844072"/>
            <a:ext cx="3044331" cy="432733"/>
          </a:xfrm>
          <a:prstGeom prst="rect">
            <a:avLst/>
          </a:prstGeom>
          <a:noFill/>
          <a:ln w="9525">
            <a:noFill/>
            <a:miter lim="800000"/>
            <a:headEnd/>
            <a:tailEnd/>
          </a:ln>
          <a:effectLst/>
        </p:spPr>
        <p:txBody>
          <a:bodyPr vert="horz" wrap="square" lIns="89945" tIns="44971" rIns="89945" bIns="44971" numCol="1" anchor="b" anchorCtr="0" compatLnSpc="1">
            <a:prstTxWarp prst="textNoShape">
              <a:avLst/>
            </a:prstTxWarp>
          </a:bodyPr>
          <a:lstStyle>
            <a:lvl1pPr algn="r" defTabSz="894036" eaLnBrk="0" hangingPunct="0">
              <a:lnSpc>
                <a:spcPct val="100000"/>
              </a:lnSpc>
              <a:spcBef>
                <a:spcPct val="0"/>
              </a:spcBef>
              <a:buClrTx/>
              <a:buFontTx/>
              <a:buNone/>
              <a:defRPr sz="1200">
                <a:latin typeface="Gill Sans" pitchFamily="34" charset="0"/>
                <a:cs typeface="+mn-cs"/>
              </a:defRPr>
            </a:lvl1pPr>
          </a:lstStyle>
          <a:p>
            <a:pPr>
              <a:defRPr/>
            </a:pPr>
            <a:fld id="{F3C84FBC-8091-46CB-9024-F0B2872CC403}" type="slidenum">
              <a:rPr lang="en-US"/>
              <a:pPr>
                <a:defRPr/>
              </a:pPr>
              <a:t>‹#›</a:t>
            </a:fld>
            <a:endParaRPr lang="en-US" dirty="0"/>
          </a:p>
        </p:txBody>
      </p:sp>
    </p:spTree>
    <p:extLst>
      <p:ext uri="{BB962C8B-B14F-4D97-AF65-F5344CB8AC3E}">
        <p14:creationId xmlns:p14="http://schemas.microsoft.com/office/powerpoint/2010/main" val="1284955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6628" eaLnBrk="1" fontAlgn="auto" hangingPunct="1">
              <a:spcBef>
                <a:spcPts val="0"/>
              </a:spcBef>
              <a:spcAft>
                <a:spcPts val="0"/>
              </a:spcAft>
              <a:defRPr/>
            </a:pPr>
            <a:fld id="{03B97A1A-4EF3-4B73-B1D3-4EE8A416DAD0}" type="slidenum">
              <a:rPr lang="en-US" sz="1800" kern="0">
                <a:solidFill>
                  <a:sysClr val="windowText" lastClr="000000"/>
                </a:solidFill>
              </a:rPr>
              <a:pPr defTabSz="906628" eaLnBrk="1" fontAlgn="auto" hangingPunct="1">
                <a:spcBef>
                  <a:spcPts val="0"/>
                </a:spcBef>
                <a:spcAft>
                  <a:spcPts val="0"/>
                </a:spcAft>
                <a:defRPr/>
              </a:pPr>
              <a:t>6</a:t>
            </a:fld>
            <a:endParaRPr lang="en-US" sz="1800" kern="0" dirty="0">
              <a:solidFill>
                <a:sysClr val="windowText" lastClr="000000"/>
              </a:solidFill>
            </a:endParaRPr>
          </a:p>
        </p:txBody>
      </p:sp>
    </p:spTree>
    <p:extLst>
      <p:ext uri="{BB962C8B-B14F-4D97-AF65-F5344CB8AC3E}">
        <p14:creationId xmlns:p14="http://schemas.microsoft.com/office/powerpoint/2010/main" val="181895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01626-2267-C269-FA4A-F1664A0E6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92633-ED8C-3E55-A01E-052D469330A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1BAF03D-7783-E039-7BED-146BCA97E3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F7FD3A-42EF-20C2-42CD-C8EB44891D52}"/>
              </a:ext>
            </a:extLst>
          </p:cNvPr>
          <p:cNvSpPr>
            <a:spLocks noGrp="1"/>
          </p:cNvSpPr>
          <p:nvPr>
            <p:ph type="sldNum" sz="quarter" idx="10"/>
          </p:nvPr>
        </p:nvSpPr>
        <p:spPr/>
        <p:txBody>
          <a:bodyPr/>
          <a:lstStyle/>
          <a:p>
            <a:pPr marL="0" marR="0" lvl="0" indent="0" algn="r" defTabSz="906628" rtl="0" eaLnBrk="1" fontAlgn="auto" latinLnBrk="0" hangingPunct="1">
              <a:lnSpc>
                <a:spcPct val="100000"/>
              </a:lnSpc>
              <a:spcBef>
                <a:spcPts val="0"/>
              </a:spcBef>
              <a:spcAft>
                <a:spcPts val="0"/>
              </a:spcAft>
              <a:buClrTx/>
              <a:buSzTx/>
              <a:buFontTx/>
              <a:buNone/>
              <a:tabLst/>
              <a:defRPr/>
            </a:pPr>
            <a:fld id="{03B97A1A-4EF3-4B73-B1D3-4EE8A416DAD0}" type="slidenum">
              <a:rPr kumimoji="0" lang="en-US" sz="1800" b="0" i="0" u="none" strike="noStrike" kern="0" cap="none" spc="0" normalizeH="0" baseline="0" noProof="0">
                <a:ln>
                  <a:noFill/>
                </a:ln>
                <a:solidFill>
                  <a:sysClr val="windowText" lastClr="000000"/>
                </a:solidFill>
                <a:effectLst/>
                <a:uLnTx/>
                <a:uFillTx/>
                <a:latin typeface="Gill Sans" pitchFamily="34" charset="0"/>
                <a:ea typeface="+mn-ea"/>
                <a:cs typeface="+mn-cs"/>
              </a:rPr>
              <a:pPr marL="0" marR="0" lvl="0" indent="0" algn="r" defTabSz="906628"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latin typeface="Gill Sans" pitchFamily="34" charset="0"/>
              <a:ea typeface="+mn-ea"/>
              <a:cs typeface="+mn-cs"/>
            </a:endParaRPr>
          </a:p>
        </p:txBody>
      </p:sp>
    </p:spTree>
    <p:extLst>
      <p:ext uri="{BB962C8B-B14F-4D97-AF65-F5344CB8AC3E}">
        <p14:creationId xmlns:p14="http://schemas.microsoft.com/office/powerpoint/2010/main" val="958271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3BDC5-C6A5-5793-4580-C47AF35A0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35D1E-9273-65DA-5E4A-D5095720407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E9308B8-E9BF-51D3-6FD3-2DE8A62ADE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E4160E-FD88-99A2-C3C6-35961149CF5B}"/>
              </a:ext>
            </a:extLst>
          </p:cNvPr>
          <p:cNvSpPr>
            <a:spLocks noGrp="1"/>
          </p:cNvSpPr>
          <p:nvPr>
            <p:ph type="sldNum" sz="quarter" idx="10"/>
          </p:nvPr>
        </p:nvSpPr>
        <p:spPr/>
        <p:txBody>
          <a:bodyPr/>
          <a:lstStyle/>
          <a:p>
            <a:pPr marL="0" marR="0" lvl="0" indent="0" algn="r" defTabSz="906628" rtl="0" eaLnBrk="1" fontAlgn="auto" latinLnBrk="0" hangingPunct="1">
              <a:lnSpc>
                <a:spcPct val="100000"/>
              </a:lnSpc>
              <a:spcBef>
                <a:spcPts val="0"/>
              </a:spcBef>
              <a:spcAft>
                <a:spcPts val="0"/>
              </a:spcAft>
              <a:buClrTx/>
              <a:buSzTx/>
              <a:buFontTx/>
              <a:buNone/>
              <a:tabLst/>
              <a:defRPr/>
            </a:pPr>
            <a:fld id="{03B97A1A-4EF3-4B73-B1D3-4EE8A416DAD0}" type="slidenum">
              <a:rPr kumimoji="0" lang="en-US" sz="1800" b="0" i="0" u="none" strike="noStrike" kern="0" cap="none" spc="0" normalizeH="0" baseline="0" noProof="0">
                <a:ln>
                  <a:noFill/>
                </a:ln>
                <a:solidFill>
                  <a:sysClr val="windowText" lastClr="000000"/>
                </a:solidFill>
                <a:effectLst/>
                <a:uLnTx/>
                <a:uFillTx/>
                <a:latin typeface="Gill Sans" pitchFamily="34" charset="0"/>
                <a:ea typeface="+mn-ea"/>
                <a:cs typeface="+mn-cs"/>
              </a:rPr>
              <a:pPr marL="0" marR="0" lvl="0" indent="0" algn="r" defTabSz="906628"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latin typeface="Gill Sans" pitchFamily="34" charset="0"/>
              <a:ea typeface="+mn-ea"/>
              <a:cs typeface="+mn-cs"/>
            </a:endParaRPr>
          </a:p>
        </p:txBody>
      </p:sp>
    </p:spTree>
    <p:extLst>
      <p:ext uri="{BB962C8B-B14F-4D97-AF65-F5344CB8AC3E}">
        <p14:creationId xmlns:p14="http://schemas.microsoft.com/office/powerpoint/2010/main" val="261148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4F30F-D2FE-BFDC-0B53-B0DE9EF97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A5DDF-F975-5D61-3B92-BE3B700A76D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9451719-5A52-576C-0DFC-405D10A49F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404628-EBCA-0070-7255-765925739B63}"/>
              </a:ext>
            </a:extLst>
          </p:cNvPr>
          <p:cNvSpPr>
            <a:spLocks noGrp="1"/>
          </p:cNvSpPr>
          <p:nvPr>
            <p:ph type="sldNum" sz="quarter" idx="10"/>
          </p:nvPr>
        </p:nvSpPr>
        <p:spPr/>
        <p:txBody>
          <a:bodyPr/>
          <a:lstStyle/>
          <a:p>
            <a:pPr marL="0" marR="0" lvl="0" indent="0" algn="r" defTabSz="906628" rtl="0" eaLnBrk="1" fontAlgn="auto" latinLnBrk="0" hangingPunct="1">
              <a:lnSpc>
                <a:spcPct val="100000"/>
              </a:lnSpc>
              <a:spcBef>
                <a:spcPts val="0"/>
              </a:spcBef>
              <a:spcAft>
                <a:spcPts val="0"/>
              </a:spcAft>
              <a:buClrTx/>
              <a:buSzTx/>
              <a:buFontTx/>
              <a:buNone/>
              <a:tabLst/>
              <a:defRPr/>
            </a:pPr>
            <a:fld id="{03B97A1A-4EF3-4B73-B1D3-4EE8A416DAD0}" type="slidenum">
              <a:rPr kumimoji="0" lang="en-US" sz="1800" b="0" i="0" u="none" strike="noStrike" kern="0" cap="none" spc="0" normalizeH="0" baseline="0" noProof="0">
                <a:ln>
                  <a:noFill/>
                </a:ln>
                <a:solidFill>
                  <a:sysClr val="windowText" lastClr="000000"/>
                </a:solidFill>
                <a:effectLst/>
                <a:uLnTx/>
                <a:uFillTx/>
                <a:latin typeface="Gill Sans" pitchFamily="34" charset="0"/>
                <a:ea typeface="+mn-ea"/>
                <a:cs typeface="+mn-cs"/>
              </a:rPr>
              <a:pPr marL="0" marR="0" lvl="0" indent="0" algn="r" defTabSz="906628"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latin typeface="Gill Sans" pitchFamily="34" charset="0"/>
              <a:ea typeface="+mn-ea"/>
              <a:cs typeface="+mn-cs"/>
            </a:endParaRPr>
          </a:p>
        </p:txBody>
      </p:sp>
    </p:spTree>
    <p:extLst>
      <p:ext uri="{BB962C8B-B14F-4D97-AF65-F5344CB8AC3E}">
        <p14:creationId xmlns:p14="http://schemas.microsoft.com/office/powerpoint/2010/main" val="1364782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75A7C-A42A-45DA-34AD-C1625C3555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85C7F-0CF2-AFBF-516A-4A1014F7292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73E826D-B2CA-E4D6-CD64-5D92153528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3E6C84-9851-1FFB-21C7-7ACA29A4AC12}"/>
              </a:ext>
            </a:extLst>
          </p:cNvPr>
          <p:cNvSpPr>
            <a:spLocks noGrp="1"/>
          </p:cNvSpPr>
          <p:nvPr>
            <p:ph type="sldNum" sz="quarter" idx="10"/>
          </p:nvPr>
        </p:nvSpPr>
        <p:spPr/>
        <p:txBody>
          <a:bodyPr/>
          <a:lstStyle/>
          <a:p>
            <a:pPr marL="0" marR="0" lvl="0" indent="0" algn="r" defTabSz="906628" rtl="0" eaLnBrk="1" fontAlgn="auto" latinLnBrk="0" hangingPunct="1">
              <a:lnSpc>
                <a:spcPct val="100000"/>
              </a:lnSpc>
              <a:spcBef>
                <a:spcPts val="0"/>
              </a:spcBef>
              <a:spcAft>
                <a:spcPts val="0"/>
              </a:spcAft>
              <a:buClrTx/>
              <a:buSzTx/>
              <a:buFontTx/>
              <a:buNone/>
              <a:tabLst/>
              <a:defRPr/>
            </a:pPr>
            <a:fld id="{03B97A1A-4EF3-4B73-B1D3-4EE8A416DAD0}" type="slidenum">
              <a:rPr kumimoji="0" lang="en-US" sz="1800" b="0" i="0" u="none" strike="noStrike" kern="0" cap="none" spc="0" normalizeH="0" baseline="0" noProof="0">
                <a:ln>
                  <a:noFill/>
                </a:ln>
                <a:solidFill>
                  <a:sysClr val="windowText" lastClr="000000"/>
                </a:solidFill>
                <a:effectLst/>
                <a:uLnTx/>
                <a:uFillTx/>
                <a:latin typeface="Gill Sans" pitchFamily="34" charset="0"/>
                <a:ea typeface="+mn-ea"/>
                <a:cs typeface="+mn-cs"/>
              </a:rPr>
              <a:pPr marL="0" marR="0" lvl="0" indent="0" algn="r" defTabSz="906628"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latin typeface="Gill Sans" pitchFamily="34" charset="0"/>
              <a:ea typeface="+mn-ea"/>
              <a:cs typeface="+mn-cs"/>
            </a:endParaRPr>
          </a:p>
        </p:txBody>
      </p:sp>
    </p:spTree>
    <p:extLst>
      <p:ext uri="{BB962C8B-B14F-4D97-AF65-F5344CB8AC3E}">
        <p14:creationId xmlns:p14="http://schemas.microsoft.com/office/powerpoint/2010/main" val="2193559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2831D-76FF-51EA-BDEF-F35F0006B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7625E-7C7F-C03A-AA70-9D02DB4C3F6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BB43223-E99A-8687-EE91-8EC0CB3EDB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C2F6C0-450B-DA6F-3C80-F07BD87AFE6C}"/>
              </a:ext>
            </a:extLst>
          </p:cNvPr>
          <p:cNvSpPr>
            <a:spLocks noGrp="1"/>
          </p:cNvSpPr>
          <p:nvPr>
            <p:ph type="sldNum" sz="quarter" idx="10"/>
          </p:nvPr>
        </p:nvSpPr>
        <p:spPr/>
        <p:txBody>
          <a:bodyPr/>
          <a:lstStyle/>
          <a:p>
            <a:pPr marL="0" marR="0" lvl="0" indent="0" algn="r" defTabSz="906628" rtl="0" eaLnBrk="1" fontAlgn="auto" latinLnBrk="0" hangingPunct="1">
              <a:lnSpc>
                <a:spcPct val="100000"/>
              </a:lnSpc>
              <a:spcBef>
                <a:spcPts val="0"/>
              </a:spcBef>
              <a:spcAft>
                <a:spcPts val="0"/>
              </a:spcAft>
              <a:buClrTx/>
              <a:buSzTx/>
              <a:buFontTx/>
              <a:buNone/>
              <a:tabLst/>
              <a:defRPr/>
            </a:pPr>
            <a:fld id="{03B97A1A-4EF3-4B73-B1D3-4EE8A416DAD0}" type="slidenum">
              <a:rPr kumimoji="0" lang="en-US" sz="1800" b="0" i="0" u="none" strike="noStrike" kern="0" cap="none" spc="0" normalizeH="0" baseline="0" noProof="0">
                <a:ln>
                  <a:noFill/>
                </a:ln>
                <a:solidFill>
                  <a:sysClr val="windowText" lastClr="000000"/>
                </a:solidFill>
                <a:effectLst/>
                <a:uLnTx/>
                <a:uFillTx/>
                <a:latin typeface="Gill Sans" pitchFamily="34" charset="0"/>
                <a:ea typeface="+mn-ea"/>
                <a:cs typeface="+mn-cs"/>
              </a:rPr>
              <a:pPr marL="0" marR="0" lvl="0" indent="0" algn="r" defTabSz="906628"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latin typeface="Gill Sans" pitchFamily="34" charset="0"/>
              <a:ea typeface="+mn-ea"/>
              <a:cs typeface="+mn-cs"/>
            </a:endParaRPr>
          </a:p>
        </p:txBody>
      </p:sp>
    </p:spTree>
    <p:extLst>
      <p:ext uri="{BB962C8B-B14F-4D97-AF65-F5344CB8AC3E}">
        <p14:creationId xmlns:p14="http://schemas.microsoft.com/office/powerpoint/2010/main" val="362954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D2B30-906A-4F02-9FFE-EFB20474A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B8F24-AAD5-415C-7B57-4303FB2B9C2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8F325EA-D461-1C8C-3542-DDA988EF18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89C270-8B9E-3CE8-0ECB-AEC4F90ABAA8}"/>
              </a:ext>
            </a:extLst>
          </p:cNvPr>
          <p:cNvSpPr>
            <a:spLocks noGrp="1"/>
          </p:cNvSpPr>
          <p:nvPr>
            <p:ph type="sldNum" sz="quarter" idx="10"/>
          </p:nvPr>
        </p:nvSpPr>
        <p:spPr/>
        <p:txBody>
          <a:bodyPr/>
          <a:lstStyle/>
          <a:p>
            <a:pPr marL="0" marR="0" lvl="0" indent="0" algn="r" defTabSz="906628" rtl="0" eaLnBrk="1" fontAlgn="auto" latinLnBrk="0" hangingPunct="1">
              <a:lnSpc>
                <a:spcPct val="100000"/>
              </a:lnSpc>
              <a:spcBef>
                <a:spcPts val="0"/>
              </a:spcBef>
              <a:spcAft>
                <a:spcPts val="0"/>
              </a:spcAft>
              <a:buClrTx/>
              <a:buSzTx/>
              <a:buFontTx/>
              <a:buNone/>
              <a:tabLst/>
              <a:defRPr/>
            </a:pPr>
            <a:fld id="{03B97A1A-4EF3-4B73-B1D3-4EE8A416DAD0}" type="slidenum">
              <a:rPr kumimoji="0" lang="en-US" sz="1800" b="0" i="0" u="none" strike="noStrike" kern="0" cap="none" spc="0" normalizeH="0" baseline="0" noProof="0">
                <a:ln>
                  <a:noFill/>
                </a:ln>
                <a:solidFill>
                  <a:sysClr val="windowText" lastClr="000000"/>
                </a:solidFill>
                <a:effectLst/>
                <a:uLnTx/>
                <a:uFillTx/>
                <a:latin typeface="Gill Sans" pitchFamily="34" charset="0"/>
                <a:ea typeface="+mn-ea"/>
                <a:cs typeface="+mn-cs"/>
              </a:rPr>
              <a:pPr marL="0" marR="0" lvl="0" indent="0" algn="r" defTabSz="906628"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latin typeface="Gill Sans" pitchFamily="34" charset="0"/>
              <a:ea typeface="+mn-ea"/>
              <a:cs typeface="+mn-cs"/>
            </a:endParaRPr>
          </a:p>
        </p:txBody>
      </p:sp>
    </p:spTree>
    <p:extLst>
      <p:ext uri="{BB962C8B-B14F-4D97-AF65-F5344CB8AC3E}">
        <p14:creationId xmlns:p14="http://schemas.microsoft.com/office/powerpoint/2010/main" val="2917220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DBBB6-96FF-843B-CE91-D29B09B726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66CAA-1864-FC70-227A-A0C3DF5F1C9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F4CE7D5-FC13-41F0-1478-AE59AB8BAC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0EDC7F-7C66-0EDC-C3BC-4E3362436ED7}"/>
              </a:ext>
            </a:extLst>
          </p:cNvPr>
          <p:cNvSpPr>
            <a:spLocks noGrp="1"/>
          </p:cNvSpPr>
          <p:nvPr>
            <p:ph type="sldNum" sz="quarter" idx="10"/>
          </p:nvPr>
        </p:nvSpPr>
        <p:spPr/>
        <p:txBody>
          <a:bodyPr/>
          <a:lstStyle/>
          <a:p>
            <a:pPr defTabSz="906628" eaLnBrk="1" fontAlgn="auto" hangingPunct="1">
              <a:spcBef>
                <a:spcPts val="0"/>
              </a:spcBef>
              <a:spcAft>
                <a:spcPts val="0"/>
              </a:spcAft>
              <a:defRPr/>
            </a:pPr>
            <a:fld id="{03B97A1A-4EF3-4B73-B1D3-4EE8A416DAD0}" type="slidenum">
              <a:rPr lang="en-US" sz="1800" kern="0">
                <a:solidFill>
                  <a:sysClr val="windowText" lastClr="000000"/>
                </a:solidFill>
              </a:rPr>
              <a:pPr defTabSz="906628" eaLnBrk="1" fontAlgn="auto" hangingPunct="1">
                <a:spcBef>
                  <a:spcPts val="0"/>
                </a:spcBef>
                <a:spcAft>
                  <a:spcPts val="0"/>
                </a:spcAft>
                <a:defRPr/>
              </a:pPr>
              <a:t>26</a:t>
            </a:fld>
            <a:endParaRPr lang="en-US" sz="1800" kern="0" dirty="0">
              <a:solidFill>
                <a:sysClr val="windowText" lastClr="000000"/>
              </a:solidFill>
            </a:endParaRPr>
          </a:p>
        </p:txBody>
      </p:sp>
    </p:spTree>
    <p:extLst>
      <p:ext uri="{BB962C8B-B14F-4D97-AF65-F5344CB8AC3E}">
        <p14:creationId xmlns:p14="http://schemas.microsoft.com/office/powerpoint/2010/main" val="191890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E6DD7-BB8A-0F91-99A4-462BA2348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28743-E2FA-F1D8-78E0-0F9AE8635C7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223FC40-CFE1-E273-E884-1F51CC96D0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11892-0795-90E2-CED7-A7F316C1FFBD}"/>
              </a:ext>
            </a:extLst>
          </p:cNvPr>
          <p:cNvSpPr>
            <a:spLocks noGrp="1"/>
          </p:cNvSpPr>
          <p:nvPr>
            <p:ph type="sldNum" sz="quarter" idx="10"/>
          </p:nvPr>
        </p:nvSpPr>
        <p:spPr/>
        <p:txBody>
          <a:bodyPr/>
          <a:lstStyle/>
          <a:p>
            <a:pPr defTabSz="906628" eaLnBrk="1" fontAlgn="auto" hangingPunct="1">
              <a:spcBef>
                <a:spcPts val="0"/>
              </a:spcBef>
              <a:spcAft>
                <a:spcPts val="0"/>
              </a:spcAft>
              <a:defRPr/>
            </a:pPr>
            <a:fld id="{03B97A1A-4EF3-4B73-B1D3-4EE8A416DAD0}" type="slidenum">
              <a:rPr lang="en-US" sz="1800" kern="0">
                <a:solidFill>
                  <a:sysClr val="windowText" lastClr="000000"/>
                </a:solidFill>
              </a:rPr>
              <a:pPr defTabSz="906628" eaLnBrk="1" fontAlgn="auto" hangingPunct="1">
                <a:spcBef>
                  <a:spcPts val="0"/>
                </a:spcBef>
                <a:spcAft>
                  <a:spcPts val="0"/>
                </a:spcAft>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29337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1D113-E7FE-9018-1EDF-80DFF791D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A281A-019B-5DBD-4C1F-5C39ADBF1E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72A5BDB-0A42-C0EB-A7AA-36E013C676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9031FE-4A6F-F8EA-B4C0-759D706375AA}"/>
              </a:ext>
            </a:extLst>
          </p:cNvPr>
          <p:cNvSpPr>
            <a:spLocks noGrp="1"/>
          </p:cNvSpPr>
          <p:nvPr>
            <p:ph type="sldNum" sz="quarter" idx="10"/>
          </p:nvPr>
        </p:nvSpPr>
        <p:spPr/>
        <p:txBody>
          <a:bodyPr/>
          <a:lstStyle/>
          <a:p>
            <a:pPr defTabSz="906628" eaLnBrk="1" fontAlgn="auto" hangingPunct="1">
              <a:spcBef>
                <a:spcPts val="0"/>
              </a:spcBef>
              <a:spcAft>
                <a:spcPts val="0"/>
              </a:spcAft>
              <a:defRPr/>
            </a:pPr>
            <a:fld id="{03B97A1A-4EF3-4B73-B1D3-4EE8A416DAD0}" type="slidenum">
              <a:rPr lang="en-US" sz="1800" kern="0">
                <a:solidFill>
                  <a:sysClr val="windowText" lastClr="000000"/>
                </a:solidFill>
              </a:rPr>
              <a:pPr defTabSz="906628" eaLnBrk="1" fontAlgn="auto" hangingPunct="1">
                <a:spcBef>
                  <a:spcPts val="0"/>
                </a:spcBef>
                <a:spcAft>
                  <a:spcPts val="0"/>
                </a:spcAft>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390775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1873A-5D6D-490D-6E38-E468B56BB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D09A2-B60F-77E7-D593-CCC0E747FBF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254D370-5DCC-2F34-C0E0-B53708FE7C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44A5B5-E1A8-0269-399C-B1B20FE7418D}"/>
              </a:ext>
            </a:extLst>
          </p:cNvPr>
          <p:cNvSpPr>
            <a:spLocks noGrp="1"/>
          </p:cNvSpPr>
          <p:nvPr>
            <p:ph type="sldNum" sz="quarter" idx="10"/>
          </p:nvPr>
        </p:nvSpPr>
        <p:spPr/>
        <p:txBody>
          <a:bodyPr/>
          <a:lstStyle/>
          <a:p>
            <a:pPr defTabSz="906628" eaLnBrk="1" fontAlgn="auto" hangingPunct="1">
              <a:spcBef>
                <a:spcPts val="0"/>
              </a:spcBef>
              <a:spcAft>
                <a:spcPts val="0"/>
              </a:spcAft>
              <a:defRPr/>
            </a:pPr>
            <a:fld id="{03B97A1A-4EF3-4B73-B1D3-4EE8A416DAD0}" type="slidenum">
              <a:rPr lang="en-US" sz="1800" kern="0">
                <a:solidFill>
                  <a:sysClr val="windowText" lastClr="000000"/>
                </a:solidFill>
              </a:rPr>
              <a:pPr defTabSz="906628" eaLnBrk="1" fontAlgn="auto" hangingPunct="1">
                <a:spcBef>
                  <a:spcPts val="0"/>
                </a:spcBef>
                <a:spcAft>
                  <a:spcPts val="0"/>
                </a:spcAft>
                <a:defRPr/>
              </a:pPr>
              <a:t>9</a:t>
            </a:fld>
            <a:endParaRPr lang="en-US" sz="1800" kern="0" dirty="0">
              <a:solidFill>
                <a:sysClr val="windowText" lastClr="000000"/>
              </a:solidFill>
            </a:endParaRPr>
          </a:p>
        </p:txBody>
      </p:sp>
    </p:spTree>
    <p:extLst>
      <p:ext uri="{BB962C8B-B14F-4D97-AF65-F5344CB8AC3E}">
        <p14:creationId xmlns:p14="http://schemas.microsoft.com/office/powerpoint/2010/main" val="327081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CA170-148C-8286-5715-CC90457DE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5A96F-909C-3F08-80A7-186B1283216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CD403F6-DDFE-9884-0090-E086C9569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D094FF-9F46-B9E0-D41D-36BD629B6813}"/>
              </a:ext>
            </a:extLst>
          </p:cNvPr>
          <p:cNvSpPr>
            <a:spLocks noGrp="1"/>
          </p:cNvSpPr>
          <p:nvPr>
            <p:ph type="sldNum" sz="quarter" idx="10"/>
          </p:nvPr>
        </p:nvSpPr>
        <p:spPr/>
        <p:txBody>
          <a:bodyPr/>
          <a:lstStyle/>
          <a:p>
            <a:pPr defTabSz="906628" eaLnBrk="1" fontAlgn="auto" hangingPunct="1">
              <a:spcBef>
                <a:spcPts val="0"/>
              </a:spcBef>
              <a:spcAft>
                <a:spcPts val="0"/>
              </a:spcAft>
              <a:defRPr/>
            </a:pPr>
            <a:fld id="{03B97A1A-4EF3-4B73-B1D3-4EE8A416DAD0}" type="slidenum">
              <a:rPr lang="en-US" sz="1800" kern="0">
                <a:solidFill>
                  <a:sysClr val="windowText" lastClr="000000"/>
                </a:solidFill>
              </a:rPr>
              <a:pPr defTabSz="906628" eaLnBrk="1" fontAlgn="auto" hangingPunct="1">
                <a:spcBef>
                  <a:spcPts val="0"/>
                </a:spcBef>
                <a:spcAft>
                  <a:spcPts val="0"/>
                </a:spcAft>
                <a:defRPr/>
              </a:pPr>
              <a:t>10</a:t>
            </a:fld>
            <a:endParaRPr lang="en-US" sz="1800" kern="0" dirty="0">
              <a:solidFill>
                <a:sysClr val="windowText" lastClr="000000"/>
              </a:solidFill>
            </a:endParaRPr>
          </a:p>
        </p:txBody>
      </p:sp>
    </p:spTree>
    <p:extLst>
      <p:ext uri="{BB962C8B-B14F-4D97-AF65-F5344CB8AC3E}">
        <p14:creationId xmlns:p14="http://schemas.microsoft.com/office/powerpoint/2010/main" val="136521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11F72-0454-39FB-479B-056F71D77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7762C-E2A7-5B55-1E9F-3D66558B72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67083D0-A29F-10CC-5B61-CE6E3098D0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FE8BDB-3852-5B4D-2B4F-98C5F24F4B22}"/>
              </a:ext>
            </a:extLst>
          </p:cNvPr>
          <p:cNvSpPr>
            <a:spLocks noGrp="1"/>
          </p:cNvSpPr>
          <p:nvPr>
            <p:ph type="sldNum" sz="quarter" idx="10"/>
          </p:nvPr>
        </p:nvSpPr>
        <p:spPr/>
        <p:txBody>
          <a:bodyPr/>
          <a:lstStyle/>
          <a:p>
            <a:pPr defTabSz="906628" eaLnBrk="1" fontAlgn="auto" hangingPunct="1">
              <a:spcBef>
                <a:spcPts val="0"/>
              </a:spcBef>
              <a:spcAft>
                <a:spcPts val="0"/>
              </a:spcAft>
              <a:defRPr/>
            </a:pPr>
            <a:fld id="{03B97A1A-4EF3-4B73-B1D3-4EE8A416DAD0}" type="slidenum">
              <a:rPr lang="en-US" sz="1800" kern="0">
                <a:solidFill>
                  <a:sysClr val="windowText" lastClr="000000"/>
                </a:solidFill>
              </a:rPr>
              <a:pPr defTabSz="906628" eaLnBrk="1" fontAlgn="auto" hangingPunct="1">
                <a:spcBef>
                  <a:spcPts val="0"/>
                </a:spcBef>
                <a:spcAft>
                  <a:spcPts val="0"/>
                </a:spcAft>
                <a:defRPr/>
              </a:pPr>
              <a:t>11</a:t>
            </a:fld>
            <a:endParaRPr lang="en-US" sz="1800" kern="0" dirty="0">
              <a:solidFill>
                <a:sysClr val="windowText" lastClr="000000"/>
              </a:solidFill>
            </a:endParaRPr>
          </a:p>
        </p:txBody>
      </p:sp>
    </p:spTree>
    <p:extLst>
      <p:ext uri="{BB962C8B-B14F-4D97-AF65-F5344CB8AC3E}">
        <p14:creationId xmlns:p14="http://schemas.microsoft.com/office/powerpoint/2010/main" val="80094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2FB8-00EF-AAC2-3DB2-36F06A8FC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C4EAD-8946-AD5C-1E58-0FE186B0FE3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C70CC4-D5D4-DDEB-A253-FAD82556C8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69740-6DE3-E4A0-A83A-B4F33CEB1D0C}"/>
              </a:ext>
            </a:extLst>
          </p:cNvPr>
          <p:cNvSpPr>
            <a:spLocks noGrp="1"/>
          </p:cNvSpPr>
          <p:nvPr>
            <p:ph type="sldNum" sz="quarter" idx="10"/>
          </p:nvPr>
        </p:nvSpPr>
        <p:spPr/>
        <p:txBody>
          <a:bodyPr/>
          <a:lstStyle/>
          <a:p>
            <a:pPr defTabSz="906628" eaLnBrk="1" fontAlgn="auto" hangingPunct="1">
              <a:spcBef>
                <a:spcPts val="0"/>
              </a:spcBef>
              <a:spcAft>
                <a:spcPts val="0"/>
              </a:spcAft>
              <a:defRPr/>
            </a:pPr>
            <a:fld id="{03B97A1A-4EF3-4B73-B1D3-4EE8A416DAD0}" type="slidenum">
              <a:rPr lang="en-US" sz="1800" kern="0">
                <a:solidFill>
                  <a:sysClr val="windowText" lastClr="000000"/>
                </a:solidFill>
              </a:rPr>
              <a:pPr defTabSz="906628" eaLnBrk="1" fontAlgn="auto" hangingPunct="1">
                <a:spcBef>
                  <a:spcPts val="0"/>
                </a:spcBef>
                <a:spcAft>
                  <a:spcPts val="0"/>
                </a:spcAft>
                <a:defRPr/>
              </a:pPr>
              <a:t>12</a:t>
            </a:fld>
            <a:endParaRPr lang="en-US" sz="1800" kern="0" dirty="0">
              <a:solidFill>
                <a:sysClr val="windowText" lastClr="000000"/>
              </a:solidFill>
            </a:endParaRPr>
          </a:p>
        </p:txBody>
      </p:sp>
    </p:spTree>
    <p:extLst>
      <p:ext uri="{BB962C8B-B14F-4D97-AF65-F5344CB8AC3E}">
        <p14:creationId xmlns:p14="http://schemas.microsoft.com/office/powerpoint/2010/main" val="347132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CA42E-0DD3-6333-ADFB-6F5CFAE57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078D8-E449-807E-1B7F-F2AB79192BD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9DE5EB8-79CF-A7AC-A91D-B0CA644309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CA10D6-F07F-2D66-BF7C-0CF97F1CF058}"/>
              </a:ext>
            </a:extLst>
          </p:cNvPr>
          <p:cNvSpPr>
            <a:spLocks noGrp="1"/>
          </p:cNvSpPr>
          <p:nvPr>
            <p:ph type="sldNum" sz="quarter" idx="10"/>
          </p:nvPr>
        </p:nvSpPr>
        <p:spPr/>
        <p:txBody>
          <a:bodyPr/>
          <a:lstStyle/>
          <a:p>
            <a:pPr defTabSz="906628" eaLnBrk="1" fontAlgn="auto" hangingPunct="1">
              <a:spcBef>
                <a:spcPts val="0"/>
              </a:spcBef>
              <a:spcAft>
                <a:spcPts val="0"/>
              </a:spcAft>
              <a:defRPr/>
            </a:pPr>
            <a:fld id="{03B97A1A-4EF3-4B73-B1D3-4EE8A416DAD0}" type="slidenum">
              <a:rPr lang="en-US" sz="1800" kern="0">
                <a:solidFill>
                  <a:sysClr val="windowText" lastClr="000000"/>
                </a:solidFill>
              </a:rPr>
              <a:pPr defTabSz="906628" eaLnBrk="1" fontAlgn="auto" hangingPunct="1">
                <a:spcBef>
                  <a:spcPts val="0"/>
                </a:spcBef>
                <a:spcAft>
                  <a:spcPts val="0"/>
                </a:spcAft>
                <a:defRPr/>
              </a:pPr>
              <a:t>14</a:t>
            </a:fld>
            <a:endParaRPr lang="en-US" sz="1800" kern="0" dirty="0">
              <a:solidFill>
                <a:sysClr val="windowText" lastClr="000000"/>
              </a:solidFill>
            </a:endParaRPr>
          </a:p>
        </p:txBody>
      </p:sp>
    </p:spTree>
    <p:extLst>
      <p:ext uri="{BB962C8B-B14F-4D97-AF65-F5344CB8AC3E}">
        <p14:creationId xmlns:p14="http://schemas.microsoft.com/office/powerpoint/2010/main" val="157455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B9529-0AAC-4DC2-ACF4-491D76C02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B26FD-DB44-111C-91CE-68F3A46078B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2B69F75-D746-0BEA-0326-BFCEC4E6A8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786C6E-6164-19BA-ECCA-BCA3F805685F}"/>
              </a:ext>
            </a:extLst>
          </p:cNvPr>
          <p:cNvSpPr>
            <a:spLocks noGrp="1"/>
          </p:cNvSpPr>
          <p:nvPr>
            <p:ph type="sldNum" sz="quarter" idx="10"/>
          </p:nvPr>
        </p:nvSpPr>
        <p:spPr/>
        <p:txBody>
          <a:bodyPr/>
          <a:lstStyle/>
          <a:p>
            <a:pPr defTabSz="906628" eaLnBrk="1" fontAlgn="auto" hangingPunct="1">
              <a:spcBef>
                <a:spcPts val="0"/>
              </a:spcBef>
              <a:spcAft>
                <a:spcPts val="0"/>
              </a:spcAft>
              <a:defRPr/>
            </a:pPr>
            <a:fld id="{03B97A1A-4EF3-4B73-B1D3-4EE8A416DAD0}" type="slidenum">
              <a:rPr lang="en-US" sz="1800" kern="0">
                <a:solidFill>
                  <a:sysClr val="windowText" lastClr="000000"/>
                </a:solidFill>
              </a:rPr>
              <a:pPr defTabSz="906628" eaLnBrk="1" fontAlgn="auto" hangingPunct="1">
                <a:spcBef>
                  <a:spcPts val="0"/>
                </a:spcBef>
                <a:spcAft>
                  <a:spcPts val="0"/>
                </a:spcAft>
                <a:defRPr/>
              </a:pPr>
              <a:t>15</a:t>
            </a:fld>
            <a:endParaRPr lang="en-US" sz="1800" kern="0" dirty="0">
              <a:solidFill>
                <a:sysClr val="windowText" lastClr="000000"/>
              </a:solidFill>
            </a:endParaRPr>
          </a:p>
        </p:txBody>
      </p:sp>
    </p:spTree>
    <p:extLst>
      <p:ext uri="{BB962C8B-B14F-4D97-AF65-F5344CB8AC3E}">
        <p14:creationId xmlns:p14="http://schemas.microsoft.com/office/powerpoint/2010/main" val="1288755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09634" name="Rectangle 2"/>
          <p:cNvSpPr>
            <a:spLocks noGrp="1" noChangeArrowheads="1"/>
          </p:cNvSpPr>
          <p:nvPr>
            <p:ph type="ctrTitle"/>
          </p:nvPr>
        </p:nvSpPr>
        <p:spPr>
          <a:xfrm>
            <a:off x="982133" y="2130426"/>
            <a:ext cx="10363200" cy="1470025"/>
          </a:xfrm>
        </p:spPr>
        <p:txBody>
          <a:bodyPr/>
          <a:lstStyle>
            <a:lvl1pPr>
              <a:defRPr/>
            </a:lvl1pPr>
          </a:lstStyle>
          <a:p>
            <a:r>
              <a:rPr lang="en-US"/>
              <a:t>Client Name and Logo</a:t>
            </a:r>
          </a:p>
        </p:txBody>
      </p:sp>
      <p:sp>
        <p:nvSpPr>
          <p:cNvPr id="709635" name="Rectangle 3"/>
          <p:cNvSpPr>
            <a:spLocks noGrp="1" noChangeArrowheads="1"/>
          </p:cNvSpPr>
          <p:nvPr>
            <p:ph type="subTitle" idx="1"/>
          </p:nvPr>
        </p:nvSpPr>
        <p:spPr>
          <a:xfrm>
            <a:off x="1032933" y="3835400"/>
            <a:ext cx="8534400" cy="1752600"/>
          </a:xfrm>
        </p:spPr>
        <p:txBody>
          <a:bodyPr/>
          <a:lstStyle>
            <a:lvl1pPr marL="0" indent="0">
              <a:buFont typeface="Wingdings" pitchFamily="2" charset="2"/>
              <a:buNone/>
              <a:defRPr/>
            </a:lvl1pPr>
          </a:lstStyle>
          <a:p>
            <a:r>
              <a:rPr lang="en-US"/>
              <a:t>Opportunities for improvement</a:t>
            </a:r>
          </a:p>
          <a:p>
            <a:r>
              <a:rPr lang="en-US"/>
              <a:t>Month, date, year</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0989" y="6287075"/>
            <a:ext cx="1422344" cy="464670"/>
          </a:xfrm>
          <a:prstGeom prst="rect">
            <a:avLst/>
          </a:prstGeom>
        </p:spPr>
      </p:pic>
      <p:sp>
        <p:nvSpPr>
          <p:cNvPr id="2" name="Footer Placeholder 16">
            <a:extLst>
              <a:ext uri="{FF2B5EF4-FFF2-40B4-BE49-F238E27FC236}">
                <a16:creationId xmlns:a16="http://schemas.microsoft.com/office/drawing/2014/main" id="{28E1C58E-D44D-0546-74CE-E59C62AFCD16}"/>
              </a:ext>
            </a:extLst>
          </p:cNvPr>
          <p:cNvSpPr>
            <a:spLocks noGrp="1"/>
          </p:cNvSpPr>
          <p:nvPr>
            <p:ph type="ftr" sz="quarter" idx="3"/>
          </p:nvPr>
        </p:nvSpPr>
        <p:spPr>
          <a:xfrm>
            <a:off x="4242765" y="6492876"/>
            <a:ext cx="3860800" cy="365125"/>
          </a:xfrm>
          <a:prstGeom prst="rect">
            <a:avLst/>
          </a:prstGeom>
        </p:spPr>
        <p:txBody>
          <a:bodyPr vert="horz" lIns="91440" tIns="45720" rIns="91440" bIns="45720" rtlCol="0" anchor="ctr"/>
          <a:lstStyle>
            <a:lvl1pPr algn="ctr">
              <a:defRPr sz="1200" baseline="0">
                <a:solidFill>
                  <a:schemeClr val="tx2"/>
                </a:solidFill>
                <a:latin typeface="Arial" panose="020B0604020202020204" pitchFamily="34" charset="0"/>
                <a:cs typeface="Arial" panose="020B0604020202020204" pitchFamily="34" charset="0"/>
              </a:defRPr>
            </a:lvl1pPr>
          </a:lstStyle>
          <a:p>
            <a:pPr>
              <a:buClr>
                <a:srgbClr val="000066"/>
              </a:buClr>
            </a:pPr>
            <a:r>
              <a:rPr lang="en-US" sz="900" dirty="0">
                <a:solidFill>
                  <a:srgbClr val="000066"/>
                </a:solidFill>
              </a:rPr>
              <a:t>© Nexview Consulting, LLC ®</a:t>
            </a:r>
          </a:p>
        </p:txBody>
      </p:sp>
    </p:spTree>
    <p:extLst>
      <p:ext uri="{BB962C8B-B14F-4D97-AF65-F5344CB8AC3E}">
        <p14:creationId xmlns:p14="http://schemas.microsoft.com/office/powerpoint/2010/main" val="250257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6"/>
          <p:cNvSpPr>
            <a:spLocks noGrp="1"/>
          </p:cNvSpPr>
          <p:nvPr>
            <p:ph type="ftr" sz="quarter" idx="3"/>
          </p:nvPr>
        </p:nvSpPr>
        <p:spPr>
          <a:xfrm>
            <a:off x="4227332" y="6310052"/>
            <a:ext cx="3860800" cy="365125"/>
          </a:xfrm>
          <a:prstGeom prst="rect">
            <a:avLst/>
          </a:prstGeom>
        </p:spPr>
        <p:txBody>
          <a:bodyPr vert="horz" lIns="91440" tIns="45720" rIns="91440" bIns="45720" rtlCol="0" anchor="ctr"/>
          <a:lstStyle>
            <a:lvl1pPr algn="ctr">
              <a:defRPr sz="1200" baseline="0">
                <a:solidFill>
                  <a:schemeClr val="tx2"/>
                </a:solidFill>
              </a:defRPr>
            </a:lvl1pPr>
          </a:lstStyle>
          <a:p>
            <a:pPr>
              <a:buClr>
                <a:srgbClr val="000066"/>
              </a:buClr>
            </a:pPr>
            <a:r>
              <a:rPr lang="en-US" sz="900" dirty="0">
                <a:solidFill>
                  <a:srgbClr val="000066"/>
                </a:solidFill>
                <a:latin typeface="Times New Roman"/>
                <a:cs typeface="Times New Roman"/>
              </a:rPr>
              <a:t>© Nexview Consulting, LLC ®</a:t>
            </a:r>
            <a:endParaRPr lang="en-US" sz="900" dirty="0">
              <a:solidFill>
                <a:srgbClr val="000066"/>
              </a:solidFill>
            </a:endParaRPr>
          </a:p>
        </p:txBody>
      </p:sp>
    </p:spTree>
    <p:extLst>
      <p:ext uri="{BB962C8B-B14F-4D97-AF65-F5344CB8AC3E}">
        <p14:creationId xmlns:p14="http://schemas.microsoft.com/office/powerpoint/2010/main" val="29259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6"/>
          <p:cNvSpPr>
            <a:spLocks noGrp="1"/>
          </p:cNvSpPr>
          <p:nvPr>
            <p:ph type="ftr" sz="quarter" idx="3"/>
          </p:nvPr>
        </p:nvSpPr>
        <p:spPr>
          <a:xfrm>
            <a:off x="4227332" y="6310052"/>
            <a:ext cx="3860800" cy="365125"/>
          </a:xfrm>
          <a:prstGeom prst="rect">
            <a:avLst/>
          </a:prstGeom>
        </p:spPr>
        <p:txBody>
          <a:bodyPr vert="horz" lIns="91440" tIns="45720" rIns="91440" bIns="45720" rtlCol="0" anchor="ctr"/>
          <a:lstStyle>
            <a:lvl1pPr algn="ctr">
              <a:defRPr sz="1200" baseline="0">
                <a:solidFill>
                  <a:schemeClr val="tx2"/>
                </a:solidFill>
              </a:defRPr>
            </a:lvl1pPr>
          </a:lstStyle>
          <a:p>
            <a:pPr>
              <a:buClr>
                <a:srgbClr val="000066"/>
              </a:buClr>
            </a:pPr>
            <a:r>
              <a:rPr lang="en-US" sz="900" dirty="0">
                <a:solidFill>
                  <a:srgbClr val="000066"/>
                </a:solidFill>
                <a:latin typeface="Times New Roman"/>
                <a:cs typeface="Times New Roman"/>
              </a:rPr>
              <a:t>© Nexview Consulting, LLC ®</a:t>
            </a:r>
            <a:endParaRPr lang="en-US" sz="900" dirty="0">
              <a:solidFill>
                <a:srgbClr val="000066"/>
              </a:solidFill>
            </a:endParaRPr>
          </a:p>
        </p:txBody>
      </p:sp>
    </p:spTree>
    <p:extLst>
      <p:ext uri="{BB962C8B-B14F-4D97-AF65-F5344CB8AC3E}">
        <p14:creationId xmlns:p14="http://schemas.microsoft.com/office/powerpoint/2010/main" val="2327466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4510" y="6214658"/>
            <a:ext cx="1588823" cy="518205"/>
          </a:xfrm>
          <a:prstGeom prst="rect">
            <a:avLst/>
          </a:prstGeom>
        </p:spPr>
      </p:pic>
      <p:sp>
        <p:nvSpPr>
          <p:cNvPr id="709634" name="Rectangle 2"/>
          <p:cNvSpPr>
            <a:spLocks noGrp="1" noChangeArrowheads="1"/>
          </p:cNvSpPr>
          <p:nvPr>
            <p:ph type="ctrTitle" hasCustomPrompt="1"/>
          </p:nvPr>
        </p:nvSpPr>
        <p:spPr>
          <a:xfrm>
            <a:off x="6720294" y="2956692"/>
            <a:ext cx="4549150" cy="612774"/>
          </a:xfrm>
        </p:spPr>
        <p:txBody>
          <a:bodyPr/>
          <a:lstStyle>
            <a:lvl1pPr>
              <a:defRPr sz="3600"/>
            </a:lvl1pPr>
          </a:lstStyle>
          <a:p>
            <a:r>
              <a:rPr lang="en-US" dirty="0"/>
              <a:t>Nexview Consulting</a:t>
            </a:r>
          </a:p>
        </p:txBody>
      </p:sp>
      <p:sp>
        <p:nvSpPr>
          <p:cNvPr id="709635" name="Rectangle 3"/>
          <p:cNvSpPr>
            <a:spLocks noGrp="1" noChangeArrowheads="1"/>
          </p:cNvSpPr>
          <p:nvPr>
            <p:ph type="subTitle" idx="1" hasCustomPrompt="1"/>
          </p:nvPr>
        </p:nvSpPr>
        <p:spPr>
          <a:xfrm>
            <a:off x="6720294" y="3569466"/>
            <a:ext cx="4041150" cy="616944"/>
          </a:xfrm>
        </p:spPr>
        <p:txBody>
          <a:bodyPr/>
          <a:lstStyle>
            <a:lvl1pPr marL="0" indent="0">
              <a:buFont typeface="Wingdings" pitchFamily="2" charset="2"/>
              <a:buNone/>
              <a:defRPr sz="2800" baseline="0"/>
            </a:lvl1pPr>
          </a:lstStyle>
          <a:p>
            <a:r>
              <a:rPr lang="en-US" dirty="0"/>
              <a:t>Company Overview</a:t>
            </a:r>
          </a:p>
        </p:txBody>
      </p:sp>
    </p:spTree>
    <p:extLst>
      <p:ext uri="{BB962C8B-B14F-4D97-AF65-F5344CB8AC3E}">
        <p14:creationId xmlns:p14="http://schemas.microsoft.com/office/powerpoint/2010/main" val="318518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742950" indent="-285750">
              <a:buSzPct val="80000"/>
              <a:buFont typeface="Wingdings" panose="05000000000000000000" pitchFamily="2" charset="2"/>
              <a:buChar char="n"/>
              <a:defRPr/>
            </a:lvl2pPr>
            <a:lvl3pPr marL="1143000" indent="-228600">
              <a:buSzPct val="100000"/>
              <a:buFont typeface="Arial" panose="020B0604020202020204" pitchFamily="34" charset="0"/>
              <a:buChar cha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6"/>
          <p:cNvSpPr>
            <a:spLocks noGrp="1"/>
          </p:cNvSpPr>
          <p:nvPr>
            <p:ph type="ftr" sz="quarter" idx="3"/>
          </p:nvPr>
        </p:nvSpPr>
        <p:spPr>
          <a:xfrm>
            <a:off x="4226984" y="6383177"/>
            <a:ext cx="3860800" cy="365125"/>
          </a:xfrm>
          <a:prstGeom prst="rect">
            <a:avLst/>
          </a:prstGeom>
        </p:spPr>
        <p:txBody>
          <a:bodyPr vert="horz" lIns="91440" tIns="45720" rIns="91440" bIns="45720" rtlCol="0" anchor="ctr"/>
          <a:lstStyle>
            <a:lvl1pPr algn="ctr" eaLnBrk="0" hangingPunct="0">
              <a:lnSpc>
                <a:spcPct val="90000"/>
              </a:lnSpc>
              <a:spcBef>
                <a:spcPct val="25000"/>
              </a:spcBef>
              <a:buClr>
                <a:schemeClr val="tx2"/>
              </a:buClr>
              <a:buFont typeface="Wingdings" pitchFamily="2" charset="2"/>
              <a:buNone/>
              <a:defRPr sz="900" baseline="0">
                <a:solidFill>
                  <a:schemeClr val="tx2"/>
                </a:solidFill>
                <a:latin typeface="Times New Roman"/>
                <a:cs typeface="Times New Roman"/>
              </a:defRPr>
            </a:lvl1pPr>
          </a:lstStyle>
          <a:p>
            <a:pPr>
              <a:defRPr/>
            </a:pPr>
            <a:r>
              <a:rPr lang="en-US" dirty="0">
                <a:latin typeface="Arial" charset="0"/>
                <a:cs typeface="+mn-cs"/>
              </a:rPr>
              <a:t>©Nexview Consulting, LLC, Nexview Proprietary</a:t>
            </a:r>
          </a:p>
        </p:txBody>
      </p:sp>
    </p:spTree>
    <p:extLst>
      <p:ext uri="{BB962C8B-B14F-4D97-AF65-F5344CB8AC3E}">
        <p14:creationId xmlns:p14="http://schemas.microsoft.com/office/powerpoint/2010/main" val="2213302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5578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6"/>
          <p:cNvSpPr>
            <a:spLocks noGrp="1"/>
          </p:cNvSpPr>
          <p:nvPr>
            <p:ph type="ftr" sz="quarter" idx="3"/>
          </p:nvPr>
        </p:nvSpPr>
        <p:spPr>
          <a:xfrm>
            <a:off x="4226984" y="6426730"/>
            <a:ext cx="3860800" cy="365125"/>
          </a:xfrm>
          <a:prstGeom prst="rect">
            <a:avLst/>
          </a:prstGeom>
        </p:spPr>
        <p:txBody>
          <a:bodyPr vert="horz" lIns="91440" tIns="45720" rIns="91440" bIns="45720" rtlCol="0" anchor="ctr"/>
          <a:lstStyle>
            <a:lvl1pPr algn="ctr" eaLnBrk="0" hangingPunct="0">
              <a:lnSpc>
                <a:spcPct val="90000"/>
              </a:lnSpc>
              <a:spcBef>
                <a:spcPct val="25000"/>
              </a:spcBef>
              <a:buClr>
                <a:schemeClr val="tx2"/>
              </a:buClr>
              <a:buFont typeface="Wingdings" pitchFamily="2" charset="2"/>
              <a:buNone/>
              <a:defRPr sz="900" baseline="0">
                <a:solidFill>
                  <a:schemeClr val="tx2"/>
                </a:solidFill>
                <a:latin typeface="Times New Roman"/>
                <a:cs typeface="Times New Roman"/>
              </a:defRPr>
            </a:lvl1pPr>
          </a:lstStyle>
          <a:p>
            <a:pPr>
              <a:defRPr/>
            </a:pPr>
            <a:r>
              <a:rPr lang="en-US" dirty="0">
                <a:latin typeface="Arial" charset="0"/>
                <a:cs typeface="+mn-cs"/>
              </a:rPr>
              <a:t>©Nexview Consulting, LLC</a:t>
            </a:r>
          </a:p>
        </p:txBody>
      </p:sp>
    </p:spTree>
    <p:extLst>
      <p:ext uri="{BB962C8B-B14F-4D97-AF65-F5344CB8AC3E}">
        <p14:creationId xmlns:p14="http://schemas.microsoft.com/office/powerpoint/2010/main" val="238164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16"/>
          <p:cNvSpPr>
            <a:spLocks noGrp="1"/>
          </p:cNvSpPr>
          <p:nvPr>
            <p:ph type="ftr" sz="quarter" idx="3"/>
          </p:nvPr>
        </p:nvSpPr>
        <p:spPr>
          <a:xfrm>
            <a:off x="4226984" y="6426730"/>
            <a:ext cx="3860800" cy="365125"/>
          </a:xfrm>
          <a:prstGeom prst="rect">
            <a:avLst/>
          </a:prstGeom>
        </p:spPr>
        <p:txBody>
          <a:bodyPr vert="horz" lIns="91440" tIns="45720" rIns="91440" bIns="45720" rtlCol="0" anchor="ctr"/>
          <a:lstStyle>
            <a:lvl1pPr algn="ctr" eaLnBrk="0" hangingPunct="0">
              <a:lnSpc>
                <a:spcPct val="90000"/>
              </a:lnSpc>
              <a:spcBef>
                <a:spcPct val="25000"/>
              </a:spcBef>
              <a:buClr>
                <a:schemeClr val="tx2"/>
              </a:buClr>
              <a:buFont typeface="Wingdings" pitchFamily="2" charset="2"/>
              <a:buNone/>
              <a:defRPr sz="900" baseline="0">
                <a:solidFill>
                  <a:schemeClr val="tx2"/>
                </a:solidFill>
                <a:latin typeface="Times New Roman"/>
                <a:cs typeface="Times New Roman"/>
              </a:defRPr>
            </a:lvl1pPr>
          </a:lstStyle>
          <a:p>
            <a:pPr>
              <a:defRPr/>
            </a:pPr>
            <a:r>
              <a:rPr lang="en-US" dirty="0">
                <a:latin typeface="Arial" charset="0"/>
                <a:cs typeface="+mn-cs"/>
              </a:rPr>
              <a:t>©Nexview Consulting, LLC</a:t>
            </a:r>
          </a:p>
        </p:txBody>
      </p:sp>
    </p:spTree>
    <p:extLst>
      <p:ext uri="{BB962C8B-B14F-4D97-AF65-F5344CB8AC3E}">
        <p14:creationId xmlns:p14="http://schemas.microsoft.com/office/powerpoint/2010/main" val="317761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16"/>
          <p:cNvSpPr>
            <a:spLocks noGrp="1"/>
          </p:cNvSpPr>
          <p:nvPr>
            <p:ph type="ftr" sz="quarter" idx="3"/>
          </p:nvPr>
        </p:nvSpPr>
        <p:spPr>
          <a:xfrm>
            <a:off x="4226984" y="6426730"/>
            <a:ext cx="3860800" cy="365125"/>
          </a:xfrm>
          <a:prstGeom prst="rect">
            <a:avLst/>
          </a:prstGeom>
        </p:spPr>
        <p:txBody>
          <a:bodyPr vert="horz" lIns="91440" tIns="45720" rIns="91440" bIns="45720" rtlCol="0" anchor="ctr"/>
          <a:lstStyle>
            <a:lvl1pPr algn="ctr" eaLnBrk="0" hangingPunct="0">
              <a:lnSpc>
                <a:spcPct val="90000"/>
              </a:lnSpc>
              <a:spcBef>
                <a:spcPct val="25000"/>
              </a:spcBef>
              <a:buClr>
                <a:schemeClr val="tx2"/>
              </a:buClr>
              <a:buFont typeface="Wingdings" pitchFamily="2" charset="2"/>
              <a:buNone/>
              <a:defRPr sz="900" baseline="0">
                <a:solidFill>
                  <a:schemeClr val="tx2"/>
                </a:solidFill>
                <a:latin typeface="Times New Roman"/>
                <a:cs typeface="Times New Roman"/>
              </a:defRPr>
            </a:lvl1pPr>
          </a:lstStyle>
          <a:p>
            <a:pPr>
              <a:defRPr/>
            </a:pPr>
            <a:r>
              <a:rPr lang="en-US" dirty="0">
                <a:latin typeface="Arial" charset="0"/>
                <a:cs typeface="+mn-cs"/>
              </a:rPr>
              <a:t>©Nexview Consulting, LLC</a:t>
            </a:r>
          </a:p>
        </p:txBody>
      </p:sp>
    </p:spTree>
    <p:extLst>
      <p:ext uri="{BB962C8B-B14F-4D97-AF65-F5344CB8AC3E}">
        <p14:creationId xmlns:p14="http://schemas.microsoft.com/office/powerpoint/2010/main" val="3263301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6"/>
          <p:cNvSpPr>
            <a:spLocks noGrp="1"/>
          </p:cNvSpPr>
          <p:nvPr>
            <p:ph type="ftr" sz="quarter" idx="3"/>
          </p:nvPr>
        </p:nvSpPr>
        <p:spPr>
          <a:xfrm>
            <a:off x="4226984" y="6426730"/>
            <a:ext cx="3860800" cy="365125"/>
          </a:xfrm>
          <a:prstGeom prst="rect">
            <a:avLst/>
          </a:prstGeom>
        </p:spPr>
        <p:txBody>
          <a:bodyPr vert="horz" lIns="91440" tIns="45720" rIns="91440" bIns="45720" rtlCol="0" anchor="ctr"/>
          <a:lstStyle>
            <a:lvl1pPr algn="ctr" eaLnBrk="0" hangingPunct="0">
              <a:lnSpc>
                <a:spcPct val="90000"/>
              </a:lnSpc>
              <a:spcBef>
                <a:spcPct val="25000"/>
              </a:spcBef>
              <a:buClr>
                <a:schemeClr val="tx2"/>
              </a:buClr>
              <a:buFont typeface="Wingdings" pitchFamily="2" charset="2"/>
              <a:buNone/>
              <a:defRPr sz="900" baseline="0">
                <a:solidFill>
                  <a:schemeClr val="tx2"/>
                </a:solidFill>
                <a:latin typeface="Times New Roman"/>
                <a:cs typeface="Times New Roman"/>
              </a:defRPr>
            </a:lvl1pPr>
          </a:lstStyle>
          <a:p>
            <a:pPr>
              <a:defRPr/>
            </a:pPr>
            <a:r>
              <a:rPr lang="en-US" dirty="0">
                <a:latin typeface="Arial" charset="0"/>
                <a:cs typeface="+mn-cs"/>
              </a:rPr>
              <a:t>©Nexview Consulting, LLC</a:t>
            </a:r>
          </a:p>
        </p:txBody>
      </p:sp>
    </p:spTree>
    <p:extLst>
      <p:ext uri="{BB962C8B-B14F-4D97-AF65-F5344CB8AC3E}">
        <p14:creationId xmlns:p14="http://schemas.microsoft.com/office/powerpoint/2010/main" val="2821694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1851" y="412750"/>
            <a:ext cx="10363200" cy="838200"/>
          </a:xfrm>
        </p:spPr>
        <p:txBody>
          <a:bodyPr/>
          <a:lstStyle/>
          <a:p>
            <a:r>
              <a:rPr lang="en-US"/>
              <a:t>Click to edit Master title style</a:t>
            </a:r>
          </a:p>
        </p:txBody>
      </p:sp>
      <p:sp>
        <p:nvSpPr>
          <p:cNvPr id="3" name="Table Placeholder 2"/>
          <p:cNvSpPr>
            <a:spLocks noGrp="1"/>
          </p:cNvSpPr>
          <p:nvPr>
            <p:ph type="tbl" idx="1"/>
          </p:nvPr>
        </p:nvSpPr>
        <p:spPr>
          <a:xfrm>
            <a:off x="844551" y="1520826"/>
            <a:ext cx="10339916" cy="3463925"/>
          </a:xfrm>
        </p:spPr>
        <p:txBody>
          <a:bodyPr/>
          <a:lstStyle/>
          <a:p>
            <a:endParaRPr lang="en-US" dirty="0"/>
          </a:p>
        </p:txBody>
      </p:sp>
      <p:sp>
        <p:nvSpPr>
          <p:cNvPr id="5" name="Footer Placeholder 16"/>
          <p:cNvSpPr>
            <a:spLocks noGrp="1"/>
          </p:cNvSpPr>
          <p:nvPr>
            <p:ph type="ftr" sz="quarter" idx="3"/>
          </p:nvPr>
        </p:nvSpPr>
        <p:spPr>
          <a:xfrm>
            <a:off x="4226984" y="6426730"/>
            <a:ext cx="3860800" cy="365125"/>
          </a:xfrm>
          <a:prstGeom prst="rect">
            <a:avLst/>
          </a:prstGeom>
        </p:spPr>
        <p:txBody>
          <a:bodyPr vert="horz" lIns="91440" tIns="45720" rIns="91440" bIns="45720" rtlCol="0" anchor="ctr"/>
          <a:lstStyle>
            <a:lvl1pPr algn="ctr" eaLnBrk="0" hangingPunct="0">
              <a:lnSpc>
                <a:spcPct val="90000"/>
              </a:lnSpc>
              <a:spcBef>
                <a:spcPct val="25000"/>
              </a:spcBef>
              <a:buClr>
                <a:schemeClr val="tx2"/>
              </a:buClr>
              <a:buFont typeface="Wingdings" pitchFamily="2" charset="2"/>
              <a:buNone/>
              <a:defRPr sz="900" baseline="0">
                <a:solidFill>
                  <a:schemeClr val="tx2"/>
                </a:solidFill>
                <a:latin typeface="Times New Roman"/>
                <a:cs typeface="Times New Roman"/>
              </a:defRPr>
            </a:lvl1pPr>
          </a:lstStyle>
          <a:p>
            <a:pPr>
              <a:defRPr/>
            </a:pPr>
            <a:r>
              <a:rPr lang="en-US" dirty="0">
                <a:latin typeface="Arial" charset="0"/>
                <a:cs typeface="+mn-cs"/>
              </a:rPr>
              <a:t>©Nexview Consulting, LLC</a:t>
            </a:r>
          </a:p>
        </p:txBody>
      </p:sp>
    </p:spTree>
    <p:extLst>
      <p:ext uri="{BB962C8B-B14F-4D97-AF65-F5344CB8AC3E}">
        <p14:creationId xmlns:p14="http://schemas.microsoft.com/office/powerpoint/2010/main" val="60895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6"/>
          <p:cNvSpPr>
            <a:spLocks noGrp="1"/>
          </p:cNvSpPr>
          <p:nvPr>
            <p:ph type="ftr" sz="quarter" idx="3"/>
          </p:nvPr>
        </p:nvSpPr>
        <p:spPr>
          <a:xfrm>
            <a:off x="4242765" y="6492876"/>
            <a:ext cx="3860800" cy="365125"/>
          </a:xfrm>
          <a:prstGeom prst="rect">
            <a:avLst/>
          </a:prstGeom>
        </p:spPr>
        <p:txBody>
          <a:bodyPr vert="horz" lIns="91440" tIns="45720" rIns="91440" bIns="45720" rtlCol="0" anchor="ctr"/>
          <a:lstStyle>
            <a:lvl1pPr algn="ctr">
              <a:defRPr sz="1200" baseline="0">
                <a:solidFill>
                  <a:schemeClr val="tx2"/>
                </a:solidFill>
                <a:latin typeface="Arial" panose="020B0604020202020204" pitchFamily="34" charset="0"/>
                <a:cs typeface="Arial" panose="020B0604020202020204" pitchFamily="34" charset="0"/>
              </a:defRPr>
            </a:lvl1pPr>
          </a:lstStyle>
          <a:p>
            <a:pPr>
              <a:buClr>
                <a:srgbClr val="000066"/>
              </a:buClr>
            </a:pPr>
            <a:r>
              <a:rPr lang="en-US" sz="900" dirty="0">
                <a:solidFill>
                  <a:srgbClr val="000066"/>
                </a:solidFill>
              </a:rPr>
              <a:t>© Nexview Consulting, LLC ®</a:t>
            </a:r>
          </a:p>
        </p:txBody>
      </p:sp>
    </p:spTree>
    <p:extLst>
      <p:ext uri="{BB962C8B-B14F-4D97-AF65-F5344CB8AC3E}">
        <p14:creationId xmlns:p14="http://schemas.microsoft.com/office/powerpoint/2010/main" val="145563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16"/>
          <p:cNvSpPr>
            <a:spLocks noGrp="1"/>
          </p:cNvSpPr>
          <p:nvPr>
            <p:ph type="ftr" sz="quarter" idx="3"/>
          </p:nvPr>
        </p:nvSpPr>
        <p:spPr>
          <a:xfrm>
            <a:off x="4226984" y="6426730"/>
            <a:ext cx="3860800" cy="365125"/>
          </a:xfrm>
          <a:prstGeom prst="rect">
            <a:avLst/>
          </a:prstGeom>
        </p:spPr>
        <p:txBody>
          <a:bodyPr vert="horz" lIns="91440" tIns="45720" rIns="91440" bIns="45720" rtlCol="0" anchor="ctr"/>
          <a:lstStyle>
            <a:lvl1pPr algn="ctr" eaLnBrk="0" hangingPunct="0">
              <a:lnSpc>
                <a:spcPct val="90000"/>
              </a:lnSpc>
              <a:spcBef>
                <a:spcPct val="25000"/>
              </a:spcBef>
              <a:buClr>
                <a:schemeClr val="tx2"/>
              </a:buClr>
              <a:buFont typeface="Wingdings" pitchFamily="2" charset="2"/>
              <a:buNone/>
              <a:defRPr sz="900" baseline="0">
                <a:solidFill>
                  <a:schemeClr val="tx2"/>
                </a:solidFill>
                <a:latin typeface="Times New Roman"/>
                <a:cs typeface="Times New Roman"/>
              </a:defRPr>
            </a:lvl1pPr>
          </a:lstStyle>
          <a:p>
            <a:pPr>
              <a:defRPr/>
            </a:pPr>
            <a:r>
              <a:rPr lang="en-US" dirty="0">
                <a:latin typeface="Arial" charset="0"/>
                <a:cs typeface="+mn-cs"/>
              </a:rPr>
              <a:t>©Nexview Consulting, LLC</a:t>
            </a:r>
          </a:p>
        </p:txBody>
      </p:sp>
    </p:spTree>
    <p:extLst>
      <p:ext uri="{BB962C8B-B14F-4D97-AF65-F5344CB8AC3E}">
        <p14:creationId xmlns:p14="http://schemas.microsoft.com/office/powerpoint/2010/main" val="3165645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flipV="1">
            <a:off x="11082867" y="304800"/>
            <a:ext cx="609600" cy="457200"/>
          </a:xfrm>
          <a:prstGeom prst="rect">
            <a:avLst/>
          </a:prstGeom>
          <a:solidFill>
            <a:schemeClr val="tx2"/>
          </a:solidFill>
          <a:ln w="12700" algn="ctr">
            <a:solidFill>
              <a:schemeClr val="tx1"/>
            </a:solidFill>
            <a:miter lim="800000"/>
            <a:headEnd/>
            <a:tailEnd/>
          </a:ln>
          <a:effectLst/>
        </p:spPr>
        <p:txBody>
          <a:bodyPr rot="10800000" wrap="none" anchor="ctr"/>
          <a:lstStyle/>
          <a:p>
            <a:pPr algn="ctr">
              <a:defRPr/>
            </a:pPr>
            <a:endParaRPr lang="en-US" sz="2400" dirty="0">
              <a:latin typeface="Times New Roman" pitchFamily="18" charset="0"/>
              <a:cs typeface="+mn-cs"/>
            </a:endParaRPr>
          </a:p>
        </p:txBody>
      </p:sp>
      <p:sp>
        <p:nvSpPr>
          <p:cNvPr id="5" name="Rectangle 8"/>
          <p:cNvSpPr>
            <a:spLocks noChangeArrowheads="1"/>
          </p:cNvSpPr>
          <p:nvPr/>
        </p:nvSpPr>
        <p:spPr bwMode="auto">
          <a:xfrm flipV="1">
            <a:off x="503767" y="304800"/>
            <a:ext cx="10591800" cy="457200"/>
          </a:xfrm>
          <a:prstGeom prst="rect">
            <a:avLst/>
          </a:prstGeom>
          <a:solidFill>
            <a:srgbClr val="800000"/>
          </a:solidFill>
          <a:ln w="12700">
            <a:solidFill>
              <a:schemeClr val="tx1"/>
            </a:solidFill>
            <a:miter lim="800000"/>
            <a:headEnd/>
            <a:tailEnd/>
          </a:ln>
          <a:effectLst/>
        </p:spPr>
        <p:txBody>
          <a:bodyPr rot="10800000" wrap="none" anchor="ctr"/>
          <a:lstStyle/>
          <a:p>
            <a:pPr algn="ctr">
              <a:defRPr/>
            </a:pPr>
            <a:endParaRPr lang="en-US" sz="2400" dirty="0">
              <a:latin typeface="Times New Roman" pitchFamily="18" charset="0"/>
              <a:cs typeface="+mn-cs"/>
            </a:endParaRPr>
          </a:p>
        </p:txBody>
      </p:sp>
      <p:sp>
        <p:nvSpPr>
          <p:cNvPr id="6" name="Rectangle 9"/>
          <p:cNvSpPr>
            <a:spLocks noChangeArrowheads="1"/>
          </p:cNvSpPr>
          <p:nvPr/>
        </p:nvSpPr>
        <p:spPr bwMode="auto">
          <a:xfrm flipV="1">
            <a:off x="508000" y="762000"/>
            <a:ext cx="10591800" cy="228600"/>
          </a:xfrm>
          <a:prstGeom prst="rect">
            <a:avLst/>
          </a:prstGeom>
          <a:solidFill>
            <a:schemeClr val="tx2"/>
          </a:solidFill>
          <a:ln w="12700">
            <a:noFill/>
            <a:miter lim="800000"/>
            <a:headEnd/>
            <a:tailEnd/>
          </a:ln>
          <a:effectLst/>
        </p:spPr>
        <p:txBody>
          <a:bodyPr rot="10800000" wrap="none" anchor="ctr"/>
          <a:lstStyle/>
          <a:p>
            <a:pPr algn="ctr">
              <a:defRPr/>
            </a:pPr>
            <a:endParaRPr lang="en-US" sz="2400" dirty="0">
              <a:latin typeface="Times New Roman" pitchFamily="18" charset="0"/>
              <a:cs typeface="+mn-cs"/>
            </a:endParaRPr>
          </a:p>
        </p:txBody>
      </p:sp>
      <p:sp>
        <p:nvSpPr>
          <p:cNvPr id="7" name="Rectangle 10"/>
          <p:cNvSpPr>
            <a:spLocks noChangeArrowheads="1"/>
          </p:cNvSpPr>
          <p:nvPr/>
        </p:nvSpPr>
        <p:spPr bwMode="auto">
          <a:xfrm flipV="1">
            <a:off x="11095567" y="762000"/>
            <a:ext cx="596900" cy="228600"/>
          </a:xfrm>
          <a:prstGeom prst="rect">
            <a:avLst/>
          </a:prstGeom>
          <a:solidFill>
            <a:srgbClr val="990000"/>
          </a:solidFill>
          <a:ln w="12700">
            <a:solidFill>
              <a:schemeClr val="tx1"/>
            </a:solidFill>
            <a:miter lim="800000"/>
            <a:headEnd/>
            <a:tailEnd/>
          </a:ln>
          <a:effectLst/>
        </p:spPr>
        <p:txBody>
          <a:bodyPr rot="10800000" wrap="none" anchor="ctr"/>
          <a:lstStyle/>
          <a:p>
            <a:pPr algn="ctr">
              <a:defRPr/>
            </a:pPr>
            <a:endParaRPr lang="en-US" sz="2400" dirty="0">
              <a:latin typeface="Times New Roman" pitchFamily="18" charset="0"/>
              <a:cs typeface="+mn-cs"/>
            </a:endParaRPr>
          </a:p>
        </p:txBody>
      </p:sp>
      <p:sp>
        <p:nvSpPr>
          <p:cNvPr id="8" name="Rectangle 13"/>
          <p:cNvSpPr>
            <a:spLocks noChangeArrowheads="1"/>
          </p:cNvSpPr>
          <p:nvPr/>
        </p:nvSpPr>
        <p:spPr bwMode="auto">
          <a:xfrm>
            <a:off x="508000" y="988676"/>
            <a:ext cx="325968" cy="5513832"/>
          </a:xfrm>
          <a:prstGeom prst="rect">
            <a:avLst/>
          </a:prstGeom>
          <a:solidFill>
            <a:srgbClr val="000066"/>
          </a:solidFill>
          <a:ln w="12700" algn="ctr">
            <a:noFill/>
            <a:miter lim="800000"/>
            <a:headEnd/>
            <a:tailEnd/>
          </a:ln>
          <a:effectLst/>
        </p:spPr>
        <p:txBody>
          <a:bodyPr rot="10800000" wrap="none" anchor="ctr"/>
          <a:lstStyle/>
          <a:p>
            <a:pPr algn="ctr" eaLnBrk="0" hangingPunct="0">
              <a:lnSpc>
                <a:spcPct val="90000"/>
              </a:lnSpc>
              <a:spcBef>
                <a:spcPct val="25000"/>
              </a:spcBef>
              <a:buClr>
                <a:schemeClr val="tx2"/>
              </a:buClr>
              <a:buFont typeface="Wingdings" pitchFamily="2" charset="2"/>
              <a:buNone/>
              <a:defRPr/>
            </a:pPr>
            <a:endParaRPr lang="en-US" dirty="0">
              <a:latin typeface="Arial" charset="0"/>
              <a:cs typeface="+mn-cs"/>
            </a:endParaRPr>
          </a:p>
        </p:txBody>
      </p:sp>
      <p:sp>
        <p:nvSpPr>
          <p:cNvPr id="9" name="Line 14"/>
          <p:cNvSpPr>
            <a:spLocks noChangeShapeType="1"/>
          </p:cNvSpPr>
          <p:nvPr/>
        </p:nvSpPr>
        <p:spPr bwMode="auto">
          <a:xfrm>
            <a:off x="821267" y="990600"/>
            <a:ext cx="10274300" cy="0"/>
          </a:xfrm>
          <a:prstGeom prst="line">
            <a:avLst/>
          </a:prstGeom>
          <a:noFill/>
          <a:ln w="12700">
            <a:solidFill>
              <a:schemeClr val="tx1"/>
            </a:solidFill>
            <a:round/>
            <a:headEnd/>
            <a:tailEnd/>
          </a:ln>
          <a:effectLst/>
        </p:spPr>
        <p:txBody>
          <a:bodyPr rot="10800000" wrap="none" anchor="ctr"/>
          <a:lstStyle/>
          <a:p>
            <a:pPr algn="ctr" eaLnBrk="0" hangingPunct="0">
              <a:lnSpc>
                <a:spcPct val="90000"/>
              </a:lnSpc>
              <a:spcBef>
                <a:spcPct val="25000"/>
              </a:spcBef>
              <a:buClr>
                <a:schemeClr val="tx2"/>
              </a:buClr>
              <a:buFont typeface="Wingdings" pitchFamily="2" charset="2"/>
              <a:buNone/>
              <a:defRPr/>
            </a:pPr>
            <a:endParaRPr lang="en-US" dirty="0">
              <a:latin typeface="Arial" charset="0"/>
              <a:cs typeface="+mn-cs"/>
            </a:endParaRPr>
          </a:p>
        </p:txBody>
      </p:sp>
      <p:sp>
        <p:nvSpPr>
          <p:cNvPr id="10" name="Line 15"/>
          <p:cNvSpPr>
            <a:spLocks noChangeShapeType="1"/>
          </p:cNvSpPr>
          <p:nvPr/>
        </p:nvSpPr>
        <p:spPr bwMode="auto">
          <a:xfrm flipH="1">
            <a:off x="819207" y="984250"/>
            <a:ext cx="11423" cy="5512243"/>
          </a:xfrm>
          <a:prstGeom prst="line">
            <a:avLst/>
          </a:prstGeom>
          <a:noFill/>
          <a:ln w="12700">
            <a:solidFill>
              <a:schemeClr val="tx1"/>
            </a:solidFill>
            <a:round/>
            <a:headEnd/>
            <a:tailEnd/>
          </a:ln>
          <a:effectLst/>
        </p:spPr>
        <p:txBody>
          <a:bodyPr/>
          <a:lstStyle/>
          <a:p>
            <a:pPr algn="ctr" eaLnBrk="0" hangingPunct="0">
              <a:lnSpc>
                <a:spcPct val="90000"/>
              </a:lnSpc>
              <a:spcBef>
                <a:spcPct val="25000"/>
              </a:spcBef>
              <a:buClr>
                <a:schemeClr val="tx2"/>
              </a:buClr>
              <a:buFont typeface="Wingdings" pitchFamily="2" charset="2"/>
              <a:buNone/>
              <a:defRPr/>
            </a:pPr>
            <a:endParaRPr lang="en-US" dirty="0">
              <a:latin typeface="Arial" charset="0"/>
              <a:cs typeface="+mn-cs"/>
            </a:endParaRPr>
          </a:p>
        </p:txBody>
      </p:sp>
      <p:sp>
        <p:nvSpPr>
          <p:cNvPr id="12" name="Line 16"/>
          <p:cNvSpPr>
            <a:spLocks noChangeShapeType="1"/>
          </p:cNvSpPr>
          <p:nvPr/>
        </p:nvSpPr>
        <p:spPr bwMode="auto">
          <a:xfrm>
            <a:off x="503768" y="748190"/>
            <a:ext cx="4233" cy="5751576"/>
          </a:xfrm>
          <a:prstGeom prst="line">
            <a:avLst/>
          </a:prstGeom>
          <a:noFill/>
          <a:ln w="12700">
            <a:solidFill>
              <a:schemeClr val="tx1"/>
            </a:solidFill>
            <a:round/>
            <a:headEnd/>
            <a:tailEnd/>
          </a:ln>
          <a:effectLst/>
        </p:spPr>
        <p:txBody>
          <a:bodyPr/>
          <a:lstStyle/>
          <a:p>
            <a:pPr algn="ctr" eaLnBrk="0" hangingPunct="0">
              <a:lnSpc>
                <a:spcPct val="90000"/>
              </a:lnSpc>
              <a:spcBef>
                <a:spcPct val="25000"/>
              </a:spcBef>
              <a:buClr>
                <a:schemeClr val="tx2"/>
              </a:buClr>
              <a:buFont typeface="Wingdings" pitchFamily="2" charset="2"/>
              <a:buNone/>
              <a:defRPr/>
            </a:pPr>
            <a:endParaRPr lang="en-US" dirty="0">
              <a:latin typeface="Arial" charset="0"/>
              <a:cs typeface="+mn-cs"/>
            </a:endParaRPr>
          </a:p>
        </p:txBody>
      </p:sp>
      <p:sp>
        <p:nvSpPr>
          <p:cNvPr id="709634" name="Rectangle 2"/>
          <p:cNvSpPr>
            <a:spLocks noGrp="1" noChangeArrowheads="1"/>
          </p:cNvSpPr>
          <p:nvPr>
            <p:ph type="ctrTitle"/>
          </p:nvPr>
        </p:nvSpPr>
        <p:spPr>
          <a:xfrm>
            <a:off x="982133" y="2130426"/>
            <a:ext cx="10363200" cy="1470025"/>
          </a:xfrm>
        </p:spPr>
        <p:txBody>
          <a:bodyPr/>
          <a:lstStyle>
            <a:lvl1pPr>
              <a:defRPr/>
            </a:lvl1pPr>
          </a:lstStyle>
          <a:p>
            <a:r>
              <a:rPr lang="en-US"/>
              <a:t>Client Name and Logo</a:t>
            </a:r>
          </a:p>
        </p:txBody>
      </p:sp>
      <p:sp>
        <p:nvSpPr>
          <p:cNvPr id="709635" name="Rectangle 3"/>
          <p:cNvSpPr>
            <a:spLocks noGrp="1" noChangeArrowheads="1"/>
          </p:cNvSpPr>
          <p:nvPr>
            <p:ph type="subTitle" idx="1"/>
          </p:nvPr>
        </p:nvSpPr>
        <p:spPr>
          <a:xfrm>
            <a:off x="1032933" y="3835400"/>
            <a:ext cx="8534400" cy="1752600"/>
          </a:xfrm>
        </p:spPr>
        <p:txBody>
          <a:bodyPr/>
          <a:lstStyle>
            <a:lvl1pPr marL="0" indent="0">
              <a:buFont typeface="Wingdings" pitchFamily="2" charset="2"/>
              <a:buNone/>
              <a:defRPr/>
            </a:lvl1pPr>
          </a:lstStyle>
          <a:p>
            <a:r>
              <a:rPr lang="en-US"/>
              <a:t>Opportunities for improvement</a:t>
            </a:r>
          </a:p>
          <a:p>
            <a:r>
              <a:rPr lang="en-US"/>
              <a:t>Month, date, year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1489" y="5933051"/>
            <a:ext cx="2340978" cy="763525"/>
          </a:xfrm>
          <a:prstGeom prst="rect">
            <a:avLst/>
          </a:prstGeom>
        </p:spPr>
      </p:pic>
    </p:spTree>
    <p:extLst>
      <p:ext uri="{BB962C8B-B14F-4D97-AF65-F5344CB8AC3E}">
        <p14:creationId xmlns:p14="http://schemas.microsoft.com/office/powerpoint/2010/main" val="253510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3pPr marL="1143000" indent="-228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p:txBody>
      </p:sp>
      <p:sp>
        <p:nvSpPr>
          <p:cNvPr id="4" name="Footer Placeholder 16"/>
          <p:cNvSpPr>
            <a:spLocks noGrp="1"/>
          </p:cNvSpPr>
          <p:nvPr>
            <p:ph type="ftr" sz="quarter" idx="10"/>
          </p:nvPr>
        </p:nvSpPr>
        <p:spPr>
          <a:xfrm>
            <a:off x="4194299" y="6492876"/>
            <a:ext cx="3860800" cy="365125"/>
          </a:xfrm>
          <a:prstGeom prst="rect">
            <a:avLst/>
          </a:prstGeom>
        </p:spPr>
        <p:txBody>
          <a:bodyPr/>
          <a:lstStyle>
            <a:lvl1pPr algn="ctr">
              <a:defRPr sz="900" baseline="0">
                <a:solidFill>
                  <a:schemeClr val="tx2"/>
                </a:solidFill>
              </a:defRPr>
            </a:lvl1pPr>
          </a:lstStyle>
          <a:p>
            <a:pPr>
              <a:defRPr/>
            </a:pPr>
            <a:r>
              <a:rPr lang="en-US" dirty="0">
                <a:latin typeface="Arial" charset="0"/>
                <a:cs typeface="+mn-cs"/>
              </a:rPr>
              <a:t>© Nexview Consulting, LLC ®</a:t>
            </a:r>
          </a:p>
        </p:txBody>
      </p:sp>
      <p:sp>
        <p:nvSpPr>
          <p:cNvPr id="5" name="Title 4">
            <a:extLst>
              <a:ext uri="{FF2B5EF4-FFF2-40B4-BE49-F238E27FC236}">
                <a16:creationId xmlns:a16="http://schemas.microsoft.com/office/drawing/2014/main" id="{E0AF98D8-CF5A-4566-8EBD-3AC87705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5276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6">
            <a:extLst>
              <a:ext uri="{FF2B5EF4-FFF2-40B4-BE49-F238E27FC236}">
                <a16:creationId xmlns:a16="http://schemas.microsoft.com/office/drawing/2014/main" id="{4A0D9EE8-C5A5-4E74-B66F-F61414A9518F}"/>
              </a:ext>
            </a:extLst>
          </p:cNvPr>
          <p:cNvSpPr>
            <a:spLocks noGrp="1"/>
          </p:cNvSpPr>
          <p:nvPr>
            <p:ph type="ftr" sz="quarter" idx="10"/>
          </p:nvPr>
        </p:nvSpPr>
        <p:spPr>
          <a:xfrm>
            <a:off x="4194299" y="6492876"/>
            <a:ext cx="3860800" cy="365125"/>
          </a:xfrm>
          <a:prstGeom prst="rect">
            <a:avLst/>
          </a:prstGeom>
        </p:spPr>
        <p:txBody>
          <a:bodyPr/>
          <a:lstStyle>
            <a:lvl1pPr algn="ctr">
              <a:defRPr sz="900" baseline="0">
                <a:solidFill>
                  <a:schemeClr val="tx2"/>
                </a:solidFill>
              </a:defRPr>
            </a:lvl1pPr>
          </a:lstStyle>
          <a:p>
            <a:pPr>
              <a:defRPr/>
            </a:pPr>
            <a:r>
              <a:rPr lang="en-US" dirty="0">
                <a:latin typeface="Arial" charset="0"/>
                <a:cs typeface="+mn-cs"/>
              </a:rPr>
              <a:t>© Nexview Consulting, LLC ®</a:t>
            </a:r>
          </a:p>
        </p:txBody>
      </p:sp>
    </p:spTree>
    <p:extLst>
      <p:ext uri="{BB962C8B-B14F-4D97-AF65-F5344CB8AC3E}">
        <p14:creationId xmlns:p14="http://schemas.microsoft.com/office/powerpoint/2010/main" val="19193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6">
            <a:extLst>
              <a:ext uri="{FF2B5EF4-FFF2-40B4-BE49-F238E27FC236}">
                <a16:creationId xmlns:a16="http://schemas.microsoft.com/office/drawing/2014/main" id="{387CAB49-C262-4630-A4EF-39A8E40852B9}"/>
              </a:ext>
            </a:extLst>
          </p:cNvPr>
          <p:cNvSpPr>
            <a:spLocks noGrp="1"/>
          </p:cNvSpPr>
          <p:nvPr>
            <p:ph type="ftr" sz="quarter" idx="10"/>
          </p:nvPr>
        </p:nvSpPr>
        <p:spPr>
          <a:xfrm>
            <a:off x="4194299" y="6492876"/>
            <a:ext cx="3860800" cy="365125"/>
          </a:xfrm>
          <a:prstGeom prst="rect">
            <a:avLst/>
          </a:prstGeom>
        </p:spPr>
        <p:txBody>
          <a:bodyPr/>
          <a:lstStyle>
            <a:lvl1pPr algn="ctr">
              <a:defRPr sz="900" baseline="0">
                <a:solidFill>
                  <a:schemeClr val="tx2"/>
                </a:solidFill>
              </a:defRPr>
            </a:lvl1pPr>
          </a:lstStyle>
          <a:p>
            <a:pPr>
              <a:defRPr/>
            </a:pPr>
            <a:r>
              <a:rPr lang="en-US" dirty="0">
                <a:latin typeface="Arial" charset="0"/>
                <a:cs typeface="+mn-cs"/>
              </a:rPr>
              <a:t>© Nexview Consulting, LLC ®</a:t>
            </a:r>
          </a:p>
        </p:txBody>
      </p:sp>
    </p:spTree>
    <p:extLst>
      <p:ext uri="{BB962C8B-B14F-4D97-AF65-F5344CB8AC3E}">
        <p14:creationId xmlns:p14="http://schemas.microsoft.com/office/powerpoint/2010/main" val="2695632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16">
            <a:extLst>
              <a:ext uri="{FF2B5EF4-FFF2-40B4-BE49-F238E27FC236}">
                <a16:creationId xmlns:a16="http://schemas.microsoft.com/office/drawing/2014/main" id="{25EAF2AF-EE27-46AD-BF95-14584144EDA5}"/>
              </a:ext>
            </a:extLst>
          </p:cNvPr>
          <p:cNvSpPr>
            <a:spLocks noGrp="1"/>
          </p:cNvSpPr>
          <p:nvPr>
            <p:ph type="ftr" sz="quarter" idx="10"/>
          </p:nvPr>
        </p:nvSpPr>
        <p:spPr>
          <a:xfrm>
            <a:off x="4194299" y="6492876"/>
            <a:ext cx="3860800" cy="365125"/>
          </a:xfrm>
          <a:prstGeom prst="rect">
            <a:avLst/>
          </a:prstGeom>
        </p:spPr>
        <p:txBody>
          <a:bodyPr/>
          <a:lstStyle>
            <a:lvl1pPr algn="ctr">
              <a:defRPr sz="900" baseline="0">
                <a:solidFill>
                  <a:schemeClr val="tx2"/>
                </a:solidFill>
              </a:defRPr>
            </a:lvl1pPr>
          </a:lstStyle>
          <a:p>
            <a:pPr>
              <a:defRPr/>
            </a:pPr>
            <a:r>
              <a:rPr lang="en-US" dirty="0">
                <a:latin typeface="Arial" charset="0"/>
                <a:cs typeface="+mn-cs"/>
              </a:rPr>
              <a:t>© Nexview Consulting, LLC ®</a:t>
            </a:r>
          </a:p>
        </p:txBody>
      </p:sp>
    </p:spTree>
    <p:extLst>
      <p:ext uri="{BB962C8B-B14F-4D97-AF65-F5344CB8AC3E}">
        <p14:creationId xmlns:p14="http://schemas.microsoft.com/office/powerpoint/2010/main" val="413867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6478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8667" y="123825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21867" y="123825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6">
            <a:extLst>
              <a:ext uri="{FF2B5EF4-FFF2-40B4-BE49-F238E27FC236}">
                <a16:creationId xmlns:a16="http://schemas.microsoft.com/office/drawing/2014/main" id="{48A09E90-6E18-6B1A-D454-839DFAFFC695}"/>
              </a:ext>
            </a:extLst>
          </p:cNvPr>
          <p:cNvSpPr>
            <a:spLocks noGrp="1"/>
          </p:cNvSpPr>
          <p:nvPr>
            <p:ph type="ftr" sz="quarter" idx="3"/>
          </p:nvPr>
        </p:nvSpPr>
        <p:spPr>
          <a:xfrm>
            <a:off x="4242765" y="6492876"/>
            <a:ext cx="3860800" cy="365125"/>
          </a:xfrm>
          <a:prstGeom prst="rect">
            <a:avLst/>
          </a:prstGeom>
        </p:spPr>
        <p:txBody>
          <a:bodyPr vert="horz" lIns="91440" tIns="45720" rIns="91440" bIns="45720" rtlCol="0" anchor="ctr"/>
          <a:lstStyle>
            <a:lvl1pPr algn="ctr">
              <a:defRPr sz="1200" baseline="0">
                <a:solidFill>
                  <a:schemeClr val="tx2"/>
                </a:solidFill>
                <a:latin typeface="Arial" panose="020B0604020202020204" pitchFamily="34" charset="0"/>
                <a:cs typeface="Arial" panose="020B0604020202020204" pitchFamily="34" charset="0"/>
              </a:defRPr>
            </a:lvl1pPr>
          </a:lstStyle>
          <a:p>
            <a:pPr>
              <a:buClr>
                <a:srgbClr val="000066"/>
              </a:buClr>
            </a:pPr>
            <a:r>
              <a:rPr lang="en-US" sz="900" dirty="0">
                <a:solidFill>
                  <a:srgbClr val="000066"/>
                </a:solidFill>
              </a:rPr>
              <a:t>© Nexview Consulting, LLC ®</a:t>
            </a:r>
          </a:p>
        </p:txBody>
      </p:sp>
    </p:spTree>
    <p:extLst>
      <p:ext uri="{BB962C8B-B14F-4D97-AF65-F5344CB8AC3E}">
        <p14:creationId xmlns:p14="http://schemas.microsoft.com/office/powerpoint/2010/main" val="387965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09634" name="Rectangle 2"/>
          <p:cNvSpPr>
            <a:spLocks noGrp="1" noChangeArrowheads="1"/>
          </p:cNvSpPr>
          <p:nvPr>
            <p:ph type="ctrTitle"/>
          </p:nvPr>
        </p:nvSpPr>
        <p:spPr>
          <a:xfrm>
            <a:off x="982133" y="2130426"/>
            <a:ext cx="10363200" cy="1470025"/>
          </a:xfrm>
        </p:spPr>
        <p:txBody>
          <a:bodyPr/>
          <a:lstStyle>
            <a:lvl1pPr>
              <a:defRPr/>
            </a:lvl1pPr>
          </a:lstStyle>
          <a:p>
            <a:r>
              <a:rPr lang="en-US"/>
              <a:t>Client Name and Logo</a:t>
            </a:r>
          </a:p>
        </p:txBody>
      </p:sp>
      <p:sp>
        <p:nvSpPr>
          <p:cNvPr id="709635" name="Rectangle 3"/>
          <p:cNvSpPr>
            <a:spLocks noGrp="1" noChangeArrowheads="1"/>
          </p:cNvSpPr>
          <p:nvPr>
            <p:ph type="subTitle" idx="1"/>
          </p:nvPr>
        </p:nvSpPr>
        <p:spPr>
          <a:xfrm>
            <a:off x="1032933" y="3835400"/>
            <a:ext cx="8534400" cy="1752600"/>
          </a:xfrm>
        </p:spPr>
        <p:txBody>
          <a:bodyPr/>
          <a:lstStyle>
            <a:lvl1pPr marL="0" indent="0">
              <a:buFont typeface="Wingdings" pitchFamily="2" charset="2"/>
              <a:buNone/>
              <a:defRPr/>
            </a:lvl1pPr>
          </a:lstStyle>
          <a:p>
            <a:r>
              <a:rPr lang="en-US"/>
              <a:t>Opportunities for improvement</a:t>
            </a:r>
          </a:p>
          <a:p>
            <a:r>
              <a:rPr lang="en-US"/>
              <a:t>Month, date, year</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0989" y="6287075"/>
            <a:ext cx="1422344" cy="464670"/>
          </a:xfrm>
          <a:prstGeom prst="rect">
            <a:avLst/>
          </a:prstGeom>
        </p:spPr>
      </p:pic>
    </p:spTree>
    <p:extLst>
      <p:ext uri="{BB962C8B-B14F-4D97-AF65-F5344CB8AC3E}">
        <p14:creationId xmlns:p14="http://schemas.microsoft.com/office/powerpoint/2010/main" val="343111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6"/>
          <p:cNvSpPr>
            <a:spLocks noGrp="1"/>
          </p:cNvSpPr>
          <p:nvPr>
            <p:ph type="ftr" sz="quarter" idx="3"/>
          </p:nvPr>
        </p:nvSpPr>
        <p:spPr>
          <a:xfrm>
            <a:off x="4242765" y="6492876"/>
            <a:ext cx="3860800" cy="365125"/>
          </a:xfrm>
          <a:prstGeom prst="rect">
            <a:avLst/>
          </a:prstGeom>
        </p:spPr>
        <p:txBody>
          <a:bodyPr vert="horz" lIns="91440" tIns="45720" rIns="91440" bIns="45720" rtlCol="0" anchor="ctr"/>
          <a:lstStyle>
            <a:lvl1pPr algn="ctr">
              <a:defRPr sz="1200" baseline="0">
                <a:solidFill>
                  <a:schemeClr val="tx2"/>
                </a:solidFill>
                <a:latin typeface="Arial" panose="020B0604020202020204" pitchFamily="34" charset="0"/>
                <a:cs typeface="Arial" panose="020B0604020202020204" pitchFamily="34" charset="0"/>
              </a:defRPr>
            </a:lvl1pPr>
          </a:lstStyle>
          <a:p>
            <a:pPr>
              <a:buClr>
                <a:srgbClr val="000066"/>
              </a:buClr>
            </a:pPr>
            <a:r>
              <a:rPr lang="en-US" sz="900" dirty="0">
                <a:solidFill>
                  <a:srgbClr val="000066"/>
                </a:solidFill>
              </a:rPr>
              <a:t>© Nexview Consulting, LLC ®</a:t>
            </a:r>
          </a:p>
        </p:txBody>
      </p:sp>
    </p:spTree>
    <p:extLst>
      <p:ext uri="{BB962C8B-B14F-4D97-AF65-F5344CB8AC3E}">
        <p14:creationId xmlns:p14="http://schemas.microsoft.com/office/powerpoint/2010/main" val="258596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6255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8667" y="123825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21867" y="123825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20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673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04800" y="228600"/>
            <a:ext cx="11404600" cy="533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338667" y="1238250"/>
            <a:ext cx="103632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1045" name="Line 21"/>
          <p:cNvSpPr>
            <a:spLocks noChangeShapeType="1"/>
          </p:cNvSpPr>
          <p:nvPr/>
        </p:nvSpPr>
        <p:spPr bwMode="auto">
          <a:xfrm>
            <a:off x="340784" y="1028700"/>
            <a:ext cx="11512549" cy="0"/>
          </a:xfrm>
          <a:prstGeom prst="line">
            <a:avLst/>
          </a:prstGeom>
          <a:noFill/>
          <a:ln w="50800">
            <a:solidFill>
              <a:srgbClr val="A50021"/>
            </a:solidFill>
            <a:round/>
            <a:headEnd/>
            <a:tailEnd/>
          </a:ln>
          <a:effectLst/>
        </p:spPr>
        <p:txBody>
          <a:bodyPr wrap="none" anchor="ctr"/>
          <a:lstStyle/>
          <a:p>
            <a:pPr algn="ctr" eaLnBrk="0" hangingPunct="0">
              <a:lnSpc>
                <a:spcPct val="90000"/>
              </a:lnSpc>
              <a:spcBef>
                <a:spcPct val="25000"/>
              </a:spcBef>
              <a:buClr>
                <a:srgbClr val="000066"/>
              </a:buClr>
              <a:buFont typeface="Wingdings" pitchFamily="2" charset="2"/>
              <a:buNone/>
              <a:defRPr/>
            </a:pPr>
            <a:endParaRPr lang="en-US" dirty="0">
              <a:solidFill>
                <a:srgbClr val="000000"/>
              </a:solidFill>
              <a:latin typeface="Arial" charset="0"/>
              <a:cs typeface="+mn-cs"/>
            </a:endParaRPr>
          </a:p>
        </p:txBody>
      </p:sp>
      <p:sp>
        <p:nvSpPr>
          <p:cNvPr id="2" name="TextBox 1"/>
          <p:cNvSpPr txBox="1"/>
          <p:nvPr userDrawn="1"/>
        </p:nvSpPr>
        <p:spPr>
          <a:xfrm>
            <a:off x="324951" y="6545138"/>
            <a:ext cx="498405" cy="216982"/>
          </a:xfrm>
          <a:prstGeom prst="rect">
            <a:avLst/>
          </a:prstGeom>
          <a:noFill/>
        </p:spPr>
        <p:txBody>
          <a:bodyPr wrap="square" rtlCol="0">
            <a:spAutoFit/>
          </a:bodyPr>
          <a:lstStyle/>
          <a:p>
            <a:pPr algn="ctr" eaLnBrk="0" hangingPunct="0">
              <a:lnSpc>
                <a:spcPct val="90000"/>
              </a:lnSpc>
              <a:spcBef>
                <a:spcPct val="25000"/>
              </a:spcBef>
              <a:buClr>
                <a:srgbClr val="000066"/>
              </a:buClr>
              <a:buFont typeface="Wingdings" pitchFamily="2" charset="2"/>
              <a:buNone/>
            </a:pPr>
            <a:fld id="{ECAF636A-191C-4717-BED7-EF7836985D89}" type="slidenum">
              <a:rPr lang="en-US" sz="900" smtClean="0">
                <a:solidFill>
                  <a:srgbClr val="000000"/>
                </a:solidFill>
                <a:latin typeface="Arial" charset="0"/>
                <a:cs typeface="+mn-cs"/>
              </a:rPr>
              <a:pPr algn="ctr" eaLnBrk="0" hangingPunct="0">
                <a:lnSpc>
                  <a:spcPct val="90000"/>
                </a:lnSpc>
                <a:spcBef>
                  <a:spcPct val="25000"/>
                </a:spcBef>
                <a:buClr>
                  <a:srgbClr val="000066"/>
                </a:buClr>
                <a:buFont typeface="Wingdings" pitchFamily="2" charset="2"/>
                <a:buNone/>
              </a:pPr>
              <a:t>‹#›</a:t>
            </a:fld>
            <a:endParaRPr lang="en-US" sz="900" dirty="0">
              <a:solidFill>
                <a:srgbClr val="000000"/>
              </a:solidFill>
              <a:latin typeface="Arial" charset="0"/>
              <a:cs typeface="+mn-cs"/>
            </a:endParaRP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30989" y="6287075"/>
            <a:ext cx="1422344" cy="464670"/>
          </a:xfrm>
          <a:prstGeom prst="rect">
            <a:avLst/>
          </a:prstGeom>
        </p:spPr>
      </p:pic>
      <p:sp>
        <p:nvSpPr>
          <p:cNvPr id="3" name="Footer Placeholder 16">
            <a:extLst>
              <a:ext uri="{FF2B5EF4-FFF2-40B4-BE49-F238E27FC236}">
                <a16:creationId xmlns:a16="http://schemas.microsoft.com/office/drawing/2014/main" id="{567C1127-553C-4313-2F96-FB799F5DF454}"/>
              </a:ext>
            </a:extLst>
          </p:cNvPr>
          <p:cNvSpPr>
            <a:spLocks noGrp="1"/>
          </p:cNvSpPr>
          <p:nvPr>
            <p:ph type="ftr" sz="quarter" idx="3"/>
          </p:nvPr>
        </p:nvSpPr>
        <p:spPr>
          <a:xfrm>
            <a:off x="4242765" y="6492876"/>
            <a:ext cx="3860800" cy="365125"/>
          </a:xfrm>
          <a:prstGeom prst="rect">
            <a:avLst/>
          </a:prstGeom>
        </p:spPr>
        <p:txBody>
          <a:bodyPr vert="horz" lIns="91440" tIns="45720" rIns="91440" bIns="45720" rtlCol="0" anchor="ctr"/>
          <a:lstStyle>
            <a:lvl1pPr algn="ctr">
              <a:defRPr sz="1200" baseline="0">
                <a:solidFill>
                  <a:schemeClr val="tx2"/>
                </a:solidFill>
                <a:latin typeface="Arial" panose="020B0604020202020204" pitchFamily="34" charset="0"/>
                <a:cs typeface="Arial" panose="020B0604020202020204" pitchFamily="34" charset="0"/>
              </a:defRPr>
            </a:lvl1pPr>
          </a:lstStyle>
          <a:p>
            <a:pPr>
              <a:buClr>
                <a:srgbClr val="000066"/>
              </a:buClr>
            </a:pPr>
            <a:r>
              <a:rPr lang="en-US" sz="900" dirty="0">
                <a:solidFill>
                  <a:srgbClr val="000066"/>
                </a:solidFill>
              </a:rPr>
              <a:t>© Nexview Consulting, LLC ®</a:t>
            </a:r>
          </a:p>
        </p:txBody>
      </p:sp>
    </p:spTree>
    <p:extLst>
      <p:ext uri="{BB962C8B-B14F-4D97-AF65-F5344CB8AC3E}">
        <p14:creationId xmlns:p14="http://schemas.microsoft.com/office/powerpoint/2010/main" val="19596285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tx2"/>
          </a:solidFill>
          <a:latin typeface="Arial" charset="0"/>
        </a:defRPr>
      </a:lvl6pPr>
      <a:lvl7pPr marL="914400" algn="l" rtl="0" eaLnBrk="0" fontAlgn="base" hangingPunct="0">
        <a:spcBef>
          <a:spcPct val="0"/>
        </a:spcBef>
        <a:spcAft>
          <a:spcPct val="0"/>
        </a:spcAft>
        <a:defRPr sz="2400" b="1">
          <a:solidFill>
            <a:schemeClr val="tx2"/>
          </a:solidFill>
          <a:latin typeface="Arial" charset="0"/>
        </a:defRPr>
      </a:lvl7pPr>
      <a:lvl8pPr marL="1371600" algn="l" rtl="0" eaLnBrk="0" fontAlgn="base" hangingPunct="0">
        <a:spcBef>
          <a:spcPct val="0"/>
        </a:spcBef>
        <a:spcAft>
          <a:spcPct val="0"/>
        </a:spcAft>
        <a:defRPr sz="2400" b="1">
          <a:solidFill>
            <a:schemeClr val="tx2"/>
          </a:solidFill>
          <a:latin typeface="Arial" charset="0"/>
        </a:defRPr>
      </a:lvl8pPr>
      <a:lvl9pPr marL="1828800" algn="l"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5000"/>
        </a:spcBef>
        <a:spcAft>
          <a:spcPct val="0"/>
        </a:spcAft>
        <a:buClr>
          <a:schemeClr val="tx2"/>
        </a:buClr>
        <a:buFont typeface="Wingdings" pitchFamily="2" charset="2"/>
        <a:buChar char="Ø"/>
        <a:defRPr sz="2000">
          <a:solidFill>
            <a:schemeClr val="tx2"/>
          </a:solidFill>
          <a:latin typeface="+mn-lt"/>
          <a:ea typeface="+mn-ea"/>
          <a:cs typeface="+mn-cs"/>
        </a:defRPr>
      </a:lvl1pPr>
      <a:lvl2pPr marL="742950" indent="-285750" algn="l" rtl="0" eaLnBrk="0" fontAlgn="base" hangingPunct="0">
        <a:spcBef>
          <a:spcPct val="25000"/>
        </a:spcBef>
        <a:spcAft>
          <a:spcPct val="0"/>
        </a:spcAft>
        <a:buClr>
          <a:schemeClr val="tx2"/>
        </a:buClr>
        <a:buSzPct val="80000"/>
        <a:buFont typeface="Wingdings" panose="05000000000000000000" pitchFamily="2" charset="2"/>
        <a:buChar char="n"/>
        <a:defRPr>
          <a:solidFill>
            <a:schemeClr val="tx2"/>
          </a:solidFill>
          <a:latin typeface="+mn-lt"/>
        </a:defRPr>
      </a:lvl2pPr>
      <a:lvl3pPr marL="1143000" indent="-228600" algn="l" rtl="0" eaLnBrk="0" fontAlgn="base" hangingPunct="0">
        <a:spcBef>
          <a:spcPct val="25000"/>
        </a:spcBef>
        <a:spcAft>
          <a:spcPct val="0"/>
        </a:spcAft>
        <a:buClr>
          <a:schemeClr val="tx2"/>
        </a:buClr>
        <a:buFont typeface="Wingdings" pitchFamily="2" charset="2"/>
        <a:buChar char="§"/>
        <a:defRPr sz="1400">
          <a:solidFill>
            <a:schemeClr val="tx2"/>
          </a:solidFill>
          <a:latin typeface="+mn-lt"/>
        </a:defRPr>
      </a:lvl3pPr>
      <a:lvl4pPr marL="1600200" indent="-228600" algn="l" rtl="0" eaLnBrk="0" fontAlgn="base" hangingPunct="0">
        <a:spcBef>
          <a:spcPct val="25000"/>
        </a:spcBef>
        <a:spcAft>
          <a:spcPct val="0"/>
        </a:spcAft>
        <a:buClr>
          <a:schemeClr val="tx2"/>
        </a:buClr>
        <a:buChar char="-"/>
        <a:defRPr sz="1400">
          <a:solidFill>
            <a:schemeClr val="tx2"/>
          </a:solidFill>
          <a:latin typeface="+mn-lt"/>
        </a:defRPr>
      </a:lvl4pPr>
      <a:lvl5pPr marL="20574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5pPr>
      <a:lvl6pPr marL="25146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6pPr>
      <a:lvl7pPr marL="29718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7pPr>
      <a:lvl8pPr marL="34290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8pPr>
      <a:lvl9pPr marL="38862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04800" y="228600"/>
            <a:ext cx="11404600" cy="533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338667" y="1238250"/>
            <a:ext cx="103632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1045" name="Line 21"/>
          <p:cNvSpPr>
            <a:spLocks noChangeShapeType="1"/>
          </p:cNvSpPr>
          <p:nvPr/>
        </p:nvSpPr>
        <p:spPr bwMode="auto">
          <a:xfrm>
            <a:off x="340784" y="1028700"/>
            <a:ext cx="11512549" cy="0"/>
          </a:xfrm>
          <a:prstGeom prst="line">
            <a:avLst/>
          </a:prstGeom>
          <a:noFill/>
          <a:ln w="50800">
            <a:solidFill>
              <a:srgbClr val="A50021"/>
            </a:solidFill>
            <a:round/>
            <a:headEnd/>
            <a:tailEnd/>
          </a:ln>
          <a:effectLst/>
        </p:spPr>
        <p:txBody>
          <a:bodyPr wrap="none" anchor="ctr"/>
          <a:lstStyle/>
          <a:p>
            <a:pPr algn="ctr" eaLnBrk="0" hangingPunct="0">
              <a:lnSpc>
                <a:spcPct val="90000"/>
              </a:lnSpc>
              <a:spcBef>
                <a:spcPct val="25000"/>
              </a:spcBef>
              <a:buClr>
                <a:srgbClr val="000066"/>
              </a:buClr>
              <a:buFont typeface="Wingdings" pitchFamily="2" charset="2"/>
              <a:buNone/>
              <a:defRPr/>
            </a:pPr>
            <a:endParaRPr lang="en-US" dirty="0">
              <a:solidFill>
                <a:srgbClr val="000000"/>
              </a:solidFill>
              <a:latin typeface="Arial" charset="0"/>
              <a:cs typeface="+mn-cs"/>
            </a:endParaRPr>
          </a:p>
        </p:txBody>
      </p:sp>
      <p:sp>
        <p:nvSpPr>
          <p:cNvPr id="17" name="Footer Placeholder 16"/>
          <p:cNvSpPr>
            <a:spLocks noGrp="1"/>
          </p:cNvSpPr>
          <p:nvPr>
            <p:ph type="ftr" sz="quarter" idx="3"/>
          </p:nvPr>
        </p:nvSpPr>
        <p:spPr>
          <a:xfrm>
            <a:off x="3894832" y="6476302"/>
            <a:ext cx="3860800" cy="365125"/>
          </a:xfrm>
          <a:prstGeom prst="rect">
            <a:avLst/>
          </a:prstGeom>
        </p:spPr>
        <p:txBody>
          <a:bodyPr vert="horz" lIns="91440" tIns="45720" rIns="91440" bIns="45720" rtlCol="0" anchor="ctr"/>
          <a:lstStyle>
            <a:lvl1pPr algn="ctr">
              <a:defRPr sz="1200" baseline="0">
                <a:solidFill>
                  <a:schemeClr val="tx2"/>
                </a:solidFill>
              </a:defRPr>
            </a:lvl1pPr>
          </a:lstStyle>
          <a:p>
            <a:pPr eaLnBrk="0" hangingPunct="0">
              <a:lnSpc>
                <a:spcPct val="90000"/>
              </a:lnSpc>
              <a:spcBef>
                <a:spcPct val="25000"/>
              </a:spcBef>
              <a:buClr>
                <a:srgbClr val="000066"/>
              </a:buClr>
              <a:buFont typeface="Wingdings" pitchFamily="2" charset="2"/>
              <a:buNone/>
            </a:pPr>
            <a:r>
              <a:rPr lang="en-US" sz="900" dirty="0">
                <a:solidFill>
                  <a:srgbClr val="000066"/>
                </a:solidFill>
                <a:latin typeface="Times New Roman"/>
                <a:cs typeface="Times New Roman"/>
              </a:rPr>
              <a:t>© Nexview Consulting, LLC ®</a:t>
            </a:r>
            <a:endParaRPr lang="en-US" sz="900" dirty="0">
              <a:solidFill>
                <a:srgbClr val="000066"/>
              </a:solidFill>
              <a:latin typeface="Arial" charset="0"/>
              <a:cs typeface="+mn-cs"/>
            </a:endParaRPr>
          </a:p>
        </p:txBody>
      </p:sp>
      <p:sp>
        <p:nvSpPr>
          <p:cNvPr id="2" name="TextBox 1"/>
          <p:cNvSpPr txBox="1"/>
          <p:nvPr userDrawn="1"/>
        </p:nvSpPr>
        <p:spPr>
          <a:xfrm>
            <a:off x="324951" y="6545138"/>
            <a:ext cx="498405" cy="216982"/>
          </a:xfrm>
          <a:prstGeom prst="rect">
            <a:avLst/>
          </a:prstGeom>
          <a:noFill/>
        </p:spPr>
        <p:txBody>
          <a:bodyPr wrap="square" rtlCol="0">
            <a:spAutoFit/>
          </a:bodyPr>
          <a:lstStyle/>
          <a:p>
            <a:pPr algn="ctr" eaLnBrk="0" hangingPunct="0">
              <a:lnSpc>
                <a:spcPct val="90000"/>
              </a:lnSpc>
              <a:spcBef>
                <a:spcPct val="25000"/>
              </a:spcBef>
              <a:buClr>
                <a:srgbClr val="000066"/>
              </a:buClr>
              <a:buFont typeface="Wingdings" pitchFamily="2" charset="2"/>
              <a:buNone/>
            </a:pPr>
            <a:fld id="{ECAF636A-191C-4717-BED7-EF7836985D89}" type="slidenum">
              <a:rPr lang="en-US" sz="900" smtClean="0">
                <a:solidFill>
                  <a:srgbClr val="000000"/>
                </a:solidFill>
                <a:latin typeface="Arial" charset="0"/>
                <a:cs typeface="+mn-cs"/>
              </a:rPr>
              <a:pPr algn="ctr" eaLnBrk="0" hangingPunct="0">
                <a:lnSpc>
                  <a:spcPct val="90000"/>
                </a:lnSpc>
                <a:spcBef>
                  <a:spcPct val="25000"/>
                </a:spcBef>
                <a:buClr>
                  <a:srgbClr val="000066"/>
                </a:buClr>
                <a:buFont typeface="Wingdings" pitchFamily="2" charset="2"/>
                <a:buNone/>
              </a:pPr>
              <a:t>‹#›</a:t>
            </a:fld>
            <a:endParaRPr lang="en-US" sz="900" dirty="0">
              <a:solidFill>
                <a:srgbClr val="000000"/>
              </a:solidFill>
              <a:latin typeface="Arial" charset="0"/>
              <a:cs typeface="+mn-cs"/>
            </a:endParaRPr>
          </a:p>
        </p:txBody>
      </p:sp>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430989" y="6287075"/>
            <a:ext cx="1422344" cy="464670"/>
          </a:xfrm>
          <a:prstGeom prst="rect">
            <a:avLst/>
          </a:prstGeom>
        </p:spPr>
      </p:pic>
    </p:spTree>
    <p:extLst>
      <p:ext uri="{BB962C8B-B14F-4D97-AF65-F5344CB8AC3E}">
        <p14:creationId xmlns:p14="http://schemas.microsoft.com/office/powerpoint/2010/main" val="15485670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tx2"/>
          </a:solidFill>
          <a:latin typeface="Arial" charset="0"/>
        </a:defRPr>
      </a:lvl6pPr>
      <a:lvl7pPr marL="914400" algn="l" rtl="0" eaLnBrk="0" fontAlgn="base" hangingPunct="0">
        <a:spcBef>
          <a:spcPct val="0"/>
        </a:spcBef>
        <a:spcAft>
          <a:spcPct val="0"/>
        </a:spcAft>
        <a:defRPr sz="2400" b="1">
          <a:solidFill>
            <a:schemeClr val="tx2"/>
          </a:solidFill>
          <a:latin typeface="Arial" charset="0"/>
        </a:defRPr>
      </a:lvl7pPr>
      <a:lvl8pPr marL="1371600" algn="l" rtl="0" eaLnBrk="0" fontAlgn="base" hangingPunct="0">
        <a:spcBef>
          <a:spcPct val="0"/>
        </a:spcBef>
        <a:spcAft>
          <a:spcPct val="0"/>
        </a:spcAft>
        <a:defRPr sz="2400" b="1">
          <a:solidFill>
            <a:schemeClr val="tx2"/>
          </a:solidFill>
          <a:latin typeface="Arial" charset="0"/>
        </a:defRPr>
      </a:lvl8pPr>
      <a:lvl9pPr marL="1828800" algn="l"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5000"/>
        </a:spcBef>
        <a:spcAft>
          <a:spcPct val="0"/>
        </a:spcAft>
        <a:buClr>
          <a:schemeClr val="tx2"/>
        </a:buClr>
        <a:buFont typeface="Wingdings" pitchFamily="2" charset="2"/>
        <a:buChar char="Ø"/>
        <a:defRPr sz="2000">
          <a:solidFill>
            <a:schemeClr val="tx2"/>
          </a:solidFill>
          <a:latin typeface="+mn-lt"/>
          <a:ea typeface="+mn-ea"/>
          <a:cs typeface="+mn-cs"/>
        </a:defRPr>
      </a:lvl1pPr>
      <a:lvl2pPr marL="742950" indent="-285750" algn="l" rtl="0" eaLnBrk="0" fontAlgn="base" hangingPunct="0">
        <a:spcBef>
          <a:spcPct val="25000"/>
        </a:spcBef>
        <a:spcAft>
          <a:spcPct val="0"/>
        </a:spcAft>
        <a:buClr>
          <a:schemeClr val="tx2"/>
        </a:buClr>
        <a:buSzPct val="80000"/>
        <a:buFont typeface="Wingdings" panose="05000000000000000000" pitchFamily="2" charset="2"/>
        <a:buChar char="n"/>
        <a:defRPr>
          <a:solidFill>
            <a:schemeClr val="tx2"/>
          </a:solidFill>
          <a:latin typeface="+mn-lt"/>
        </a:defRPr>
      </a:lvl2pPr>
      <a:lvl3pPr marL="1143000" indent="-228600" algn="l" rtl="0" eaLnBrk="0" fontAlgn="base" hangingPunct="0">
        <a:spcBef>
          <a:spcPct val="25000"/>
        </a:spcBef>
        <a:spcAft>
          <a:spcPct val="0"/>
        </a:spcAft>
        <a:buClr>
          <a:schemeClr val="tx2"/>
        </a:buClr>
        <a:buFont typeface="Wingdings" pitchFamily="2" charset="2"/>
        <a:buChar char="§"/>
        <a:defRPr sz="1400">
          <a:solidFill>
            <a:schemeClr val="tx2"/>
          </a:solidFill>
          <a:latin typeface="+mn-lt"/>
        </a:defRPr>
      </a:lvl3pPr>
      <a:lvl4pPr marL="1600200" indent="-228600" algn="l" rtl="0" eaLnBrk="0" fontAlgn="base" hangingPunct="0">
        <a:spcBef>
          <a:spcPct val="25000"/>
        </a:spcBef>
        <a:spcAft>
          <a:spcPct val="0"/>
        </a:spcAft>
        <a:buClr>
          <a:schemeClr val="tx2"/>
        </a:buClr>
        <a:buChar char="-"/>
        <a:defRPr sz="1400">
          <a:solidFill>
            <a:schemeClr val="tx2"/>
          </a:solidFill>
          <a:latin typeface="+mn-lt"/>
        </a:defRPr>
      </a:lvl4pPr>
      <a:lvl5pPr marL="20574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5pPr>
      <a:lvl6pPr marL="25146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6pPr>
      <a:lvl7pPr marL="29718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7pPr>
      <a:lvl8pPr marL="34290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8pPr>
      <a:lvl9pPr marL="38862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11404600" cy="533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8667" y="1238250"/>
            <a:ext cx="103632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1045" name="Line 21"/>
          <p:cNvSpPr>
            <a:spLocks noChangeShapeType="1"/>
          </p:cNvSpPr>
          <p:nvPr/>
        </p:nvSpPr>
        <p:spPr bwMode="auto">
          <a:xfrm>
            <a:off x="340784" y="1028700"/>
            <a:ext cx="11512549" cy="0"/>
          </a:xfrm>
          <a:prstGeom prst="line">
            <a:avLst/>
          </a:prstGeom>
          <a:noFill/>
          <a:ln w="50800">
            <a:solidFill>
              <a:srgbClr val="A50021"/>
            </a:solidFill>
            <a:round/>
            <a:headEnd/>
            <a:tailEnd/>
          </a:ln>
          <a:effectLst/>
        </p:spPr>
        <p:txBody>
          <a:bodyPr wrap="none" anchor="ctr"/>
          <a:lstStyle/>
          <a:p>
            <a:pPr algn="ctr" eaLnBrk="0" hangingPunct="0">
              <a:lnSpc>
                <a:spcPct val="90000"/>
              </a:lnSpc>
              <a:spcBef>
                <a:spcPct val="25000"/>
              </a:spcBef>
              <a:buClr>
                <a:schemeClr val="tx2"/>
              </a:buClr>
              <a:buFont typeface="Wingdings" pitchFamily="2" charset="2"/>
              <a:buNone/>
              <a:defRPr/>
            </a:pPr>
            <a:endParaRPr lang="en-US" dirty="0">
              <a:latin typeface="Arial" charset="0"/>
              <a:cs typeface="+mn-cs"/>
            </a:endParaRPr>
          </a:p>
        </p:txBody>
      </p:sp>
      <p:sp>
        <p:nvSpPr>
          <p:cNvPr id="3" name="TextBox 2"/>
          <p:cNvSpPr txBox="1"/>
          <p:nvPr userDrawn="1"/>
        </p:nvSpPr>
        <p:spPr>
          <a:xfrm>
            <a:off x="365760" y="6460080"/>
            <a:ext cx="577088" cy="230832"/>
          </a:xfrm>
          <a:prstGeom prst="rect">
            <a:avLst/>
          </a:prstGeom>
          <a:noFill/>
        </p:spPr>
        <p:txBody>
          <a:bodyPr wrap="square" rtlCol="0">
            <a:spAutoFit/>
          </a:bodyPr>
          <a:lstStyle/>
          <a:p>
            <a:fld id="{6A3E25D0-8CCD-440E-98DF-5662AFA316B6}" type="slidenum">
              <a:rPr lang="en-US" sz="900" smtClean="0">
                <a:latin typeface="+mn-lt"/>
                <a:cs typeface="Calibri" pitchFamily="34" charset="0"/>
              </a:rPr>
              <a:t>‹#›</a:t>
            </a:fld>
            <a:endParaRPr lang="en-US" sz="900" dirty="0">
              <a:latin typeface="+mn-lt"/>
              <a:cs typeface="Calibri" pitchFamily="34" charset="0"/>
            </a:endParaRPr>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264510" y="6270545"/>
            <a:ext cx="1588823" cy="518205"/>
          </a:xfrm>
          <a:prstGeom prst="rect">
            <a:avLst/>
          </a:prstGeom>
        </p:spPr>
      </p:pic>
      <p:sp>
        <p:nvSpPr>
          <p:cNvPr id="8" name="TextBox 7">
            <a:extLst>
              <a:ext uri="{FF2B5EF4-FFF2-40B4-BE49-F238E27FC236}">
                <a16:creationId xmlns:a16="http://schemas.microsoft.com/office/drawing/2014/main" id="{60E8A14C-9A96-4C1C-A99B-E8279100DBA9}"/>
              </a:ext>
            </a:extLst>
          </p:cNvPr>
          <p:cNvSpPr txBox="1"/>
          <p:nvPr userDrawn="1"/>
        </p:nvSpPr>
        <p:spPr>
          <a:xfrm>
            <a:off x="3894832" y="6543448"/>
            <a:ext cx="3860800" cy="230832"/>
          </a:xfrm>
          <a:prstGeom prst="rect">
            <a:avLst/>
          </a:prstGeom>
          <a:noFill/>
        </p:spPr>
        <p:txBody>
          <a:bodyPr wrap="square" rtlCol="0">
            <a:spAutoFit/>
          </a:bodyPr>
          <a:lstStyle/>
          <a:p>
            <a:pPr algn="ctr"/>
            <a:r>
              <a:rPr lang="en-US" sz="900" dirty="0">
                <a:solidFill>
                  <a:schemeClr val="tx2"/>
                </a:solidFill>
                <a:latin typeface="Times New Roman"/>
                <a:cs typeface="Times New Roman"/>
              </a:rPr>
              <a:t>© </a:t>
            </a:r>
            <a:r>
              <a:rPr lang="en-US" sz="900" dirty="0">
                <a:solidFill>
                  <a:schemeClr val="tx2"/>
                </a:solidFill>
              </a:rPr>
              <a:t>Nexview Consulting, LLC ®, Nexview Proprietary</a:t>
            </a:r>
          </a:p>
        </p:txBody>
      </p:sp>
    </p:spTree>
    <p:extLst>
      <p:ext uri="{BB962C8B-B14F-4D97-AF65-F5344CB8AC3E}">
        <p14:creationId xmlns:p14="http://schemas.microsoft.com/office/powerpoint/2010/main" val="170437057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tx2"/>
          </a:solidFill>
          <a:latin typeface="Arial" charset="0"/>
        </a:defRPr>
      </a:lvl6pPr>
      <a:lvl7pPr marL="914400" algn="l" rtl="0" eaLnBrk="0" fontAlgn="base" hangingPunct="0">
        <a:spcBef>
          <a:spcPct val="0"/>
        </a:spcBef>
        <a:spcAft>
          <a:spcPct val="0"/>
        </a:spcAft>
        <a:defRPr sz="2400" b="1">
          <a:solidFill>
            <a:schemeClr val="tx2"/>
          </a:solidFill>
          <a:latin typeface="Arial" charset="0"/>
        </a:defRPr>
      </a:lvl7pPr>
      <a:lvl8pPr marL="1371600" algn="l" rtl="0" eaLnBrk="0" fontAlgn="base" hangingPunct="0">
        <a:spcBef>
          <a:spcPct val="0"/>
        </a:spcBef>
        <a:spcAft>
          <a:spcPct val="0"/>
        </a:spcAft>
        <a:defRPr sz="2400" b="1">
          <a:solidFill>
            <a:schemeClr val="tx2"/>
          </a:solidFill>
          <a:latin typeface="Arial" charset="0"/>
        </a:defRPr>
      </a:lvl8pPr>
      <a:lvl9pPr marL="1828800" algn="l"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5000"/>
        </a:spcBef>
        <a:spcAft>
          <a:spcPct val="0"/>
        </a:spcAft>
        <a:buClr>
          <a:schemeClr val="tx2"/>
        </a:buClr>
        <a:buFont typeface="Wingdings" pitchFamily="2" charset="2"/>
        <a:buChar char="Ø"/>
        <a:defRPr sz="2000">
          <a:solidFill>
            <a:schemeClr val="tx2"/>
          </a:solidFill>
          <a:latin typeface="+mn-lt"/>
          <a:ea typeface="+mn-ea"/>
          <a:cs typeface="+mn-cs"/>
        </a:defRPr>
      </a:lvl1pPr>
      <a:lvl2pPr marL="742950" indent="-285750" algn="l" rtl="0" eaLnBrk="0" fontAlgn="base" hangingPunct="0">
        <a:spcBef>
          <a:spcPct val="25000"/>
        </a:spcBef>
        <a:spcAft>
          <a:spcPct val="0"/>
        </a:spcAft>
        <a:buClr>
          <a:schemeClr val="tx2"/>
        </a:buClr>
        <a:buSzPct val="80000"/>
        <a:buFont typeface="Wingdings" panose="05000000000000000000" pitchFamily="2" charset="2"/>
        <a:buChar char="n"/>
        <a:defRPr>
          <a:solidFill>
            <a:schemeClr val="tx2"/>
          </a:solidFill>
          <a:latin typeface="+mn-lt"/>
        </a:defRPr>
      </a:lvl2pPr>
      <a:lvl3pPr marL="1143000" indent="-228600" algn="l" rtl="0" eaLnBrk="0" fontAlgn="base" hangingPunct="0">
        <a:spcBef>
          <a:spcPct val="25000"/>
        </a:spcBef>
        <a:spcAft>
          <a:spcPct val="0"/>
        </a:spcAft>
        <a:buClr>
          <a:schemeClr val="tx2"/>
        </a:buClr>
        <a:buFont typeface="Wingdings" pitchFamily="2" charset="2"/>
        <a:buChar char="§"/>
        <a:defRPr sz="1400">
          <a:solidFill>
            <a:schemeClr val="tx2"/>
          </a:solidFill>
          <a:latin typeface="+mn-lt"/>
        </a:defRPr>
      </a:lvl3pPr>
      <a:lvl4pPr marL="1600200" indent="-228600" algn="l" rtl="0" eaLnBrk="0" fontAlgn="base" hangingPunct="0">
        <a:spcBef>
          <a:spcPct val="25000"/>
        </a:spcBef>
        <a:spcAft>
          <a:spcPct val="0"/>
        </a:spcAft>
        <a:buClr>
          <a:schemeClr val="tx2"/>
        </a:buClr>
        <a:buChar char="-"/>
        <a:defRPr sz="1400">
          <a:solidFill>
            <a:schemeClr val="tx2"/>
          </a:solidFill>
          <a:latin typeface="+mn-lt"/>
        </a:defRPr>
      </a:lvl4pPr>
      <a:lvl5pPr marL="20574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5pPr>
      <a:lvl6pPr marL="25146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6pPr>
      <a:lvl7pPr marL="29718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7pPr>
      <a:lvl8pPr marL="34290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8pPr>
      <a:lvl9pPr marL="38862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11404600" cy="533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8667" y="1238250"/>
            <a:ext cx="103632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1045" name="Line 21"/>
          <p:cNvSpPr>
            <a:spLocks noChangeShapeType="1"/>
          </p:cNvSpPr>
          <p:nvPr/>
        </p:nvSpPr>
        <p:spPr bwMode="auto">
          <a:xfrm>
            <a:off x="340784" y="1028700"/>
            <a:ext cx="11512549" cy="0"/>
          </a:xfrm>
          <a:prstGeom prst="line">
            <a:avLst/>
          </a:prstGeom>
          <a:noFill/>
          <a:ln w="50800">
            <a:solidFill>
              <a:srgbClr val="A50021"/>
            </a:solidFill>
            <a:round/>
            <a:headEnd/>
            <a:tailEnd/>
          </a:ln>
          <a:effectLst/>
        </p:spPr>
        <p:txBody>
          <a:bodyPr wrap="none" anchor="ctr"/>
          <a:lstStyle/>
          <a:p>
            <a:pPr algn="ctr" eaLnBrk="0" hangingPunct="0">
              <a:lnSpc>
                <a:spcPct val="90000"/>
              </a:lnSpc>
              <a:spcBef>
                <a:spcPct val="25000"/>
              </a:spcBef>
              <a:buClr>
                <a:schemeClr val="tx2"/>
              </a:buClr>
              <a:buFont typeface="Wingdings" pitchFamily="2" charset="2"/>
              <a:buNone/>
              <a:defRPr/>
            </a:pPr>
            <a:endParaRPr lang="en-US" dirty="0">
              <a:latin typeface="Arial" charset="0"/>
              <a:cs typeface="+mn-cs"/>
            </a:endParaRPr>
          </a:p>
        </p:txBody>
      </p:sp>
      <p:sp>
        <p:nvSpPr>
          <p:cNvPr id="3" name="TextBox 2"/>
          <p:cNvSpPr txBox="1"/>
          <p:nvPr userDrawn="1"/>
        </p:nvSpPr>
        <p:spPr>
          <a:xfrm>
            <a:off x="365760" y="6539616"/>
            <a:ext cx="577088" cy="230832"/>
          </a:xfrm>
          <a:prstGeom prst="rect">
            <a:avLst/>
          </a:prstGeom>
          <a:noFill/>
        </p:spPr>
        <p:txBody>
          <a:bodyPr wrap="square" rtlCol="0">
            <a:spAutoFit/>
          </a:bodyPr>
          <a:lstStyle/>
          <a:p>
            <a:fld id="{6A3E25D0-8CCD-440E-98DF-5662AFA316B6}" type="slidenum">
              <a:rPr lang="en-US" sz="900" smtClean="0">
                <a:latin typeface="+mn-lt"/>
                <a:cs typeface="Calibri" pitchFamily="34" charset="0"/>
              </a:rPr>
              <a:t>‹#›</a:t>
            </a:fld>
            <a:endParaRPr lang="en-US" sz="900" dirty="0">
              <a:latin typeface="+mn-lt"/>
              <a:cs typeface="Calibri" pitchFamily="34" charset="0"/>
            </a:endParaRP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61674" y="6343826"/>
            <a:ext cx="1291659" cy="421284"/>
          </a:xfrm>
          <a:prstGeom prst="rect">
            <a:avLst/>
          </a:prstGeom>
        </p:spPr>
      </p:pic>
      <p:sp>
        <p:nvSpPr>
          <p:cNvPr id="4" name="Footer Placeholder 3">
            <a:extLst>
              <a:ext uri="{FF2B5EF4-FFF2-40B4-BE49-F238E27FC236}">
                <a16:creationId xmlns:a16="http://schemas.microsoft.com/office/drawing/2014/main" id="{79151FA9-9D64-49A5-9C8A-565336570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rgbClr val="002060"/>
                </a:solidFill>
              </a:defRPr>
            </a:lvl1pPr>
          </a:lstStyle>
          <a:p>
            <a:r>
              <a:rPr lang="en-US" dirty="0">
                <a:latin typeface="Arial" charset="0"/>
              </a:rPr>
              <a:t>© Nexview Consulting, LLC ®</a:t>
            </a:r>
            <a:endParaRPr lang="en-US" dirty="0"/>
          </a:p>
        </p:txBody>
      </p:sp>
    </p:spTree>
    <p:extLst>
      <p:ext uri="{BB962C8B-B14F-4D97-AF65-F5344CB8AC3E}">
        <p14:creationId xmlns:p14="http://schemas.microsoft.com/office/powerpoint/2010/main" val="245007353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tx2"/>
          </a:solidFill>
          <a:latin typeface="Arial" charset="0"/>
        </a:defRPr>
      </a:lvl6pPr>
      <a:lvl7pPr marL="914400" algn="l" rtl="0" eaLnBrk="0" fontAlgn="base" hangingPunct="0">
        <a:spcBef>
          <a:spcPct val="0"/>
        </a:spcBef>
        <a:spcAft>
          <a:spcPct val="0"/>
        </a:spcAft>
        <a:defRPr sz="2400" b="1">
          <a:solidFill>
            <a:schemeClr val="tx2"/>
          </a:solidFill>
          <a:latin typeface="Arial" charset="0"/>
        </a:defRPr>
      </a:lvl7pPr>
      <a:lvl8pPr marL="1371600" algn="l" rtl="0" eaLnBrk="0" fontAlgn="base" hangingPunct="0">
        <a:spcBef>
          <a:spcPct val="0"/>
        </a:spcBef>
        <a:spcAft>
          <a:spcPct val="0"/>
        </a:spcAft>
        <a:defRPr sz="2400" b="1">
          <a:solidFill>
            <a:schemeClr val="tx2"/>
          </a:solidFill>
          <a:latin typeface="Arial" charset="0"/>
        </a:defRPr>
      </a:lvl8pPr>
      <a:lvl9pPr marL="1828800" algn="l"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5000"/>
        </a:spcBef>
        <a:spcAft>
          <a:spcPct val="0"/>
        </a:spcAft>
        <a:buClr>
          <a:schemeClr val="tx2"/>
        </a:buClr>
        <a:buFont typeface="Wingdings" pitchFamily="2" charset="2"/>
        <a:buChar char="Ø"/>
        <a:defRPr sz="2000">
          <a:solidFill>
            <a:schemeClr val="tx2"/>
          </a:solidFill>
          <a:latin typeface="+mn-lt"/>
          <a:ea typeface="+mn-ea"/>
          <a:cs typeface="+mn-cs"/>
        </a:defRPr>
      </a:lvl1pPr>
      <a:lvl2pPr marL="742950" indent="-285750" algn="l" rtl="0" eaLnBrk="0" fontAlgn="base" hangingPunct="0">
        <a:spcBef>
          <a:spcPct val="25000"/>
        </a:spcBef>
        <a:spcAft>
          <a:spcPct val="0"/>
        </a:spcAft>
        <a:buClr>
          <a:schemeClr val="tx2"/>
        </a:buClr>
        <a:buSzPct val="80000"/>
        <a:buFont typeface="Wingdings" panose="05000000000000000000" pitchFamily="2" charset="2"/>
        <a:buChar char="n"/>
        <a:defRPr>
          <a:solidFill>
            <a:schemeClr val="tx2"/>
          </a:solidFill>
          <a:latin typeface="+mn-lt"/>
        </a:defRPr>
      </a:lvl2pPr>
      <a:lvl3pPr marL="1143000" indent="-228600" algn="l" rtl="0" eaLnBrk="0" fontAlgn="base" hangingPunct="0">
        <a:spcBef>
          <a:spcPct val="25000"/>
        </a:spcBef>
        <a:spcAft>
          <a:spcPct val="0"/>
        </a:spcAft>
        <a:buClr>
          <a:schemeClr val="tx2"/>
        </a:buClr>
        <a:buFont typeface="Wingdings" pitchFamily="2" charset="2"/>
        <a:buChar char="§"/>
        <a:defRPr sz="1400">
          <a:solidFill>
            <a:schemeClr val="tx2"/>
          </a:solidFill>
          <a:latin typeface="+mn-lt"/>
        </a:defRPr>
      </a:lvl3pPr>
      <a:lvl4pPr marL="1600200" indent="-228600" algn="l" rtl="0" eaLnBrk="0" fontAlgn="base" hangingPunct="0">
        <a:spcBef>
          <a:spcPct val="25000"/>
        </a:spcBef>
        <a:spcAft>
          <a:spcPct val="0"/>
        </a:spcAft>
        <a:buClr>
          <a:schemeClr val="tx2"/>
        </a:buClr>
        <a:buChar char="-"/>
        <a:defRPr sz="1400">
          <a:solidFill>
            <a:schemeClr val="tx2"/>
          </a:solidFill>
          <a:latin typeface="+mn-lt"/>
        </a:defRPr>
      </a:lvl4pPr>
      <a:lvl5pPr marL="20574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5pPr>
      <a:lvl6pPr marL="25146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6pPr>
      <a:lvl7pPr marL="29718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7pPr>
      <a:lvl8pPr marL="34290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8pPr>
      <a:lvl9pPr marL="38862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2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z.nexviewconsulting.com/executive-prim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z.nexviewconsulting.com/executive-prime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z.nexviewconsulting.com/low-otif" TargetMode="External"/><Relationship Id="rId7" Type="http://schemas.openxmlformats.org/officeDocument/2006/relationships/hyperlink" Target="https://nexviewconsulting.com/sop-downloads/#infographic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z.nexviewconsulting.com/raci" TargetMode="External"/><Relationship Id="rId10" Type="http://schemas.openxmlformats.org/officeDocument/2006/relationships/image" Target="../media/image30.png"/><Relationship Id="rId4" Type="http://schemas.openxmlformats.org/officeDocument/2006/relationships/image" Target="../media/image28.jpg"/><Relationship Id="rId9" Type="http://schemas.openxmlformats.org/officeDocument/2006/relationships/hyperlink" Target="https://z.nexviewconsulting.com/change-component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18" Type="http://schemas.openxmlformats.org/officeDocument/2006/relationships/image" Target="../media/image52.png"/><Relationship Id="rId3" Type="http://schemas.openxmlformats.org/officeDocument/2006/relationships/hyperlink" Target="https://nexviewconsulting.com/service/nexview-online/" TargetMode="External"/><Relationship Id="rId21" Type="http://schemas.openxmlformats.org/officeDocument/2006/relationships/hyperlink" Target="https://z.nexviewconsulting.com/sop-jumpstart" TargetMode="External"/><Relationship Id="rId7" Type="http://schemas.openxmlformats.org/officeDocument/2006/relationships/image" Target="../media/image43.png"/><Relationship Id="rId12" Type="http://schemas.openxmlformats.org/officeDocument/2006/relationships/hyperlink" Target="http://amzn.to/1QQtRpF" TargetMode="External"/><Relationship Id="rId17" Type="http://schemas.openxmlformats.org/officeDocument/2006/relationships/image" Target="../media/image51.jpeg"/><Relationship Id="rId2" Type="http://schemas.openxmlformats.org/officeDocument/2006/relationships/image" Target="../media/image39.jp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49.jpg"/><Relationship Id="rId10" Type="http://schemas.openxmlformats.org/officeDocument/2006/relationships/image" Target="../media/image46.png"/><Relationship Id="rId19" Type="http://schemas.openxmlformats.org/officeDocument/2006/relationships/image" Target="../media/image53.jpe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hyperlink" Target="https://nexviewconsulting.com/sop-downloads/" TargetMode="External"/><Relationship Id="rId22"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nexviewconsulting.com/" TargetMode="External"/><Relationship Id="rId7" Type="http://schemas.openxmlformats.org/officeDocument/2006/relationships/hyperlink" Target="http://bit.ly/1sTSYuA" TargetMode="External"/><Relationship Id="rId2" Type="http://schemas.openxmlformats.org/officeDocument/2006/relationships/image" Target="../media/image56.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hyperlink" Target="http://bit.ly/nexview-LI" TargetMode="External"/><Relationship Id="rId10" Type="http://schemas.openxmlformats.org/officeDocument/2006/relationships/image" Target="../media/image59.jpeg"/><Relationship Id="rId4" Type="http://schemas.openxmlformats.org/officeDocument/2006/relationships/image" Target="../media/image38.png"/><Relationship Id="rId9" Type="http://schemas.openxmlformats.org/officeDocument/2006/relationships/hyperlink" Target="http://bit.ly/1orDXR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3000" r="-20000"/>
          </a:stretch>
        </a:blipFill>
        <a:effectLst/>
      </p:bgPr>
    </p:bg>
    <p:spTree>
      <p:nvGrpSpPr>
        <p:cNvPr id="1" name=""/>
        <p:cNvGrpSpPr/>
        <p:nvPr/>
      </p:nvGrpSpPr>
      <p:grpSpPr>
        <a:xfrm>
          <a:off x="0" y="0"/>
          <a:ext cx="0" cy="0"/>
          <a:chOff x="0" y="0"/>
          <a:chExt cx="0" cy="0"/>
        </a:xfrm>
      </p:grpSpPr>
      <p:sp>
        <p:nvSpPr>
          <p:cNvPr id="4" name="TextBox 3"/>
          <p:cNvSpPr txBox="1"/>
          <p:nvPr/>
        </p:nvSpPr>
        <p:spPr>
          <a:xfrm>
            <a:off x="7017744" y="3294045"/>
            <a:ext cx="4549966" cy="646331"/>
          </a:xfrm>
          <a:prstGeom prst="rect">
            <a:avLst/>
          </a:prstGeom>
          <a:noFill/>
        </p:spPr>
        <p:txBody>
          <a:bodyPr wrap="square" rtlCol="0">
            <a:spAutoFit/>
          </a:bodyPr>
          <a:lstStyle/>
          <a:p>
            <a:r>
              <a:rPr lang="en-US" sz="3600" b="1" dirty="0">
                <a:solidFill>
                  <a:srgbClr val="000066"/>
                </a:solidFill>
                <a:latin typeface="+mj-lt"/>
              </a:rPr>
              <a:t>Nexview Consulting</a:t>
            </a:r>
          </a:p>
        </p:txBody>
      </p:sp>
      <p:sp>
        <p:nvSpPr>
          <p:cNvPr id="5" name="TextBox 4"/>
          <p:cNvSpPr txBox="1"/>
          <p:nvPr/>
        </p:nvSpPr>
        <p:spPr>
          <a:xfrm>
            <a:off x="5677786" y="3938865"/>
            <a:ext cx="5889925" cy="1446550"/>
          </a:xfrm>
          <a:prstGeom prst="rect">
            <a:avLst/>
          </a:prstGeom>
          <a:noFill/>
        </p:spPr>
        <p:txBody>
          <a:bodyPr wrap="square" rtlCol="0">
            <a:spAutoFit/>
          </a:bodyPr>
          <a:lstStyle/>
          <a:p>
            <a:pPr algn="r"/>
            <a:r>
              <a:rPr lang="en-US" sz="2400" dirty="0">
                <a:solidFill>
                  <a:srgbClr val="000066"/>
                </a:solidFill>
                <a:latin typeface="+mn-lt"/>
              </a:rPr>
              <a:t>100 Day Plan for Supply Chain Executives in New Roles </a:t>
            </a:r>
          </a:p>
          <a:p>
            <a:pPr algn="r"/>
            <a:r>
              <a:rPr lang="en-US" sz="2000" dirty="0">
                <a:solidFill>
                  <a:srgbClr val="000066"/>
                </a:solidFill>
                <a:latin typeface="+mn-lt"/>
              </a:rPr>
              <a:t>A guideline plan with examples to build consensus for structured change</a:t>
            </a:r>
          </a:p>
        </p:txBody>
      </p:sp>
    </p:spTree>
    <p:extLst>
      <p:ext uri="{BB962C8B-B14F-4D97-AF65-F5344CB8AC3E}">
        <p14:creationId xmlns:p14="http://schemas.microsoft.com/office/powerpoint/2010/main" val="426698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7E2B-C349-28F3-24B1-74CC03B6D6B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3978423-D653-2424-B7B1-0FE2C91ECDEA}"/>
              </a:ext>
            </a:extLst>
          </p:cNvPr>
          <p:cNvSpPr>
            <a:spLocks noGrp="1" noChangeArrowheads="1"/>
          </p:cNvSpPr>
          <p:nvPr>
            <p:ph type="title"/>
          </p:nvPr>
        </p:nvSpPr>
        <p:spPr>
          <a:xfrm>
            <a:off x="446316" y="240248"/>
            <a:ext cx="11404600" cy="533400"/>
          </a:xfrm>
        </p:spPr>
        <p:txBody>
          <a:bodyPr/>
          <a:lstStyle/>
          <a:p>
            <a:r>
              <a:rPr lang="en-US" sz="2000" dirty="0"/>
              <a:t>Assessments have several components</a:t>
            </a:r>
          </a:p>
        </p:txBody>
      </p:sp>
      <p:sp>
        <p:nvSpPr>
          <p:cNvPr id="3" name="Footer Placeholder 16">
            <a:extLst>
              <a:ext uri="{FF2B5EF4-FFF2-40B4-BE49-F238E27FC236}">
                <a16:creationId xmlns:a16="http://schemas.microsoft.com/office/drawing/2014/main" id="{023E5058-8F12-75B0-AEA8-1A15807197FA}"/>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grpSp>
        <p:nvGrpSpPr>
          <p:cNvPr id="2" name="Group 1">
            <a:extLst>
              <a:ext uri="{FF2B5EF4-FFF2-40B4-BE49-F238E27FC236}">
                <a16:creationId xmlns:a16="http://schemas.microsoft.com/office/drawing/2014/main" id="{D98E09F0-56BA-D1F5-8F26-E4E22CCA3F6E}"/>
              </a:ext>
            </a:extLst>
          </p:cNvPr>
          <p:cNvGrpSpPr/>
          <p:nvPr/>
        </p:nvGrpSpPr>
        <p:grpSpPr>
          <a:xfrm>
            <a:off x="4452812" y="1010700"/>
            <a:ext cx="2385078" cy="1652888"/>
            <a:chOff x="994350" y="1295065"/>
            <a:chExt cx="2385078" cy="1652888"/>
          </a:xfrm>
        </p:grpSpPr>
        <p:pic>
          <p:nvPicPr>
            <p:cNvPr id="4" name="Picture 3" descr="Image result for interview">
              <a:extLst>
                <a:ext uri="{FF2B5EF4-FFF2-40B4-BE49-F238E27FC236}">
                  <a16:creationId xmlns:a16="http://schemas.microsoft.com/office/drawing/2014/main" id="{F05DEA17-D4E2-08D6-D5FF-7DADAE758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350" y="1627930"/>
              <a:ext cx="2164838" cy="1320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A15A84-D8DA-253E-76AA-9C3640DD6AA2}"/>
                </a:ext>
              </a:extLst>
            </p:cNvPr>
            <p:cNvSpPr txBox="1"/>
            <p:nvPr/>
          </p:nvSpPr>
          <p:spPr>
            <a:xfrm>
              <a:off x="1008368" y="1295065"/>
              <a:ext cx="237106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A1F62"/>
                  </a:solidFill>
                  <a:effectLst/>
                  <a:uLnTx/>
                  <a:uFillTx/>
                </a:rPr>
                <a:t>Leadership Interviews</a:t>
              </a:r>
            </a:p>
          </p:txBody>
        </p:sp>
      </p:grpSp>
      <p:pic>
        <p:nvPicPr>
          <p:cNvPr id="6" name="Picture 5">
            <a:extLst>
              <a:ext uri="{FF2B5EF4-FFF2-40B4-BE49-F238E27FC236}">
                <a16:creationId xmlns:a16="http://schemas.microsoft.com/office/drawing/2014/main" id="{03EF39DD-776B-C091-9881-63987E9726BC}"/>
              </a:ext>
            </a:extLst>
          </p:cNvPr>
          <p:cNvPicPr>
            <a:picLocks noChangeAspect="1"/>
          </p:cNvPicPr>
          <p:nvPr/>
        </p:nvPicPr>
        <p:blipFill>
          <a:blip r:embed="rId4"/>
          <a:stretch>
            <a:fillRect/>
          </a:stretch>
        </p:blipFill>
        <p:spPr>
          <a:xfrm>
            <a:off x="9055541" y="2963353"/>
            <a:ext cx="2709175" cy="1715521"/>
          </a:xfrm>
          <a:prstGeom prst="rect">
            <a:avLst/>
          </a:prstGeom>
        </p:spPr>
      </p:pic>
      <p:pic>
        <p:nvPicPr>
          <p:cNvPr id="7" name="Picture 6" descr="Icon&#10;&#10;Description automatically generated">
            <a:extLst>
              <a:ext uri="{FF2B5EF4-FFF2-40B4-BE49-F238E27FC236}">
                <a16:creationId xmlns:a16="http://schemas.microsoft.com/office/drawing/2014/main" id="{D658B619-7054-E6F8-82E4-A0800D623C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0613" y="1526698"/>
            <a:ext cx="1385475" cy="1421000"/>
          </a:xfrm>
          <a:prstGeom prst="rect">
            <a:avLst/>
          </a:prstGeom>
        </p:spPr>
      </p:pic>
      <p:sp>
        <p:nvSpPr>
          <p:cNvPr id="8" name="Arrow: Right 7">
            <a:extLst>
              <a:ext uri="{FF2B5EF4-FFF2-40B4-BE49-F238E27FC236}">
                <a16:creationId xmlns:a16="http://schemas.microsoft.com/office/drawing/2014/main" id="{FEF5FE11-FABD-57FB-0481-4163269F050E}"/>
              </a:ext>
            </a:extLst>
          </p:cNvPr>
          <p:cNvSpPr/>
          <p:nvPr/>
        </p:nvSpPr>
        <p:spPr bwMode="auto">
          <a:xfrm rot="1935740">
            <a:off x="3379959" y="2727175"/>
            <a:ext cx="563305" cy="406185"/>
          </a:xfrm>
          <a:prstGeom prst="rightArrow">
            <a:avLst/>
          </a:prstGeom>
          <a:solidFill>
            <a:srgbClr val="0A1F62">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endParaRPr kumimoji="0" lang="en-US" sz="1800" b="0" i="0" u="none" strike="noStrike" kern="0" cap="none" spc="0" normalizeH="0" baseline="0" noProof="0" dirty="0">
              <a:ln>
                <a:noFill/>
              </a:ln>
              <a:solidFill>
                <a:srgbClr val="0A1F62"/>
              </a:solidFill>
              <a:effectLst/>
              <a:uLnTx/>
              <a:uFillTx/>
              <a:latin typeface="Arial" charset="0"/>
            </a:endParaRPr>
          </a:p>
        </p:txBody>
      </p:sp>
      <p:sp>
        <p:nvSpPr>
          <p:cNvPr id="9" name="Arrow: Right 8">
            <a:extLst>
              <a:ext uri="{FF2B5EF4-FFF2-40B4-BE49-F238E27FC236}">
                <a16:creationId xmlns:a16="http://schemas.microsoft.com/office/drawing/2014/main" id="{9FED87CB-89C5-7FB4-E315-53FD0FFA36B1}"/>
              </a:ext>
            </a:extLst>
          </p:cNvPr>
          <p:cNvSpPr/>
          <p:nvPr/>
        </p:nvSpPr>
        <p:spPr bwMode="auto">
          <a:xfrm>
            <a:off x="2920021" y="3691115"/>
            <a:ext cx="609600" cy="406185"/>
          </a:xfrm>
          <a:prstGeom prst="rightArrow">
            <a:avLst/>
          </a:prstGeom>
          <a:solidFill>
            <a:srgbClr val="0A1F62">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endParaRPr kumimoji="0" lang="en-US" sz="1800" b="0" i="0" u="none" strike="noStrike" kern="0" cap="none" spc="0" normalizeH="0" baseline="0" noProof="0" dirty="0">
              <a:ln>
                <a:noFill/>
              </a:ln>
              <a:solidFill>
                <a:srgbClr val="0A1F62"/>
              </a:solidFill>
              <a:effectLst/>
              <a:uLnTx/>
              <a:uFillTx/>
              <a:latin typeface="Arial" charset="0"/>
            </a:endParaRPr>
          </a:p>
        </p:txBody>
      </p:sp>
      <p:grpSp>
        <p:nvGrpSpPr>
          <p:cNvPr id="10" name="Group 9">
            <a:extLst>
              <a:ext uri="{FF2B5EF4-FFF2-40B4-BE49-F238E27FC236}">
                <a16:creationId xmlns:a16="http://schemas.microsoft.com/office/drawing/2014/main" id="{A3DCB1B3-7880-CD45-2980-258BA328151F}"/>
              </a:ext>
            </a:extLst>
          </p:cNvPr>
          <p:cNvGrpSpPr/>
          <p:nvPr/>
        </p:nvGrpSpPr>
        <p:grpSpPr>
          <a:xfrm>
            <a:off x="4444846" y="2816047"/>
            <a:ext cx="2883626" cy="1715521"/>
            <a:chOff x="4817367" y="2901104"/>
            <a:chExt cx="2883626" cy="1715521"/>
          </a:xfrm>
        </p:grpSpPr>
        <p:sp>
          <p:nvSpPr>
            <p:cNvPr id="11" name="Explosion: 14 Points 10">
              <a:extLst>
                <a:ext uri="{FF2B5EF4-FFF2-40B4-BE49-F238E27FC236}">
                  <a16:creationId xmlns:a16="http://schemas.microsoft.com/office/drawing/2014/main" id="{F9CBF8D0-F437-D6CE-4713-CD7815135BDA}"/>
                </a:ext>
              </a:extLst>
            </p:cNvPr>
            <p:cNvSpPr/>
            <p:nvPr/>
          </p:nvSpPr>
          <p:spPr bwMode="auto">
            <a:xfrm rot="297733">
              <a:off x="4817367" y="2901104"/>
              <a:ext cx="2883626" cy="1715521"/>
            </a:xfrm>
            <a:prstGeom prst="irregularSeal2">
              <a:avLst/>
            </a:prstGeom>
            <a:solidFill>
              <a:srgbClr val="0070C0">
                <a:alpha val="5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endParaRPr kumimoji="0" lang="en-US" sz="1800" b="0" i="0" u="none" strike="noStrike" kern="0" cap="none" spc="0" normalizeH="0" baseline="0" noProof="0" dirty="0">
                <a:ln>
                  <a:noFill/>
                </a:ln>
                <a:solidFill>
                  <a:srgbClr val="0A1F62"/>
                </a:solidFill>
                <a:effectLst/>
                <a:uLnTx/>
                <a:uFillTx/>
                <a:latin typeface="Arial" charset="0"/>
              </a:endParaRPr>
            </a:p>
          </p:txBody>
        </p:sp>
        <p:sp>
          <p:nvSpPr>
            <p:cNvPr id="12" name="TextBox 11">
              <a:extLst>
                <a:ext uri="{FF2B5EF4-FFF2-40B4-BE49-F238E27FC236}">
                  <a16:creationId xmlns:a16="http://schemas.microsoft.com/office/drawing/2014/main" id="{8A7EE11B-57A3-544B-088C-1C0570A62307}"/>
                </a:ext>
              </a:extLst>
            </p:cNvPr>
            <p:cNvSpPr txBox="1"/>
            <p:nvPr/>
          </p:nvSpPr>
          <p:spPr>
            <a:xfrm>
              <a:off x="5338282" y="3429000"/>
              <a:ext cx="1633492"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Assessment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Findings</a:t>
              </a:r>
            </a:p>
          </p:txBody>
        </p:sp>
      </p:grpSp>
      <p:sp>
        <p:nvSpPr>
          <p:cNvPr id="13" name="TextBox 12">
            <a:extLst>
              <a:ext uri="{FF2B5EF4-FFF2-40B4-BE49-F238E27FC236}">
                <a16:creationId xmlns:a16="http://schemas.microsoft.com/office/drawing/2014/main" id="{87A72649-C836-A838-BC9F-E60351087AD0}"/>
              </a:ext>
            </a:extLst>
          </p:cNvPr>
          <p:cNvSpPr txBox="1"/>
          <p:nvPr/>
        </p:nvSpPr>
        <p:spPr>
          <a:xfrm>
            <a:off x="9502937" y="2797183"/>
            <a:ext cx="237106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A1F62"/>
                </a:solidFill>
                <a:effectLst/>
                <a:uLnTx/>
                <a:uFillTx/>
              </a:rPr>
              <a:t>Best Practice Tools*</a:t>
            </a:r>
          </a:p>
        </p:txBody>
      </p:sp>
      <p:sp>
        <p:nvSpPr>
          <p:cNvPr id="14" name="TextBox 13">
            <a:extLst>
              <a:ext uri="{FF2B5EF4-FFF2-40B4-BE49-F238E27FC236}">
                <a16:creationId xmlns:a16="http://schemas.microsoft.com/office/drawing/2014/main" id="{80F668DB-9197-DE7E-7FB0-74E3F2D0B321}"/>
              </a:ext>
            </a:extLst>
          </p:cNvPr>
          <p:cNvSpPr txBox="1"/>
          <p:nvPr/>
        </p:nvSpPr>
        <p:spPr>
          <a:xfrm>
            <a:off x="737897" y="1329615"/>
            <a:ext cx="178206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A1F62"/>
                </a:solidFill>
                <a:effectLst/>
                <a:uLnTx/>
                <a:uFillTx/>
              </a:rPr>
              <a:t>IT Evaluation</a:t>
            </a:r>
          </a:p>
        </p:txBody>
      </p:sp>
      <p:sp>
        <p:nvSpPr>
          <p:cNvPr id="15" name="Arrow: Right 14">
            <a:extLst>
              <a:ext uri="{FF2B5EF4-FFF2-40B4-BE49-F238E27FC236}">
                <a16:creationId xmlns:a16="http://schemas.microsoft.com/office/drawing/2014/main" id="{9AD6F84E-1641-B86F-6C42-ED5DCE4AA742}"/>
              </a:ext>
            </a:extLst>
          </p:cNvPr>
          <p:cNvSpPr/>
          <p:nvPr/>
        </p:nvSpPr>
        <p:spPr bwMode="auto">
          <a:xfrm rot="12145625">
            <a:off x="6498312" y="4324582"/>
            <a:ext cx="609600" cy="406185"/>
          </a:xfrm>
          <a:prstGeom prst="rightArrow">
            <a:avLst/>
          </a:prstGeom>
          <a:solidFill>
            <a:srgbClr val="0A1F62">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endParaRPr kumimoji="0" lang="en-US" sz="1800" b="0" i="0" u="none" strike="noStrike" kern="0" cap="none" spc="0" normalizeH="0" baseline="0" noProof="0" dirty="0">
              <a:ln>
                <a:noFill/>
              </a:ln>
              <a:solidFill>
                <a:srgbClr val="0A1F62"/>
              </a:solidFill>
              <a:effectLst/>
              <a:uLnTx/>
              <a:uFillTx/>
              <a:latin typeface="Arial" charset="0"/>
            </a:endParaRPr>
          </a:p>
        </p:txBody>
      </p:sp>
      <p:sp>
        <p:nvSpPr>
          <p:cNvPr id="16" name="Arrow: Right 15">
            <a:extLst>
              <a:ext uri="{FF2B5EF4-FFF2-40B4-BE49-F238E27FC236}">
                <a16:creationId xmlns:a16="http://schemas.microsoft.com/office/drawing/2014/main" id="{B144D27D-B731-6DD5-85B1-0687363CE46E}"/>
              </a:ext>
            </a:extLst>
          </p:cNvPr>
          <p:cNvSpPr/>
          <p:nvPr/>
        </p:nvSpPr>
        <p:spPr bwMode="auto">
          <a:xfrm rot="10800000">
            <a:off x="7476566" y="3467853"/>
            <a:ext cx="609600" cy="406185"/>
          </a:xfrm>
          <a:prstGeom prst="rightArrow">
            <a:avLst/>
          </a:prstGeom>
          <a:solidFill>
            <a:srgbClr val="0A1F62">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endParaRPr kumimoji="0" lang="en-US" sz="1800" b="0" i="0" u="none" strike="noStrike" kern="0" cap="none" spc="0" normalizeH="0" baseline="0" noProof="0" dirty="0">
              <a:ln>
                <a:noFill/>
              </a:ln>
              <a:solidFill>
                <a:srgbClr val="0A1F62"/>
              </a:solidFill>
              <a:effectLst/>
              <a:uLnTx/>
              <a:uFillTx/>
              <a:latin typeface="Arial" charset="0"/>
            </a:endParaRPr>
          </a:p>
        </p:txBody>
      </p:sp>
      <p:sp>
        <p:nvSpPr>
          <p:cNvPr id="17" name="Arrow: Right 16">
            <a:extLst>
              <a:ext uri="{FF2B5EF4-FFF2-40B4-BE49-F238E27FC236}">
                <a16:creationId xmlns:a16="http://schemas.microsoft.com/office/drawing/2014/main" id="{235F9D5B-7D0F-B4B3-033F-E7FE3606F41E}"/>
              </a:ext>
            </a:extLst>
          </p:cNvPr>
          <p:cNvSpPr/>
          <p:nvPr/>
        </p:nvSpPr>
        <p:spPr bwMode="auto">
          <a:xfrm rot="8463833">
            <a:off x="7342162" y="2644788"/>
            <a:ext cx="609600" cy="406185"/>
          </a:xfrm>
          <a:prstGeom prst="rightArrow">
            <a:avLst/>
          </a:prstGeom>
          <a:solidFill>
            <a:srgbClr val="0A1F62">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endParaRPr kumimoji="0" lang="en-US" sz="1800" b="0" i="0" u="none" strike="noStrike" kern="0" cap="none" spc="0" normalizeH="0" baseline="0" noProof="0" dirty="0">
              <a:ln>
                <a:noFill/>
              </a:ln>
              <a:solidFill>
                <a:srgbClr val="0A1F62"/>
              </a:solidFill>
              <a:effectLst/>
              <a:uLnTx/>
              <a:uFillTx/>
              <a:latin typeface="Arial" charset="0"/>
            </a:endParaRPr>
          </a:p>
        </p:txBody>
      </p:sp>
      <p:sp>
        <p:nvSpPr>
          <p:cNvPr id="18" name="TextBox 17">
            <a:extLst>
              <a:ext uri="{FF2B5EF4-FFF2-40B4-BE49-F238E27FC236}">
                <a16:creationId xmlns:a16="http://schemas.microsoft.com/office/drawing/2014/main" id="{23F9AF5C-6E9C-0DCC-A86A-FC328F4C515E}"/>
              </a:ext>
            </a:extLst>
          </p:cNvPr>
          <p:cNvSpPr txBox="1"/>
          <p:nvPr/>
        </p:nvSpPr>
        <p:spPr>
          <a:xfrm>
            <a:off x="4651637" y="4738465"/>
            <a:ext cx="216936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A1F62"/>
                </a:solidFill>
                <a:effectLst/>
                <a:uLnTx/>
                <a:uFillTx/>
              </a:rPr>
              <a:t>Report Evaluations</a:t>
            </a:r>
          </a:p>
        </p:txBody>
      </p:sp>
      <p:sp>
        <p:nvSpPr>
          <p:cNvPr id="20" name="TextBox 19">
            <a:extLst>
              <a:ext uri="{FF2B5EF4-FFF2-40B4-BE49-F238E27FC236}">
                <a16:creationId xmlns:a16="http://schemas.microsoft.com/office/drawing/2014/main" id="{0D545419-F1BB-E850-63F0-11BF70BD8523}"/>
              </a:ext>
            </a:extLst>
          </p:cNvPr>
          <p:cNvSpPr txBox="1"/>
          <p:nvPr/>
        </p:nvSpPr>
        <p:spPr>
          <a:xfrm>
            <a:off x="8034941" y="1203455"/>
            <a:ext cx="3161162"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A1F62"/>
                </a:solidFill>
                <a:effectLst/>
                <a:uLnTx/>
                <a:uFillTx/>
              </a:rPr>
              <a:t>Process Workshops and Critique</a:t>
            </a:r>
          </a:p>
        </p:txBody>
      </p:sp>
      <p:sp>
        <p:nvSpPr>
          <p:cNvPr id="25" name="TextBox 24">
            <a:extLst>
              <a:ext uri="{FF2B5EF4-FFF2-40B4-BE49-F238E27FC236}">
                <a16:creationId xmlns:a16="http://schemas.microsoft.com/office/drawing/2014/main" id="{8665F4CD-D8BB-2423-AD6A-8ABCBCF8079E}"/>
              </a:ext>
            </a:extLst>
          </p:cNvPr>
          <p:cNvSpPr txBox="1"/>
          <p:nvPr/>
        </p:nvSpPr>
        <p:spPr>
          <a:xfrm>
            <a:off x="7078154" y="4238435"/>
            <a:ext cx="194568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A1F62"/>
                </a:solidFill>
                <a:effectLst/>
                <a:uLnTx/>
                <a:uFillTx/>
              </a:rPr>
              <a:t>Meeting Evaluations</a:t>
            </a:r>
          </a:p>
        </p:txBody>
      </p:sp>
      <p:pic>
        <p:nvPicPr>
          <p:cNvPr id="29" name="Picture 2" descr="Why does a histogram have no gaps? - Quora">
            <a:extLst>
              <a:ext uri="{FF2B5EF4-FFF2-40B4-BE49-F238E27FC236}">
                <a16:creationId xmlns:a16="http://schemas.microsoft.com/office/drawing/2014/main" id="{44B3B2C8-EB24-4178-0230-4095BBF1C6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630" y="4933626"/>
            <a:ext cx="2109595" cy="1372811"/>
          </a:xfrm>
          <a:prstGeom prst="rect">
            <a:avLst/>
          </a:prstGeom>
          <a:noFill/>
          <a:extLst>
            <a:ext uri="{909E8E84-426E-40DD-AFC4-6F175D3DCCD1}">
              <a14:hiddenFill xmlns:a14="http://schemas.microsoft.com/office/drawing/2010/main">
                <a:solidFill>
                  <a:srgbClr val="FFFFFF"/>
                </a:solidFill>
              </a14:hiddenFill>
            </a:ext>
          </a:extLst>
        </p:spPr>
      </p:pic>
      <p:sp>
        <p:nvSpPr>
          <p:cNvPr id="30" name="Arrow: Right 29">
            <a:extLst>
              <a:ext uri="{FF2B5EF4-FFF2-40B4-BE49-F238E27FC236}">
                <a16:creationId xmlns:a16="http://schemas.microsoft.com/office/drawing/2014/main" id="{8A7C8D22-77A3-C389-7A39-648DFE77196B}"/>
              </a:ext>
            </a:extLst>
          </p:cNvPr>
          <p:cNvSpPr/>
          <p:nvPr/>
        </p:nvSpPr>
        <p:spPr bwMode="auto">
          <a:xfrm rot="20145999">
            <a:off x="3029871" y="4597606"/>
            <a:ext cx="609600" cy="406185"/>
          </a:xfrm>
          <a:prstGeom prst="rightArrow">
            <a:avLst/>
          </a:prstGeom>
          <a:solidFill>
            <a:srgbClr val="0A1F62">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endParaRPr kumimoji="0" lang="en-US" sz="1800" b="0" i="0" u="none" strike="noStrike" kern="0" cap="none" spc="0" normalizeH="0" baseline="0" noProof="0" dirty="0">
              <a:ln>
                <a:noFill/>
              </a:ln>
              <a:solidFill>
                <a:srgbClr val="0A1F62"/>
              </a:solidFill>
              <a:effectLst/>
              <a:uLnTx/>
              <a:uFillTx/>
              <a:latin typeface="Arial" charset="0"/>
            </a:endParaRPr>
          </a:p>
        </p:txBody>
      </p:sp>
      <p:sp>
        <p:nvSpPr>
          <p:cNvPr id="31" name="TextBox 30">
            <a:extLst>
              <a:ext uri="{FF2B5EF4-FFF2-40B4-BE49-F238E27FC236}">
                <a16:creationId xmlns:a16="http://schemas.microsoft.com/office/drawing/2014/main" id="{027AF8A9-9B7A-F1E3-33A5-693630BCD2C4}"/>
              </a:ext>
            </a:extLst>
          </p:cNvPr>
          <p:cNvSpPr txBox="1"/>
          <p:nvPr/>
        </p:nvSpPr>
        <p:spPr>
          <a:xfrm>
            <a:off x="17361" y="5184984"/>
            <a:ext cx="1782066"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A1F62"/>
                </a:solidFill>
                <a:effectLst/>
                <a:uLnTx/>
                <a:uFillTx/>
              </a:rPr>
              <a:t>Targeted data review/analysis for benefit development</a:t>
            </a:r>
          </a:p>
        </p:txBody>
      </p:sp>
      <p:sp>
        <p:nvSpPr>
          <p:cNvPr id="32" name="Arrow: Right 31">
            <a:extLst>
              <a:ext uri="{FF2B5EF4-FFF2-40B4-BE49-F238E27FC236}">
                <a16:creationId xmlns:a16="http://schemas.microsoft.com/office/drawing/2014/main" id="{E7704301-060C-27CD-6BA9-CEE1AF3C28CA}"/>
              </a:ext>
            </a:extLst>
          </p:cNvPr>
          <p:cNvSpPr/>
          <p:nvPr/>
        </p:nvSpPr>
        <p:spPr bwMode="auto">
          <a:xfrm rot="5400000">
            <a:off x="5316337" y="2707731"/>
            <a:ext cx="457030" cy="406185"/>
          </a:xfrm>
          <a:prstGeom prst="rightArrow">
            <a:avLst/>
          </a:prstGeom>
          <a:solidFill>
            <a:srgbClr val="0A1F62">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endParaRPr kumimoji="0" lang="en-US" sz="1800" b="0" i="0" u="none" strike="noStrike" kern="0" cap="none" spc="0" normalizeH="0" baseline="0" noProof="0" dirty="0">
              <a:ln>
                <a:noFill/>
              </a:ln>
              <a:solidFill>
                <a:srgbClr val="0A1F62"/>
              </a:solidFill>
              <a:effectLst/>
              <a:uLnTx/>
              <a:uFillTx/>
              <a:latin typeface="Arial" charset="0"/>
            </a:endParaRPr>
          </a:p>
        </p:txBody>
      </p:sp>
      <p:pic>
        <p:nvPicPr>
          <p:cNvPr id="33" name="Picture 32" descr="A blue diagram with blue squares&#10;&#10;Description automatically generated">
            <a:extLst>
              <a:ext uri="{FF2B5EF4-FFF2-40B4-BE49-F238E27FC236}">
                <a16:creationId xmlns:a16="http://schemas.microsoft.com/office/drawing/2014/main" id="{559B3776-0710-F247-157C-A2D546EF34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0435" y="3231609"/>
            <a:ext cx="1876051" cy="1407038"/>
          </a:xfrm>
          <a:prstGeom prst="rect">
            <a:avLst/>
          </a:prstGeom>
        </p:spPr>
      </p:pic>
      <p:sp>
        <p:nvSpPr>
          <p:cNvPr id="34" name="Arrow: Right 33">
            <a:extLst>
              <a:ext uri="{FF2B5EF4-FFF2-40B4-BE49-F238E27FC236}">
                <a16:creationId xmlns:a16="http://schemas.microsoft.com/office/drawing/2014/main" id="{EA6424BA-FA4F-42B9-FFB6-CE1C3BF47D7A}"/>
              </a:ext>
            </a:extLst>
          </p:cNvPr>
          <p:cNvSpPr/>
          <p:nvPr/>
        </p:nvSpPr>
        <p:spPr bwMode="auto">
          <a:xfrm rot="18726297">
            <a:off x="4472351" y="4544444"/>
            <a:ext cx="609600" cy="406185"/>
          </a:xfrm>
          <a:prstGeom prst="rightArrow">
            <a:avLst/>
          </a:prstGeom>
          <a:solidFill>
            <a:srgbClr val="0A1F62">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endParaRPr kumimoji="0" lang="en-US" sz="1800" b="0" i="0" u="none" strike="noStrike" kern="0" cap="none" spc="0" normalizeH="0" baseline="0" noProof="0" dirty="0">
              <a:ln>
                <a:noFill/>
              </a:ln>
              <a:solidFill>
                <a:srgbClr val="0A1F62"/>
              </a:solidFill>
              <a:effectLst/>
              <a:uLnTx/>
              <a:uFillTx/>
              <a:latin typeface="Arial" charset="0"/>
            </a:endParaRPr>
          </a:p>
        </p:txBody>
      </p:sp>
      <p:sp>
        <p:nvSpPr>
          <p:cNvPr id="35" name="TextBox 34">
            <a:extLst>
              <a:ext uri="{FF2B5EF4-FFF2-40B4-BE49-F238E27FC236}">
                <a16:creationId xmlns:a16="http://schemas.microsoft.com/office/drawing/2014/main" id="{A9F7B593-A997-7D72-EB86-2525A0151B6E}"/>
              </a:ext>
            </a:extLst>
          </p:cNvPr>
          <p:cNvSpPr txBox="1"/>
          <p:nvPr/>
        </p:nvSpPr>
        <p:spPr>
          <a:xfrm>
            <a:off x="560575" y="3310797"/>
            <a:ext cx="105557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A1F62"/>
                </a:solidFill>
                <a:effectLst/>
                <a:uLnTx/>
                <a:uFillTx/>
              </a:rPr>
              <a:t>Org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A1F62"/>
                </a:solidFill>
                <a:effectLst/>
                <a:uLnTx/>
                <a:uFillTx/>
              </a:rPr>
              <a:t>Review</a:t>
            </a:r>
          </a:p>
        </p:txBody>
      </p:sp>
      <p:sp>
        <p:nvSpPr>
          <p:cNvPr id="36" name="TextBox 35">
            <a:extLst>
              <a:ext uri="{FF2B5EF4-FFF2-40B4-BE49-F238E27FC236}">
                <a16:creationId xmlns:a16="http://schemas.microsoft.com/office/drawing/2014/main" id="{CA04336C-BEC6-1F5F-82BF-A39A2287CC82}"/>
              </a:ext>
            </a:extLst>
          </p:cNvPr>
          <p:cNvSpPr txBox="1"/>
          <p:nvPr/>
        </p:nvSpPr>
        <p:spPr>
          <a:xfrm>
            <a:off x="9669296" y="4738549"/>
            <a:ext cx="1935125" cy="861774"/>
          </a:xfrm>
          <a:prstGeom prst="rect">
            <a:avLst/>
          </a:prstGeom>
          <a:noFill/>
        </p:spPr>
        <p:txBody>
          <a:bodyPr wrap="square" rtlCol="0">
            <a:spAutoFit/>
          </a:bodyPr>
          <a:lstStyle/>
          <a:p>
            <a:pPr algn="l"/>
            <a:r>
              <a:rPr lang="en-US" sz="1000" dirty="0">
                <a:solidFill>
                  <a:srgbClr val="000066"/>
                </a:solidFill>
              </a:rPr>
              <a:t>*Nexview uses comprehensive best practice evaluation tools for S&amp;OP/IBP and the planning processes below the S&amp;OP layer</a:t>
            </a:r>
          </a:p>
        </p:txBody>
      </p:sp>
      <p:pic>
        <p:nvPicPr>
          <p:cNvPr id="38" name="Picture 37">
            <a:extLst>
              <a:ext uri="{FF2B5EF4-FFF2-40B4-BE49-F238E27FC236}">
                <a16:creationId xmlns:a16="http://schemas.microsoft.com/office/drawing/2014/main" id="{779FF57E-B0C9-705B-1209-DDD3BF7A79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9264" y="4693650"/>
            <a:ext cx="1656277" cy="1731562"/>
          </a:xfrm>
          <a:prstGeom prst="rect">
            <a:avLst/>
          </a:prstGeom>
        </p:spPr>
      </p:pic>
      <p:pic>
        <p:nvPicPr>
          <p:cNvPr id="42" name="Picture 41">
            <a:extLst>
              <a:ext uri="{FF2B5EF4-FFF2-40B4-BE49-F238E27FC236}">
                <a16:creationId xmlns:a16="http://schemas.microsoft.com/office/drawing/2014/main" id="{FB043155-5F59-9931-050C-A4F4B21F3D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2928" y="5106217"/>
            <a:ext cx="1180956" cy="1325790"/>
          </a:xfrm>
          <a:prstGeom prst="rect">
            <a:avLst/>
          </a:prstGeom>
        </p:spPr>
      </p:pic>
      <p:pic>
        <p:nvPicPr>
          <p:cNvPr id="44" name="Picture 43">
            <a:extLst>
              <a:ext uri="{FF2B5EF4-FFF2-40B4-BE49-F238E27FC236}">
                <a16:creationId xmlns:a16="http://schemas.microsoft.com/office/drawing/2014/main" id="{AE70AA06-7DAD-BDA2-A9E2-0336CF616941}"/>
              </a:ext>
            </a:extLst>
          </p:cNvPr>
          <p:cNvPicPr>
            <a:picLocks noChangeAspect="1"/>
          </p:cNvPicPr>
          <p:nvPr/>
        </p:nvPicPr>
        <p:blipFill>
          <a:blip r:embed="rId10"/>
          <a:stretch>
            <a:fillRect/>
          </a:stretch>
        </p:blipFill>
        <p:spPr>
          <a:xfrm>
            <a:off x="8164608" y="1568032"/>
            <a:ext cx="2901461" cy="940173"/>
          </a:xfrm>
          <a:prstGeom prst="rect">
            <a:avLst/>
          </a:prstGeom>
        </p:spPr>
      </p:pic>
    </p:spTree>
    <p:extLst>
      <p:ext uri="{BB962C8B-B14F-4D97-AF65-F5344CB8AC3E}">
        <p14:creationId xmlns:p14="http://schemas.microsoft.com/office/powerpoint/2010/main" val="177574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2937F-092B-4A13-6579-BF763D42A3E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37034DC-B981-8896-8834-8A38FF2D0062}"/>
              </a:ext>
            </a:extLst>
          </p:cNvPr>
          <p:cNvSpPr>
            <a:spLocks noGrp="1" noChangeArrowheads="1"/>
          </p:cNvSpPr>
          <p:nvPr>
            <p:ph type="title"/>
          </p:nvPr>
        </p:nvSpPr>
        <p:spPr>
          <a:xfrm>
            <a:off x="446316" y="240248"/>
            <a:ext cx="11404600" cy="533400"/>
          </a:xfrm>
        </p:spPr>
        <p:txBody>
          <a:bodyPr/>
          <a:lstStyle/>
          <a:p>
            <a:r>
              <a:rPr lang="en-US" sz="2000" dirty="0"/>
              <a:t>We often use a prioritization matrix when working with clients to design projects</a:t>
            </a:r>
          </a:p>
        </p:txBody>
      </p:sp>
      <p:sp>
        <p:nvSpPr>
          <p:cNvPr id="3" name="Footer Placeholder 16">
            <a:extLst>
              <a:ext uri="{FF2B5EF4-FFF2-40B4-BE49-F238E27FC236}">
                <a16:creationId xmlns:a16="http://schemas.microsoft.com/office/drawing/2014/main" id="{68175469-04F4-B800-3B76-77D875C95854}"/>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grpSp>
        <p:nvGrpSpPr>
          <p:cNvPr id="40" name="Group 39">
            <a:extLst>
              <a:ext uri="{FF2B5EF4-FFF2-40B4-BE49-F238E27FC236}">
                <a16:creationId xmlns:a16="http://schemas.microsoft.com/office/drawing/2014/main" id="{18C542CB-0553-8C02-8D1B-21F65E2B350A}"/>
              </a:ext>
            </a:extLst>
          </p:cNvPr>
          <p:cNvGrpSpPr/>
          <p:nvPr/>
        </p:nvGrpSpPr>
        <p:grpSpPr>
          <a:xfrm>
            <a:off x="21364" y="1103952"/>
            <a:ext cx="11572404" cy="5212457"/>
            <a:chOff x="21364" y="1103952"/>
            <a:chExt cx="11572404" cy="5212457"/>
          </a:xfrm>
        </p:grpSpPr>
        <p:sp>
          <p:nvSpPr>
            <p:cNvPr id="7" name="Slide Number Placeholder 1">
              <a:extLst>
                <a:ext uri="{FF2B5EF4-FFF2-40B4-BE49-F238E27FC236}">
                  <a16:creationId xmlns:a16="http://schemas.microsoft.com/office/drawing/2014/main" id="{2E76C065-7842-ADB1-D8FE-F6B9F6704CAF}"/>
                </a:ext>
              </a:extLst>
            </p:cNvPr>
            <p:cNvSpPr txBox="1">
              <a:spLocks/>
            </p:cNvSpPr>
            <p:nvPr/>
          </p:nvSpPr>
          <p:spPr>
            <a:xfrm>
              <a:off x="8437820" y="5642012"/>
              <a:ext cx="611631" cy="215357"/>
            </a:xfrm>
            <a:prstGeom prst="rect">
              <a:avLst/>
            </a:prstGeom>
          </p:spPr>
          <p:txBody>
            <a:bodyPr vert="horz" lIns="0" tIns="0" rIns="0" bIns="0" rtlCol="0" anchor="ctr"/>
            <a:lstStyle>
              <a:defPPr>
                <a:defRPr lang="en-US"/>
              </a:defPPr>
              <a:lvl1pPr marL="0" algn="ctr" defTabSz="457200" rtl="0" eaLnBrk="1" latinLnBrk="0" hangingPunct="1">
                <a:defRPr sz="1000" b="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FFDB543C-E365-5840-99EE-CB4D3CAF0854}" type="slidenum">
                <a:rPr kumimoji="0" 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4C3B3BA4-7867-645B-5574-418F2BC4CE89}"/>
                </a:ext>
              </a:extLst>
            </p:cNvPr>
            <p:cNvSpPr/>
            <p:nvPr/>
          </p:nvSpPr>
          <p:spPr>
            <a:xfrm>
              <a:off x="917075" y="1316922"/>
              <a:ext cx="10669253" cy="4554623"/>
            </a:xfrm>
            <a:prstGeom prst="rect">
              <a:avLst/>
            </a:prstGeom>
            <a:solidFill>
              <a:sysClr val="window" lastClr="FFFFFF">
                <a:lumMod val="95000"/>
              </a:sysClr>
            </a:solidFill>
            <a:ln w="9525" cap="flat" cmpd="sng" algn="ctr">
              <a:solidFill>
                <a:srgbClr val="A6228C"/>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endParaRPr lang="en-US" kern="0" dirty="0">
                <a:solidFill>
                  <a:prstClr val="white"/>
                </a:solidFill>
                <a:latin typeface="Calibri"/>
              </a:endParaRPr>
            </a:p>
          </p:txBody>
        </p:sp>
        <p:sp>
          <p:nvSpPr>
            <p:cNvPr id="9" name="TextBox 18">
              <a:extLst>
                <a:ext uri="{FF2B5EF4-FFF2-40B4-BE49-F238E27FC236}">
                  <a16:creationId xmlns:a16="http://schemas.microsoft.com/office/drawing/2014/main" id="{366C98A8-B812-ECE0-2CDC-1654B9B68581}"/>
                </a:ext>
              </a:extLst>
            </p:cNvPr>
            <p:cNvSpPr txBox="1">
              <a:spLocks noChangeArrowheads="1"/>
            </p:cNvSpPr>
            <p:nvPr/>
          </p:nvSpPr>
          <p:spPr bwMode="auto">
            <a:xfrm>
              <a:off x="4617793" y="5977855"/>
              <a:ext cx="3581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Effort to Implement</a:t>
              </a:r>
            </a:p>
          </p:txBody>
        </p:sp>
        <p:sp>
          <p:nvSpPr>
            <p:cNvPr id="10" name="TextBox 19">
              <a:extLst>
                <a:ext uri="{FF2B5EF4-FFF2-40B4-BE49-F238E27FC236}">
                  <a16:creationId xmlns:a16="http://schemas.microsoft.com/office/drawing/2014/main" id="{662B9752-1E75-8629-0E9D-0305CE39529A}"/>
                </a:ext>
              </a:extLst>
            </p:cNvPr>
            <p:cNvSpPr txBox="1">
              <a:spLocks noChangeArrowheads="1"/>
            </p:cNvSpPr>
            <p:nvPr/>
          </p:nvSpPr>
          <p:spPr bwMode="auto">
            <a:xfrm rot="16200000">
              <a:off x="-1430499" y="3603306"/>
              <a:ext cx="3886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Effect on the Organization</a:t>
              </a:r>
            </a:p>
          </p:txBody>
        </p:sp>
        <p:sp>
          <p:nvSpPr>
            <p:cNvPr id="11" name="TextBox 10">
              <a:extLst>
                <a:ext uri="{FF2B5EF4-FFF2-40B4-BE49-F238E27FC236}">
                  <a16:creationId xmlns:a16="http://schemas.microsoft.com/office/drawing/2014/main" id="{B511EF40-58AD-0C16-8810-6C2341AE10A5}"/>
                </a:ext>
              </a:extLst>
            </p:cNvPr>
            <p:cNvSpPr txBox="1"/>
            <p:nvPr/>
          </p:nvSpPr>
          <p:spPr>
            <a:xfrm>
              <a:off x="809901" y="5886886"/>
              <a:ext cx="990600" cy="338554"/>
            </a:xfrm>
            <a:prstGeom prst="rect">
              <a:avLst/>
            </a:prstGeom>
            <a:noFill/>
          </p:spPr>
          <p:txBody>
            <a:bodyPr>
              <a:spAutoFit/>
            </a:bodyPr>
            <a:lstStyle/>
            <a:p>
              <a:pPr algn="ctr" defTabSz="457200" fontAlgn="auto">
                <a:spcBef>
                  <a:spcPts val="0"/>
                </a:spcBef>
                <a:spcAft>
                  <a:spcPts val="0"/>
                </a:spcAft>
                <a:defRPr/>
              </a:pPr>
              <a:r>
                <a:rPr lang="en-US" sz="1600" dirty="0">
                  <a:solidFill>
                    <a:srgbClr val="002060"/>
                  </a:solidFill>
                  <a:latin typeface="Calibri"/>
                </a:rPr>
                <a:t>LOW</a:t>
              </a:r>
            </a:p>
          </p:txBody>
        </p:sp>
        <p:sp>
          <p:nvSpPr>
            <p:cNvPr id="12" name="TextBox 11">
              <a:extLst>
                <a:ext uri="{FF2B5EF4-FFF2-40B4-BE49-F238E27FC236}">
                  <a16:creationId xmlns:a16="http://schemas.microsoft.com/office/drawing/2014/main" id="{3DB883EE-6846-9530-94BD-8BFC3C6F9D43}"/>
                </a:ext>
              </a:extLst>
            </p:cNvPr>
            <p:cNvSpPr txBox="1"/>
            <p:nvPr/>
          </p:nvSpPr>
          <p:spPr>
            <a:xfrm>
              <a:off x="10332453" y="5935891"/>
              <a:ext cx="990600" cy="338554"/>
            </a:xfrm>
            <a:prstGeom prst="rect">
              <a:avLst/>
            </a:prstGeom>
            <a:noFill/>
          </p:spPr>
          <p:txBody>
            <a:bodyPr>
              <a:spAutoFit/>
            </a:bodyPr>
            <a:lstStyle/>
            <a:p>
              <a:pPr algn="ctr" defTabSz="457200" fontAlgn="auto">
                <a:spcBef>
                  <a:spcPts val="0"/>
                </a:spcBef>
                <a:spcAft>
                  <a:spcPts val="0"/>
                </a:spcAft>
                <a:defRPr/>
              </a:pPr>
              <a:r>
                <a:rPr lang="en-US" sz="1600" dirty="0">
                  <a:solidFill>
                    <a:srgbClr val="002060"/>
                  </a:solidFill>
                  <a:latin typeface="Calibri"/>
                </a:rPr>
                <a:t>HIGH</a:t>
              </a:r>
            </a:p>
          </p:txBody>
        </p:sp>
        <p:sp>
          <p:nvSpPr>
            <p:cNvPr id="13" name="TextBox 12">
              <a:extLst>
                <a:ext uri="{FF2B5EF4-FFF2-40B4-BE49-F238E27FC236}">
                  <a16:creationId xmlns:a16="http://schemas.microsoft.com/office/drawing/2014/main" id="{4ABB64A0-EFAB-8C0E-8EDE-5038B51F8AC6}"/>
                </a:ext>
              </a:extLst>
            </p:cNvPr>
            <p:cNvSpPr txBox="1"/>
            <p:nvPr/>
          </p:nvSpPr>
          <p:spPr>
            <a:xfrm>
              <a:off x="21364" y="5775315"/>
              <a:ext cx="990600" cy="338554"/>
            </a:xfrm>
            <a:prstGeom prst="rect">
              <a:avLst/>
            </a:prstGeom>
            <a:noFill/>
          </p:spPr>
          <p:txBody>
            <a:bodyPr>
              <a:spAutoFit/>
            </a:bodyPr>
            <a:lstStyle/>
            <a:p>
              <a:pPr algn="ctr" defTabSz="457200" fontAlgn="auto">
                <a:spcBef>
                  <a:spcPts val="0"/>
                </a:spcBef>
                <a:spcAft>
                  <a:spcPts val="0"/>
                </a:spcAft>
                <a:defRPr/>
              </a:pPr>
              <a:r>
                <a:rPr lang="en-US" sz="1600" dirty="0">
                  <a:solidFill>
                    <a:srgbClr val="002060"/>
                  </a:solidFill>
                  <a:latin typeface="Calibri"/>
                </a:rPr>
                <a:t>LOW</a:t>
              </a:r>
            </a:p>
          </p:txBody>
        </p:sp>
        <p:sp>
          <p:nvSpPr>
            <p:cNvPr id="14" name="TextBox 13">
              <a:extLst>
                <a:ext uri="{FF2B5EF4-FFF2-40B4-BE49-F238E27FC236}">
                  <a16:creationId xmlns:a16="http://schemas.microsoft.com/office/drawing/2014/main" id="{65E3485F-C2CD-8AAD-231B-75119E43E150}"/>
                </a:ext>
              </a:extLst>
            </p:cNvPr>
            <p:cNvSpPr txBox="1"/>
            <p:nvPr/>
          </p:nvSpPr>
          <p:spPr>
            <a:xfrm>
              <a:off x="21364" y="1103952"/>
              <a:ext cx="990600" cy="338554"/>
            </a:xfrm>
            <a:prstGeom prst="rect">
              <a:avLst/>
            </a:prstGeom>
            <a:noFill/>
          </p:spPr>
          <p:txBody>
            <a:bodyPr>
              <a:spAutoFit/>
            </a:bodyPr>
            <a:lstStyle/>
            <a:p>
              <a:pPr algn="ctr" defTabSz="457200" fontAlgn="auto">
                <a:spcBef>
                  <a:spcPts val="0"/>
                </a:spcBef>
                <a:spcAft>
                  <a:spcPts val="0"/>
                </a:spcAft>
                <a:defRPr/>
              </a:pPr>
              <a:r>
                <a:rPr lang="en-US" sz="1600" dirty="0">
                  <a:solidFill>
                    <a:srgbClr val="002060"/>
                  </a:solidFill>
                  <a:latin typeface="Calibri"/>
                </a:rPr>
                <a:t>HIGH</a:t>
              </a:r>
            </a:p>
          </p:txBody>
        </p:sp>
        <p:cxnSp>
          <p:nvCxnSpPr>
            <p:cNvPr id="15" name="Straight Connector 25">
              <a:extLst>
                <a:ext uri="{FF2B5EF4-FFF2-40B4-BE49-F238E27FC236}">
                  <a16:creationId xmlns:a16="http://schemas.microsoft.com/office/drawing/2014/main" id="{3ED05A2F-A946-2820-63E8-9DDD7500D89F}"/>
                </a:ext>
              </a:extLst>
            </p:cNvPr>
            <p:cNvCxnSpPr>
              <a:cxnSpLocks noChangeShapeType="1"/>
              <a:stCxn id="8" idx="0"/>
              <a:endCxn id="8" idx="2"/>
            </p:cNvCxnSpPr>
            <p:nvPr/>
          </p:nvCxnSpPr>
          <p:spPr bwMode="auto">
            <a:xfrm>
              <a:off x="6251702" y="1316922"/>
              <a:ext cx="0" cy="4554623"/>
            </a:xfrm>
            <a:prstGeom prst="line">
              <a:avLst/>
            </a:prstGeom>
            <a:noFill/>
            <a:ln w="12700" algn="ctr">
              <a:solidFill>
                <a:srgbClr val="702C63"/>
              </a:solidFill>
              <a:round/>
              <a:headEnd/>
              <a:tailEnd/>
            </a:ln>
            <a:extLst>
              <a:ext uri="{909E8E84-426E-40DD-AFC4-6F175D3DCCD1}">
                <a14:hiddenFill xmlns:a14="http://schemas.microsoft.com/office/drawing/2010/main">
                  <a:noFill/>
                </a14:hiddenFill>
              </a:ext>
            </a:extLst>
          </p:spPr>
        </p:cxnSp>
        <p:cxnSp>
          <p:nvCxnSpPr>
            <p:cNvPr id="16" name="Straight Connector 26">
              <a:extLst>
                <a:ext uri="{FF2B5EF4-FFF2-40B4-BE49-F238E27FC236}">
                  <a16:creationId xmlns:a16="http://schemas.microsoft.com/office/drawing/2014/main" id="{C954BBF8-CE85-9B21-4815-60E1A5A18CDD}"/>
                </a:ext>
              </a:extLst>
            </p:cNvPr>
            <p:cNvCxnSpPr>
              <a:cxnSpLocks noChangeShapeType="1"/>
              <a:stCxn id="8" idx="3"/>
              <a:endCxn id="8" idx="1"/>
            </p:cNvCxnSpPr>
            <p:nvPr/>
          </p:nvCxnSpPr>
          <p:spPr bwMode="auto">
            <a:xfrm flipH="1">
              <a:off x="917075" y="3594234"/>
              <a:ext cx="10669253" cy="0"/>
            </a:xfrm>
            <a:prstGeom prst="line">
              <a:avLst/>
            </a:prstGeom>
            <a:noFill/>
            <a:ln w="12700" algn="ctr">
              <a:solidFill>
                <a:srgbClr val="702C63"/>
              </a:solidFill>
              <a:round/>
              <a:headEnd/>
              <a:tailEnd/>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AD3AEEDD-3C65-E642-B19A-A4B204ACD7B9}"/>
                </a:ext>
              </a:extLst>
            </p:cNvPr>
            <p:cNvSpPr txBox="1"/>
            <p:nvPr/>
          </p:nvSpPr>
          <p:spPr>
            <a:xfrm>
              <a:off x="1681708" y="2046718"/>
              <a:ext cx="2133600" cy="339725"/>
            </a:xfrm>
            <a:prstGeom prst="rect">
              <a:avLst/>
            </a:prstGeom>
            <a:noFill/>
          </p:spPr>
          <p:txBody>
            <a:bodyPr>
              <a:spAutoFit/>
            </a:bodyPr>
            <a:lstStyle/>
            <a:p>
              <a:pPr algn="ctr" defTabSz="457200" fontAlgn="auto">
                <a:spcBef>
                  <a:spcPts val="0"/>
                </a:spcBef>
                <a:spcAft>
                  <a:spcPts val="0"/>
                </a:spcAft>
                <a:defRPr/>
              </a:pPr>
              <a:r>
                <a:rPr lang="en-US" sz="1600" dirty="0">
                  <a:solidFill>
                    <a:srgbClr val="FFFFFF">
                      <a:lumMod val="65000"/>
                    </a:srgbClr>
                  </a:solidFill>
                  <a:latin typeface="Calibri"/>
                </a:rPr>
                <a:t>IMPLEMENT</a:t>
              </a:r>
            </a:p>
          </p:txBody>
        </p:sp>
        <p:sp>
          <p:nvSpPr>
            <p:cNvPr id="18" name="TextBox 17">
              <a:extLst>
                <a:ext uri="{FF2B5EF4-FFF2-40B4-BE49-F238E27FC236}">
                  <a16:creationId xmlns:a16="http://schemas.microsoft.com/office/drawing/2014/main" id="{61818A2A-284F-4B19-35DD-1A3E8AA55092}"/>
                </a:ext>
              </a:extLst>
            </p:cNvPr>
            <p:cNvSpPr txBox="1"/>
            <p:nvPr/>
          </p:nvSpPr>
          <p:spPr>
            <a:xfrm>
              <a:off x="2209975" y="4149500"/>
              <a:ext cx="2133600" cy="338138"/>
            </a:xfrm>
            <a:prstGeom prst="rect">
              <a:avLst/>
            </a:prstGeom>
            <a:noFill/>
          </p:spPr>
          <p:txBody>
            <a:bodyPr>
              <a:spAutoFit/>
            </a:bodyPr>
            <a:lstStyle>
              <a:defPPr>
                <a:defRPr lang="en-US"/>
              </a:defPPr>
              <a:lvl1pPr algn="ctr" defTabSz="457200" fontAlgn="auto">
                <a:spcBef>
                  <a:spcPts val="0"/>
                </a:spcBef>
                <a:spcAft>
                  <a:spcPts val="0"/>
                </a:spcAft>
                <a:defRPr sz="1600">
                  <a:solidFill>
                    <a:schemeClr val="bg1">
                      <a:lumMod val="65000"/>
                    </a:schemeClr>
                  </a:solidFill>
                  <a:latin typeface="Calibri"/>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lumMod val="65000"/>
                    </a:srgbClr>
                  </a:solidFill>
                  <a:effectLst/>
                  <a:uLnTx/>
                  <a:uFillTx/>
                  <a:latin typeface="Calibri"/>
                </a:rPr>
                <a:t>MAYBE</a:t>
              </a:r>
            </a:p>
          </p:txBody>
        </p:sp>
        <p:sp>
          <p:nvSpPr>
            <p:cNvPr id="19" name="TextBox 18">
              <a:extLst>
                <a:ext uri="{FF2B5EF4-FFF2-40B4-BE49-F238E27FC236}">
                  <a16:creationId xmlns:a16="http://schemas.microsoft.com/office/drawing/2014/main" id="{7F457372-3DEC-2179-F344-B9486E416233}"/>
                </a:ext>
              </a:extLst>
            </p:cNvPr>
            <p:cNvSpPr txBox="1"/>
            <p:nvPr/>
          </p:nvSpPr>
          <p:spPr>
            <a:xfrm>
              <a:off x="7899156" y="4082709"/>
              <a:ext cx="2133600" cy="338138"/>
            </a:xfrm>
            <a:prstGeom prst="rect">
              <a:avLst/>
            </a:prstGeom>
            <a:noFill/>
          </p:spPr>
          <p:txBody>
            <a:bodyPr>
              <a:spAutoFit/>
            </a:bodyPr>
            <a:lstStyle/>
            <a:p>
              <a:pPr algn="ctr" defTabSz="457200" fontAlgn="auto">
                <a:spcBef>
                  <a:spcPts val="0"/>
                </a:spcBef>
                <a:spcAft>
                  <a:spcPts val="0"/>
                </a:spcAft>
                <a:defRPr/>
              </a:pPr>
              <a:r>
                <a:rPr lang="en-US" sz="1600" dirty="0">
                  <a:solidFill>
                    <a:srgbClr val="FFFFFF">
                      <a:lumMod val="65000"/>
                    </a:srgbClr>
                  </a:solidFill>
                  <a:latin typeface="Calibri"/>
                </a:rPr>
                <a:t>CHALLENGE</a:t>
              </a:r>
            </a:p>
          </p:txBody>
        </p:sp>
        <p:sp>
          <p:nvSpPr>
            <p:cNvPr id="20" name="TextBox 19">
              <a:extLst>
                <a:ext uri="{FF2B5EF4-FFF2-40B4-BE49-F238E27FC236}">
                  <a16:creationId xmlns:a16="http://schemas.microsoft.com/office/drawing/2014/main" id="{BF77296D-59B5-94F8-C7CD-6E4ECB9E852D}"/>
                </a:ext>
              </a:extLst>
            </p:cNvPr>
            <p:cNvSpPr txBox="1"/>
            <p:nvPr/>
          </p:nvSpPr>
          <p:spPr>
            <a:xfrm>
              <a:off x="8191852" y="2616121"/>
              <a:ext cx="2133600" cy="339725"/>
            </a:xfrm>
            <a:prstGeom prst="rect">
              <a:avLst/>
            </a:prstGeom>
            <a:noFill/>
          </p:spPr>
          <p:txBody>
            <a:bodyPr>
              <a:spAutoFit/>
            </a:bodyPr>
            <a:lstStyle/>
            <a:p>
              <a:pPr algn="ctr" defTabSz="457200" fontAlgn="auto">
                <a:spcBef>
                  <a:spcPts val="0"/>
                </a:spcBef>
                <a:spcAft>
                  <a:spcPts val="0"/>
                </a:spcAft>
                <a:defRPr/>
              </a:pPr>
              <a:r>
                <a:rPr lang="en-US" sz="1600" dirty="0">
                  <a:solidFill>
                    <a:srgbClr val="FFFFFF">
                      <a:lumMod val="65000"/>
                    </a:srgbClr>
                  </a:solidFill>
                  <a:latin typeface="Calibri"/>
                </a:rPr>
                <a:t>PROBABLY</a:t>
              </a:r>
            </a:p>
          </p:txBody>
        </p:sp>
        <p:sp>
          <p:nvSpPr>
            <p:cNvPr id="21" name="TextBox 20">
              <a:extLst>
                <a:ext uri="{FF2B5EF4-FFF2-40B4-BE49-F238E27FC236}">
                  <a16:creationId xmlns:a16="http://schemas.microsoft.com/office/drawing/2014/main" id="{F516A08D-2D40-BF67-DA69-ED5CDF71DD43}"/>
                </a:ext>
              </a:extLst>
            </p:cNvPr>
            <p:cNvSpPr txBox="1"/>
            <p:nvPr/>
          </p:nvSpPr>
          <p:spPr>
            <a:xfrm>
              <a:off x="4413131" y="3261319"/>
              <a:ext cx="1874358" cy="486287"/>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Improved Production &amp; Inventory Planning </a:t>
              </a:r>
            </a:p>
          </p:txBody>
        </p:sp>
        <p:sp>
          <p:nvSpPr>
            <p:cNvPr id="22" name="TextBox 21">
              <a:extLst>
                <a:ext uri="{FF2B5EF4-FFF2-40B4-BE49-F238E27FC236}">
                  <a16:creationId xmlns:a16="http://schemas.microsoft.com/office/drawing/2014/main" id="{3606AFDC-7733-A32D-68E4-D4103A2D7749}"/>
                </a:ext>
              </a:extLst>
            </p:cNvPr>
            <p:cNvSpPr txBox="1"/>
            <p:nvPr/>
          </p:nvSpPr>
          <p:spPr>
            <a:xfrm>
              <a:off x="2895205" y="2648832"/>
              <a:ext cx="1284600" cy="683264"/>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Roles &amp; Responsibility Definition</a:t>
              </a:r>
            </a:p>
          </p:txBody>
        </p:sp>
        <p:sp>
          <p:nvSpPr>
            <p:cNvPr id="23" name="TextBox 22">
              <a:extLst>
                <a:ext uri="{FF2B5EF4-FFF2-40B4-BE49-F238E27FC236}">
                  <a16:creationId xmlns:a16="http://schemas.microsoft.com/office/drawing/2014/main" id="{3F76E66A-26D0-DB13-E9F9-46DAF03B080F}"/>
                </a:ext>
              </a:extLst>
            </p:cNvPr>
            <p:cNvSpPr txBox="1"/>
            <p:nvPr/>
          </p:nvSpPr>
          <p:spPr>
            <a:xfrm>
              <a:off x="5188385" y="3898966"/>
              <a:ext cx="1461230" cy="683264"/>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Consolidate Stock points Across Facilities</a:t>
              </a:r>
            </a:p>
          </p:txBody>
        </p:sp>
        <p:sp>
          <p:nvSpPr>
            <p:cNvPr id="24" name="TextBox 23">
              <a:extLst>
                <a:ext uri="{FF2B5EF4-FFF2-40B4-BE49-F238E27FC236}">
                  <a16:creationId xmlns:a16="http://schemas.microsoft.com/office/drawing/2014/main" id="{2F956C71-268B-A4AC-CC5A-6253A07CA18D}"/>
                </a:ext>
              </a:extLst>
            </p:cNvPr>
            <p:cNvSpPr txBox="1"/>
            <p:nvPr/>
          </p:nvSpPr>
          <p:spPr>
            <a:xfrm>
              <a:off x="1799278" y="2329472"/>
              <a:ext cx="1881668" cy="289310"/>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KPI Effectiveness</a:t>
              </a:r>
            </a:p>
          </p:txBody>
        </p:sp>
        <p:sp>
          <p:nvSpPr>
            <p:cNvPr id="25" name="TextBox 24">
              <a:extLst>
                <a:ext uri="{FF2B5EF4-FFF2-40B4-BE49-F238E27FC236}">
                  <a16:creationId xmlns:a16="http://schemas.microsoft.com/office/drawing/2014/main" id="{014A4B32-CBB8-25B3-6341-D3584A1EFC31}"/>
                </a:ext>
              </a:extLst>
            </p:cNvPr>
            <p:cNvSpPr txBox="1"/>
            <p:nvPr/>
          </p:nvSpPr>
          <p:spPr>
            <a:xfrm>
              <a:off x="5163010" y="3061259"/>
              <a:ext cx="2032866" cy="289310"/>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Automate S&amp;OP Reports</a:t>
              </a:r>
            </a:p>
          </p:txBody>
        </p:sp>
        <p:sp>
          <p:nvSpPr>
            <p:cNvPr id="26" name="TextBox 25">
              <a:extLst>
                <a:ext uri="{FF2B5EF4-FFF2-40B4-BE49-F238E27FC236}">
                  <a16:creationId xmlns:a16="http://schemas.microsoft.com/office/drawing/2014/main" id="{6475EA36-5944-DF69-37D3-85AFA2F74DC7}"/>
                </a:ext>
              </a:extLst>
            </p:cNvPr>
            <p:cNvSpPr txBox="1"/>
            <p:nvPr/>
          </p:nvSpPr>
          <p:spPr>
            <a:xfrm>
              <a:off x="3972849" y="2267191"/>
              <a:ext cx="1602310" cy="289310"/>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Financial Integration</a:t>
              </a:r>
            </a:p>
          </p:txBody>
        </p:sp>
        <p:sp>
          <p:nvSpPr>
            <p:cNvPr id="27" name="TextBox 26">
              <a:extLst>
                <a:ext uri="{FF2B5EF4-FFF2-40B4-BE49-F238E27FC236}">
                  <a16:creationId xmlns:a16="http://schemas.microsoft.com/office/drawing/2014/main" id="{7A0FC0E9-4371-865C-0575-489B0C986C80}"/>
                </a:ext>
              </a:extLst>
            </p:cNvPr>
            <p:cNvSpPr txBox="1"/>
            <p:nvPr/>
          </p:nvSpPr>
          <p:spPr>
            <a:xfrm>
              <a:off x="6856382" y="1795042"/>
              <a:ext cx="1464031" cy="486287"/>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Customer Segmentation</a:t>
              </a:r>
            </a:p>
          </p:txBody>
        </p:sp>
        <p:sp>
          <p:nvSpPr>
            <p:cNvPr id="28" name="Oval 27">
              <a:extLst>
                <a:ext uri="{FF2B5EF4-FFF2-40B4-BE49-F238E27FC236}">
                  <a16:creationId xmlns:a16="http://schemas.microsoft.com/office/drawing/2014/main" id="{E435CCEF-6A96-3649-A3AA-348DFD77DAD3}"/>
                </a:ext>
              </a:extLst>
            </p:cNvPr>
            <p:cNvSpPr/>
            <p:nvPr/>
          </p:nvSpPr>
          <p:spPr>
            <a:xfrm>
              <a:off x="576649" y="1105419"/>
              <a:ext cx="11017119" cy="2778589"/>
            </a:xfrm>
            <a:prstGeom prst="ellipse">
              <a:avLst/>
            </a:prstGeom>
            <a:noFill/>
            <a:ln w="15875" cap="flat" cmpd="sng" algn="ctr">
              <a:solidFill>
                <a:srgbClr val="702C63"/>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auto">
                <a:spcBef>
                  <a:spcPts val="0"/>
                </a:spcBef>
                <a:spcAft>
                  <a:spcPts val="0"/>
                </a:spcAft>
                <a:defRPr/>
              </a:pPr>
              <a:endParaRPr lang="en-US" kern="0" dirty="0">
                <a:solidFill>
                  <a:srgbClr val="FFFFFF"/>
                </a:solidFill>
                <a:latin typeface="Verdana"/>
                <a:cs typeface="Verdana"/>
              </a:endParaRPr>
            </a:p>
          </p:txBody>
        </p:sp>
        <p:sp>
          <p:nvSpPr>
            <p:cNvPr id="29" name="TextBox 28">
              <a:extLst>
                <a:ext uri="{FF2B5EF4-FFF2-40B4-BE49-F238E27FC236}">
                  <a16:creationId xmlns:a16="http://schemas.microsoft.com/office/drawing/2014/main" id="{CC3A17B0-E50A-FAB4-F81B-6540C5876B22}"/>
                </a:ext>
              </a:extLst>
            </p:cNvPr>
            <p:cNvSpPr txBox="1"/>
            <p:nvPr/>
          </p:nvSpPr>
          <p:spPr>
            <a:xfrm>
              <a:off x="9333593" y="1467628"/>
              <a:ext cx="1307482" cy="486287"/>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S&amp;OP Improvement</a:t>
              </a:r>
            </a:p>
          </p:txBody>
        </p:sp>
        <p:sp>
          <p:nvSpPr>
            <p:cNvPr id="30" name="TextBox 29">
              <a:extLst>
                <a:ext uri="{FF2B5EF4-FFF2-40B4-BE49-F238E27FC236}">
                  <a16:creationId xmlns:a16="http://schemas.microsoft.com/office/drawing/2014/main" id="{57A4EA84-AD65-4D34-8606-2D8A3F60D540}"/>
                </a:ext>
              </a:extLst>
            </p:cNvPr>
            <p:cNvSpPr txBox="1"/>
            <p:nvPr/>
          </p:nvSpPr>
          <p:spPr>
            <a:xfrm>
              <a:off x="7341428" y="2941081"/>
              <a:ext cx="1582784" cy="486287"/>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Lead Time Management</a:t>
              </a:r>
            </a:p>
          </p:txBody>
        </p:sp>
        <p:sp>
          <p:nvSpPr>
            <p:cNvPr id="32" name="TextBox 31">
              <a:extLst>
                <a:ext uri="{FF2B5EF4-FFF2-40B4-BE49-F238E27FC236}">
                  <a16:creationId xmlns:a16="http://schemas.microsoft.com/office/drawing/2014/main" id="{FBD0E443-B776-B0D4-CC10-5881FF7612E5}"/>
                </a:ext>
              </a:extLst>
            </p:cNvPr>
            <p:cNvSpPr txBox="1"/>
            <p:nvPr/>
          </p:nvSpPr>
          <p:spPr>
            <a:xfrm>
              <a:off x="6215496" y="2319260"/>
              <a:ext cx="2222324" cy="289310"/>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Demand Planning Tool</a:t>
              </a:r>
            </a:p>
          </p:txBody>
        </p:sp>
        <p:sp>
          <p:nvSpPr>
            <p:cNvPr id="33" name="TextBox 32">
              <a:extLst>
                <a:ext uri="{FF2B5EF4-FFF2-40B4-BE49-F238E27FC236}">
                  <a16:creationId xmlns:a16="http://schemas.microsoft.com/office/drawing/2014/main" id="{91D060DC-94F0-5215-2EBC-60CC68BB9D8D}"/>
                </a:ext>
              </a:extLst>
            </p:cNvPr>
            <p:cNvSpPr txBox="1"/>
            <p:nvPr/>
          </p:nvSpPr>
          <p:spPr>
            <a:xfrm>
              <a:off x="6617333" y="3962935"/>
              <a:ext cx="1955129" cy="477054"/>
            </a:xfrm>
            <a:prstGeom prst="rect">
              <a:avLst/>
            </a:prstGeom>
            <a:noFill/>
          </p:spPr>
          <p:txBody>
            <a:bodyPr wrap="square" lIns="91440" tIns="45720" rIns="91440" bIns="4572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50" b="1" i="0" u="none" strike="noStrike" kern="0" cap="none" spc="0" normalizeH="0" baseline="0" noProof="0" dirty="0">
                  <a:ln>
                    <a:noFill/>
                  </a:ln>
                  <a:solidFill>
                    <a:srgbClr val="002060"/>
                  </a:solidFill>
                  <a:effectLst/>
                  <a:uLnTx/>
                  <a:uFillTx/>
                  <a:latin typeface="Calibri"/>
                </a:rPr>
                <a:t>Active Management of “At Risk” Inventory</a:t>
              </a:r>
              <a:endParaRPr kumimoji="0" lang="en-US" sz="1800" b="1" i="0" u="none" strike="noStrike" kern="0" cap="none" spc="0" normalizeH="0" baseline="0" noProof="0" dirty="0">
                <a:ln>
                  <a:noFill/>
                </a:ln>
                <a:solidFill>
                  <a:srgbClr val="0A1F62"/>
                </a:solidFill>
                <a:effectLst/>
                <a:uLnTx/>
                <a:uFillTx/>
              </a:endParaRPr>
            </a:p>
          </p:txBody>
        </p:sp>
        <p:sp>
          <p:nvSpPr>
            <p:cNvPr id="34" name="TextBox 33">
              <a:extLst>
                <a:ext uri="{FF2B5EF4-FFF2-40B4-BE49-F238E27FC236}">
                  <a16:creationId xmlns:a16="http://schemas.microsoft.com/office/drawing/2014/main" id="{D744FA2E-4808-301E-B343-887F98E43E30}"/>
                </a:ext>
              </a:extLst>
            </p:cNvPr>
            <p:cNvSpPr txBox="1"/>
            <p:nvPr/>
          </p:nvSpPr>
          <p:spPr>
            <a:xfrm>
              <a:off x="8247022" y="2457852"/>
              <a:ext cx="2311756" cy="289310"/>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Improve Demand Planning</a:t>
              </a:r>
            </a:p>
          </p:txBody>
        </p:sp>
        <p:sp>
          <p:nvSpPr>
            <p:cNvPr id="35" name="TextBox 34">
              <a:extLst>
                <a:ext uri="{FF2B5EF4-FFF2-40B4-BE49-F238E27FC236}">
                  <a16:creationId xmlns:a16="http://schemas.microsoft.com/office/drawing/2014/main" id="{D8A4E667-A84B-0EAD-E9B4-A4108CEF9C44}"/>
                </a:ext>
              </a:extLst>
            </p:cNvPr>
            <p:cNvSpPr txBox="1"/>
            <p:nvPr/>
          </p:nvSpPr>
          <p:spPr>
            <a:xfrm>
              <a:off x="8027797" y="1901418"/>
              <a:ext cx="1931150" cy="486287"/>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Improve MTO/MTS inventory strategy</a:t>
              </a:r>
            </a:p>
          </p:txBody>
        </p:sp>
        <p:sp>
          <p:nvSpPr>
            <p:cNvPr id="36" name="TextBox 35">
              <a:extLst>
                <a:ext uri="{FF2B5EF4-FFF2-40B4-BE49-F238E27FC236}">
                  <a16:creationId xmlns:a16="http://schemas.microsoft.com/office/drawing/2014/main" id="{A0AE5C91-49A0-721C-2A3D-2D940C699D0A}"/>
                </a:ext>
              </a:extLst>
            </p:cNvPr>
            <p:cNvSpPr txBox="1"/>
            <p:nvPr/>
          </p:nvSpPr>
          <p:spPr>
            <a:xfrm>
              <a:off x="3939974" y="1701540"/>
              <a:ext cx="1464031" cy="486287"/>
            </a:xfrm>
            <a:prstGeom prst="rect">
              <a:avLst/>
            </a:prstGeom>
            <a:noFill/>
          </p:spPr>
          <p:txBody>
            <a:bodyPr wrap="square">
              <a:spAutoFit/>
            </a:bodyPr>
            <a:lstStyle/>
            <a:p>
              <a:pPr algn="ctr" defTabSz="457200" fontAlgn="auto">
                <a:spcBef>
                  <a:spcPts val="0"/>
                </a:spcBef>
                <a:spcAft>
                  <a:spcPts val="0"/>
                </a:spcAft>
                <a:defRPr/>
              </a:pPr>
              <a:r>
                <a:rPr lang="en-US" sz="1280" b="1" dirty="0">
                  <a:solidFill>
                    <a:srgbClr val="002060"/>
                  </a:solidFill>
                  <a:latin typeface="Calibri"/>
                </a:rPr>
                <a:t>Demand Manager Role</a:t>
              </a:r>
            </a:p>
          </p:txBody>
        </p:sp>
        <p:sp>
          <p:nvSpPr>
            <p:cNvPr id="37" name="TextBox 36">
              <a:extLst>
                <a:ext uri="{FF2B5EF4-FFF2-40B4-BE49-F238E27FC236}">
                  <a16:creationId xmlns:a16="http://schemas.microsoft.com/office/drawing/2014/main" id="{27AA4A09-C0BD-7660-E794-6E05E897C508}"/>
                </a:ext>
              </a:extLst>
            </p:cNvPr>
            <p:cNvSpPr txBox="1"/>
            <p:nvPr/>
          </p:nvSpPr>
          <p:spPr>
            <a:xfrm>
              <a:off x="4799325" y="2596460"/>
              <a:ext cx="1955129" cy="477054"/>
            </a:xfrm>
            <a:prstGeom prst="rect">
              <a:avLst/>
            </a:prstGeom>
            <a:noFill/>
          </p:spPr>
          <p:txBody>
            <a:bodyPr wrap="square" lIns="91440" tIns="45720" rIns="91440" bIns="4572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50" b="1" i="0" u="none" strike="noStrike" kern="0" cap="none" spc="0" normalizeH="0" baseline="0" noProof="0" dirty="0">
                  <a:ln>
                    <a:noFill/>
                  </a:ln>
                  <a:solidFill>
                    <a:srgbClr val="340672"/>
                  </a:solidFill>
                  <a:effectLst/>
                  <a:uLnTx/>
                  <a:uFillTx/>
                  <a:latin typeface="Calibri"/>
                </a:rPr>
                <a:t>Product Portfolio Management</a:t>
              </a:r>
              <a:endParaRPr kumimoji="0" lang="en-US" sz="1800" b="1" i="0" u="none" strike="noStrike" kern="0" cap="none" spc="0" normalizeH="0" baseline="0" noProof="0" dirty="0">
                <a:ln>
                  <a:noFill/>
                </a:ln>
                <a:solidFill>
                  <a:srgbClr val="FF0000"/>
                </a:solidFill>
                <a:effectLst/>
                <a:uLnTx/>
                <a:uFillTx/>
              </a:endParaRPr>
            </a:p>
          </p:txBody>
        </p:sp>
        <p:sp>
          <p:nvSpPr>
            <p:cNvPr id="38" name="TextBox 37">
              <a:extLst>
                <a:ext uri="{FF2B5EF4-FFF2-40B4-BE49-F238E27FC236}">
                  <a16:creationId xmlns:a16="http://schemas.microsoft.com/office/drawing/2014/main" id="{E84E8189-91F4-3EB0-435C-826D116DD7D5}"/>
                </a:ext>
              </a:extLst>
            </p:cNvPr>
            <p:cNvSpPr txBox="1"/>
            <p:nvPr/>
          </p:nvSpPr>
          <p:spPr>
            <a:xfrm>
              <a:off x="6907696" y="1295722"/>
              <a:ext cx="1955129" cy="284693"/>
            </a:xfrm>
            <a:prstGeom prst="rect">
              <a:avLst/>
            </a:prstGeom>
            <a:noFill/>
          </p:spPr>
          <p:txBody>
            <a:bodyPr wrap="square" lIns="91440" tIns="45720" rIns="91440" bIns="4572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50" b="1" i="0" u="none" strike="noStrike" kern="0" cap="none" spc="0" normalizeH="0" baseline="0" noProof="0" dirty="0">
                  <a:ln>
                    <a:noFill/>
                  </a:ln>
                  <a:solidFill>
                    <a:srgbClr val="340672"/>
                  </a:solidFill>
                  <a:effectLst/>
                  <a:uLnTx/>
                  <a:uFillTx/>
                  <a:latin typeface="Calibri"/>
                </a:rPr>
                <a:t>Margin Improvement</a:t>
              </a:r>
              <a:endParaRPr kumimoji="0" lang="en-US" sz="1800" b="1" i="0" u="none" strike="noStrike" kern="0" cap="none" spc="0" normalizeH="0" baseline="0" noProof="0" dirty="0">
                <a:ln>
                  <a:noFill/>
                </a:ln>
                <a:solidFill>
                  <a:srgbClr val="FF0000"/>
                </a:solidFill>
                <a:effectLst/>
                <a:uLnTx/>
                <a:uFillTx/>
              </a:endParaRPr>
            </a:p>
          </p:txBody>
        </p:sp>
      </p:grpSp>
      <p:sp>
        <p:nvSpPr>
          <p:cNvPr id="41" name="TextBox 40">
            <a:extLst>
              <a:ext uri="{FF2B5EF4-FFF2-40B4-BE49-F238E27FC236}">
                <a16:creationId xmlns:a16="http://schemas.microsoft.com/office/drawing/2014/main" id="{F3178A4F-4DA0-5A1B-B409-B22A4ACA1EC6}"/>
              </a:ext>
            </a:extLst>
          </p:cNvPr>
          <p:cNvSpPr txBox="1"/>
          <p:nvPr/>
        </p:nvSpPr>
        <p:spPr>
          <a:xfrm>
            <a:off x="3582491" y="4066984"/>
            <a:ext cx="1955129" cy="669414"/>
          </a:xfrm>
          <a:prstGeom prst="rect">
            <a:avLst/>
          </a:prstGeom>
          <a:noFill/>
        </p:spPr>
        <p:txBody>
          <a:bodyPr wrap="square" lIns="91440" tIns="45720" rIns="91440" bIns="4572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50" b="1" i="0" u="none" strike="noStrike" kern="0" cap="none" spc="0" normalizeH="0" baseline="0" noProof="0" dirty="0">
                <a:ln>
                  <a:noFill/>
                </a:ln>
                <a:solidFill>
                  <a:srgbClr val="002060"/>
                </a:solidFill>
                <a:effectLst/>
                <a:uLnTx/>
                <a:uFillTx/>
                <a:latin typeface="Calibri"/>
              </a:rPr>
              <a:t>Premium Freight </a:t>
            </a:r>
            <a:r>
              <a:rPr lang="en-US" sz="1250" b="1" kern="0" dirty="0">
                <a:solidFill>
                  <a:srgbClr val="002060"/>
                </a:solidFill>
                <a:latin typeface="Calibri"/>
              </a:rPr>
              <a:t>R</a:t>
            </a:r>
            <a:r>
              <a:rPr kumimoji="0" lang="en-US" sz="1250" b="1" i="0" u="none" strike="noStrike" kern="0" cap="none" spc="0" normalizeH="0" baseline="0" noProof="0" dirty="0">
                <a:ln>
                  <a:noFill/>
                </a:ln>
                <a:solidFill>
                  <a:srgbClr val="002060"/>
                </a:solidFill>
                <a:effectLst/>
                <a:uLnTx/>
                <a:uFillTx/>
                <a:latin typeface="Calibri"/>
              </a:rPr>
              <a:t>ules and Better </a:t>
            </a:r>
            <a:r>
              <a:rPr lang="en-US" sz="1250" b="1" kern="0" dirty="0">
                <a:solidFill>
                  <a:srgbClr val="002060"/>
                </a:solidFill>
                <a:latin typeface="Calibri"/>
              </a:rPr>
              <a:t>P</a:t>
            </a:r>
            <a:r>
              <a:rPr kumimoji="0" lang="en-US" sz="1250" b="1" i="0" u="none" strike="noStrike" kern="0" cap="none" spc="0" normalizeH="0" baseline="0" noProof="0" dirty="0">
                <a:ln>
                  <a:noFill/>
                </a:ln>
                <a:solidFill>
                  <a:srgbClr val="002060"/>
                </a:solidFill>
                <a:effectLst/>
                <a:uLnTx/>
                <a:uFillTx/>
                <a:latin typeface="Calibri"/>
              </a:rPr>
              <a:t>lanning Overall</a:t>
            </a:r>
            <a:endParaRPr kumimoji="0" lang="en-US" sz="1800" b="1" i="0" u="none" strike="noStrike" kern="0" cap="none" spc="0" normalizeH="0" baseline="0" noProof="0" dirty="0">
              <a:ln>
                <a:noFill/>
              </a:ln>
              <a:solidFill>
                <a:srgbClr val="0A1F62"/>
              </a:solidFill>
              <a:effectLst/>
              <a:uLnTx/>
              <a:uFillTx/>
            </a:endParaRPr>
          </a:p>
        </p:txBody>
      </p:sp>
      <p:sp>
        <p:nvSpPr>
          <p:cNvPr id="2" name="TextBox 1">
            <a:extLst>
              <a:ext uri="{FF2B5EF4-FFF2-40B4-BE49-F238E27FC236}">
                <a16:creationId xmlns:a16="http://schemas.microsoft.com/office/drawing/2014/main" id="{C166EF18-6649-914A-0BBD-43B955ACC692}"/>
              </a:ext>
            </a:extLst>
          </p:cNvPr>
          <p:cNvSpPr txBox="1"/>
          <p:nvPr/>
        </p:nvSpPr>
        <p:spPr>
          <a:xfrm>
            <a:off x="10558778" y="565415"/>
            <a:ext cx="1186906" cy="338554"/>
          </a:xfrm>
          <a:prstGeom prst="rect">
            <a:avLst/>
          </a:prstGeom>
          <a:noFill/>
        </p:spPr>
        <p:txBody>
          <a:bodyPr wrap="square" rtlCol="0">
            <a:spAutoFit/>
          </a:bodyPr>
          <a:lstStyle/>
          <a:p>
            <a:pPr algn="l"/>
            <a:r>
              <a:rPr lang="en-US" sz="1600" i="1" dirty="0">
                <a:solidFill>
                  <a:srgbClr val="FF0000"/>
                </a:solidFill>
              </a:rPr>
              <a:t>SAMPLE</a:t>
            </a:r>
          </a:p>
        </p:txBody>
      </p:sp>
    </p:spTree>
    <p:extLst>
      <p:ext uri="{BB962C8B-B14F-4D97-AF65-F5344CB8AC3E}">
        <p14:creationId xmlns:p14="http://schemas.microsoft.com/office/powerpoint/2010/main" val="55987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2008D-6046-D78F-234A-7A3348C0051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4C6BCD4-452D-BC4B-8928-CD34932778FC}"/>
              </a:ext>
            </a:extLst>
          </p:cNvPr>
          <p:cNvSpPr>
            <a:spLocks noGrp="1" noChangeArrowheads="1"/>
          </p:cNvSpPr>
          <p:nvPr>
            <p:ph type="title"/>
          </p:nvPr>
        </p:nvSpPr>
        <p:spPr>
          <a:xfrm>
            <a:off x="446316" y="240248"/>
            <a:ext cx="11404600" cy="533400"/>
          </a:xfrm>
        </p:spPr>
        <p:txBody>
          <a:bodyPr/>
          <a:lstStyle/>
          <a:p>
            <a:r>
              <a:rPr lang="en-US" sz="2000" dirty="0"/>
              <a:t>A process model can help you define and communicate your functional scope as well as priorities and progress</a:t>
            </a:r>
          </a:p>
        </p:txBody>
      </p:sp>
      <p:sp>
        <p:nvSpPr>
          <p:cNvPr id="3" name="Footer Placeholder 16">
            <a:extLst>
              <a:ext uri="{FF2B5EF4-FFF2-40B4-BE49-F238E27FC236}">
                <a16:creationId xmlns:a16="http://schemas.microsoft.com/office/drawing/2014/main" id="{FB6FDAA7-6E71-5CC4-9976-0D7B0E4F35F0}"/>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grpSp>
        <p:nvGrpSpPr>
          <p:cNvPr id="6" name="Group 5">
            <a:extLst>
              <a:ext uri="{FF2B5EF4-FFF2-40B4-BE49-F238E27FC236}">
                <a16:creationId xmlns:a16="http://schemas.microsoft.com/office/drawing/2014/main" id="{A30D4D27-AEF3-0E70-6524-F139D339DF60}"/>
              </a:ext>
            </a:extLst>
          </p:cNvPr>
          <p:cNvGrpSpPr/>
          <p:nvPr/>
        </p:nvGrpSpPr>
        <p:grpSpPr>
          <a:xfrm>
            <a:off x="356316" y="1111150"/>
            <a:ext cx="9203540" cy="5564288"/>
            <a:chOff x="790656" y="1111150"/>
            <a:chExt cx="9203540" cy="5564288"/>
          </a:xfrm>
        </p:grpSpPr>
        <p:pic>
          <p:nvPicPr>
            <p:cNvPr id="2" name="Picture 1">
              <a:extLst>
                <a:ext uri="{FF2B5EF4-FFF2-40B4-BE49-F238E27FC236}">
                  <a16:creationId xmlns:a16="http://schemas.microsoft.com/office/drawing/2014/main" id="{F007135C-9C15-57A9-8AC7-7D1E3C8C650E}"/>
                </a:ext>
              </a:extLst>
            </p:cNvPr>
            <p:cNvPicPr>
              <a:picLocks noChangeAspect="1"/>
            </p:cNvPicPr>
            <p:nvPr/>
          </p:nvPicPr>
          <p:blipFill>
            <a:blip r:embed="rId3"/>
            <a:stretch>
              <a:fillRect/>
            </a:stretch>
          </p:blipFill>
          <p:spPr>
            <a:xfrm>
              <a:off x="790656" y="1111150"/>
              <a:ext cx="9203540" cy="5564288"/>
            </a:xfrm>
            <a:prstGeom prst="rect">
              <a:avLst/>
            </a:prstGeom>
          </p:spPr>
        </p:pic>
        <p:cxnSp>
          <p:nvCxnSpPr>
            <p:cNvPr id="5" name="Straight Connector 4">
              <a:extLst>
                <a:ext uri="{FF2B5EF4-FFF2-40B4-BE49-F238E27FC236}">
                  <a16:creationId xmlns:a16="http://schemas.microsoft.com/office/drawing/2014/main" id="{300A5BFB-26D4-E092-2E4F-6C596E9182F6}"/>
                </a:ext>
              </a:extLst>
            </p:cNvPr>
            <p:cNvCxnSpPr/>
            <p:nvPr/>
          </p:nvCxnSpPr>
          <p:spPr bwMode="auto">
            <a:xfrm>
              <a:off x="790656" y="4597798"/>
              <a:ext cx="0" cy="280913"/>
            </a:xfrm>
            <a:prstGeom prst="line">
              <a:avLst/>
            </a:prstGeom>
            <a:solidFill>
              <a:srgbClr val="FF9900"/>
            </a:solidFill>
            <a:ln w="3175" cap="flat" cmpd="sng" algn="ctr">
              <a:solidFill>
                <a:schemeClr val="tx1"/>
              </a:solidFill>
              <a:prstDash val="solid"/>
              <a:round/>
              <a:headEnd type="none" w="med" len="med"/>
              <a:tailEnd type="none" w="med" len="med"/>
            </a:ln>
            <a:effectLst/>
          </p:spPr>
        </p:cxnSp>
      </p:grpSp>
      <p:sp>
        <p:nvSpPr>
          <p:cNvPr id="7" name="TextBox 6">
            <a:extLst>
              <a:ext uri="{FF2B5EF4-FFF2-40B4-BE49-F238E27FC236}">
                <a16:creationId xmlns:a16="http://schemas.microsoft.com/office/drawing/2014/main" id="{00E25188-E297-9295-113A-2F80C22F5DA1}"/>
              </a:ext>
            </a:extLst>
          </p:cNvPr>
          <p:cNvSpPr txBox="1"/>
          <p:nvPr/>
        </p:nvSpPr>
        <p:spPr>
          <a:xfrm>
            <a:off x="6911340" y="5078951"/>
            <a:ext cx="4762500" cy="523220"/>
          </a:xfrm>
          <a:prstGeom prst="rect">
            <a:avLst/>
          </a:prstGeom>
          <a:noFill/>
        </p:spPr>
        <p:txBody>
          <a:bodyPr wrap="square" rtlCol="0">
            <a:spAutoFit/>
          </a:bodyPr>
          <a:lstStyle/>
          <a:p>
            <a:r>
              <a:rPr lang="en-US" sz="1400" dirty="0">
                <a:solidFill>
                  <a:srgbClr val="000066"/>
                </a:solidFill>
              </a:rPr>
              <a:t>We start with the SCOR* model, then tailor it to the appropriate scope and client need.</a:t>
            </a:r>
          </a:p>
        </p:txBody>
      </p:sp>
      <p:sp>
        <p:nvSpPr>
          <p:cNvPr id="8" name="TextBox 7">
            <a:extLst>
              <a:ext uri="{FF2B5EF4-FFF2-40B4-BE49-F238E27FC236}">
                <a16:creationId xmlns:a16="http://schemas.microsoft.com/office/drawing/2014/main" id="{A705BFAB-C2FC-137B-72D2-35FCB94EA982}"/>
              </a:ext>
            </a:extLst>
          </p:cNvPr>
          <p:cNvSpPr txBox="1"/>
          <p:nvPr/>
        </p:nvSpPr>
        <p:spPr>
          <a:xfrm>
            <a:off x="6911340" y="5754084"/>
            <a:ext cx="2514600" cy="246221"/>
          </a:xfrm>
          <a:prstGeom prst="rect">
            <a:avLst/>
          </a:prstGeom>
          <a:noFill/>
        </p:spPr>
        <p:txBody>
          <a:bodyPr wrap="square" rtlCol="0">
            <a:spAutoFit/>
          </a:bodyPr>
          <a:lstStyle/>
          <a:p>
            <a:r>
              <a:rPr lang="en-US" sz="1000" dirty="0">
                <a:solidFill>
                  <a:srgbClr val="000066"/>
                </a:solidFill>
              </a:rPr>
              <a:t>*Supply Chain Operations Reference</a:t>
            </a:r>
          </a:p>
        </p:txBody>
      </p:sp>
      <p:sp>
        <p:nvSpPr>
          <p:cNvPr id="4" name="TextBox 3">
            <a:extLst>
              <a:ext uri="{FF2B5EF4-FFF2-40B4-BE49-F238E27FC236}">
                <a16:creationId xmlns:a16="http://schemas.microsoft.com/office/drawing/2014/main" id="{B3A1EF39-DA37-8107-006D-481171700AD5}"/>
              </a:ext>
            </a:extLst>
          </p:cNvPr>
          <p:cNvSpPr txBox="1"/>
          <p:nvPr/>
        </p:nvSpPr>
        <p:spPr>
          <a:xfrm>
            <a:off x="10558778" y="565415"/>
            <a:ext cx="1186906" cy="338554"/>
          </a:xfrm>
          <a:prstGeom prst="rect">
            <a:avLst/>
          </a:prstGeom>
          <a:noFill/>
        </p:spPr>
        <p:txBody>
          <a:bodyPr wrap="square" rtlCol="0">
            <a:spAutoFit/>
          </a:bodyPr>
          <a:lstStyle/>
          <a:p>
            <a:pPr algn="l"/>
            <a:r>
              <a:rPr lang="en-US" sz="1600" i="1" dirty="0">
                <a:solidFill>
                  <a:srgbClr val="FF0000"/>
                </a:solidFill>
              </a:rPr>
              <a:t>SAMPLE</a:t>
            </a:r>
          </a:p>
        </p:txBody>
      </p:sp>
    </p:spTree>
    <p:extLst>
      <p:ext uri="{BB962C8B-B14F-4D97-AF65-F5344CB8AC3E}">
        <p14:creationId xmlns:p14="http://schemas.microsoft.com/office/powerpoint/2010/main" val="332251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9F06A-5C2A-4E5B-9E9B-145E01592EB1}"/>
              </a:ext>
            </a:extLst>
          </p:cNvPr>
          <p:cNvSpPr>
            <a:spLocks noGrp="1"/>
          </p:cNvSpPr>
          <p:nvPr>
            <p:ph type="title"/>
          </p:nvPr>
        </p:nvSpPr>
        <p:spPr>
          <a:xfrm>
            <a:off x="304800" y="178984"/>
            <a:ext cx="11404600" cy="533400"/>
          </a:xfrm>
        </p:spPr>
        <p:txBody>
          <a:bodyPr/>
          <a:lstStyle/>
          <a:p>
            <a:pPr>
              <a:tabLst>
                <a:tab pos="746125" algn="l"/>
              </a:tabLst>
            </a:pPr>
            <a:r>
              <a:rPr lang="en-US" sz="2000" dirty="0"/>
              <a:t>You might consider studies/examinations of these areas throughout the supply chain</a:t>
            </a:r>
          </a:p>
        </p:txBody>
      </p:sp>
      <p:grpSp>
        <p:nvGrpSpPr>
          <p:cNvPr id="3" name="Group 2">
            <a:extLst>
              <a:ext uri="{FF2B5EF4-FFF2-40B4-BE49-F238E27FC236}">
                <a16:creationId xmlns:a16="http://schemas.microsoft.com/office/drawing/2014/main" id="{0804F0E3-0877-A54F-F9DE-4EA181C310C0}"/>
              </a:ext>
            </a:extLst>
          </p:cNvPr>
          <p:cNvGrpSpPr/>
          <p:nvPr/>
        </p:nvGrpSpPr>
        <p:grpSpPr>
          <a:xfrm>
            <a:off x="850514" y="1115128"/>
            <a:ext cx="9512769" cy="5587612"/>
            <a:chOff x="192382" y="1115128"/>
            <a:chExt cx="9512769" cy="5587612"/>
          </a:xfrm>
        </p:grpSpPr>
        <p:sp>
          <p:nvSpPr>
            <p:cNvPr id="5" name="AutoShape 24">
              <a:extLst>
                <a:ext uri="{FF2B5EF4-FFF2-40B4-BE49-F238E27FC236}">
                  <a16:creationId xmlns:a16="http://schemas.microsoft.com/office/drawing/2014/main" id="{3674BE3F-9BDC-5BE8-CB57-6ABF8451519E}"/>
                </a:ext>
              </a:extLst>
            </p:cNvPr>
            <p:cNvSpPr>
              <a:spLocks noChangeArrowheads="1"/>
            </p:cNvSpPr>
            <p:nvPr/>
          </p:nvSpPr>
          <p:spPr bwMode="auto">
            <a:xfrm>
              <a:off x="340332" y="5520052"/>
              <a:ext cx="9344906" cy="360363"/>
            </a:xfrm>
            <a:prstGeom prst="leftRightArrow">
              <a:avLst>
                <a:gd name="adj1" fmla="val 74583"/>
                <a:gd name="adj2" fmla="val 177657"/>
              </a:avLst>
            </a:prstGeom>
            <a:solidFill>
              <a:srgbClr val="0A1F62">
                <a:lumMod val="20000"/>
                <a:lumOff val="80000"/>
              </a:srgbClr>
            </a:solidFill>
            <a:ln w="9525" algn="ctr">
              <a:noFill/>
              <a:miter lim="800000"/>
              <a:headEnd/>
              <a:tailEnd/>
            </a:ln>
            <a:effectLst/>
          </p:spPr>
          <p:txBody>
            <a:bodyPr wrap="none" lIns="36000" tIns="36000" rIns="36000" bIns="36000" anchor="ctr" anchorCtr="1"/>
            <a:lstStyle/>
            <a:p>
              <a:pPr marL="0" marR="0" lvl="0" indent="0" algn="l" defTabSz="914400" rtl="0" eaLnBrk="1" fontAlgn="auto" latinLnBrk="0" hangingPunct="1">
                <a:lnSpc>
                  <a:spcPct val="100000"/>
                </a:lnSpc>
                <a:spcBef>
                  <a:spcPct val="50000"/>
                </a:spcBef>
                <a:spcAft>
                  <a:spcPts val="0"/>
                </a:spcAft>
                <a:buClr>
                  <a:srgbClr val="ED7A00"/>
                </a:buClr>
                <a:buSzPct val="80000"/>
                <a:buFont typeface="Times New Roman" pitchFamily="18" charset="0"/>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Organization Effectiveness </a:t>
              </a:r>
              <a:r>
                <a:rPr kumimoji="0" lang="en-US" sz="1400" b="0" i="0" u="none" strike="noStrike" kern="0" cap="none" spc="0" normalizeH="0" baseline="0" noProof="0" dirty="0">
                  <a:ln>
                    <a:noFill/>
                  </a:ln>
                  <a:solidFill>
                    <a:srgbClr val="0A1F62"/>
                  </a:solidFill>
                  <a:effectLst/>
                  <a:uLnTx/>
                  <a:uFillTx/>
                  <a:latin typeface="Arial" pitchFamily="34" charset="0"/>
                  <a:ea typeface="+mn-ea"/>
                  <a:cs typeface="Arial" pitchFamily="34" charset="0"/>
                </a:rPr>
                <a:t>(Roles/responsibilities, structure, span of control)</a:t>
              </a:r>
            </a:p>
          </p:txBody>
        </p:sp>
        <p:sp>
          <p:nvSpPr>
            <p:cNvPr id="6" name="AutoShape 25">
              <a:extLst>
                <a:ext uri="{FF2B5EF4-FFF2-40B4-BE49-F238E27FC236}">
                  <a16:creationId xmlns:a16="http://schemas.microsoft.com/office/drawing/2014/main" id="{A72753E4-AF55-293F-4EAD-B757A020E24F}"/>
                </a:ext>
              </a:extLst>
            </p:cNvPr>
            <p:cNvSpPr>
              <a:spLocks noChangeArrowheads="1"/>
            </p:cNvSpPr>
            <p:nvPr/>
          </p:nvSpPr>
          <p:spPr bwMode="auto">
            <a:xfrm>
              <a:off x="340332" y="5931215"/>
              <a:ext cx="9344906" cy="360363"/>
            </a:xfrm>
            <a:prstGeom prst="leftRightArrow">
              <a:avLst>
                <a:gd name="adj1" fmla="val 74583"/>
                <a:gd name="adj2" fmla="val 177657"/>
              </a:avLst>
            </a:prstGeom>
            <a:solidFill>
              <a:srgbClr val="0A1F62">
                <a:lumMod val="20000"/>
                <a:lumOff val="80000"/>
              </a:srgbClr>
            </a:solidFill>
            <a:ln w="9525" algn="ctr">
              <a:noFill/>
              <a:miter lim="800000"/>
              <a:headEnd/>
              <a:tailEnd/>
            </a:ln>
            <a:effectLst/>
          </p:spPr>
          <p:txBody>
            <a:bodyPr wrap="none" lIns="36000" tIns="36000" rIns="36000" bIns="36000" anchor="ctr" anchorCtr="1"/>
            <a:lstStyle/>
            <a:p>
              <a:pPr marL="0" marR="0" lvl="0" indent="0" algn="l" defTabSz="914400" rtl="0" eaLnBrk="1" fontAlgn="auto" latinLnBrk="0" hangingPunct="1">
                <a:lnSpc>
                  <a:spcPct val="100000"/>
                </a:lnSpc>
                <a:spcBef>
                  <a:spcPct val="50000"/>
                </a:spcBef>
                <a:spcAft>
                  <a:spcPts val="0"/>
                </a:spcAft>
                <a:buClr>
                  <a:srgbClr val="ED7A00"/>
                </a:buClr>
                <a:buSzPct val="80000"/>
                <a:buFont typeface="Times New Roman" pitchFamily="18" charset="0"/>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Information Systems </a:t>
              </a:r>
              <a:r>
                <a:rPr kumimoji="0" lang="en-US" sz="1400" b="0" i="0" u="none" strike="noStrike" kern="0" cap="none" spc="0" normalizeH="0" baseline="0" noProof="0" dirty="0">
                  <a:ln>
                    <a:noFill/>
                  </a:ln>
                  <a:solidFill>
                    <a:srgbClr val="0A1F62"/>
                  </a:solidFill>
                  <a:effectLst/>
                  <a:uLnTx/>
                  <a:uFillTx/>
                  <a:latin typeface="Arial" pitchFamily="34" charset="0"/>
                  <a:ea typeface="+mn-ea"/>
                  <a:cs typeface="Arial" pitchFamily="34" charset="0"/>
                </a:rPr>
                <a:t>(Use for process enablement)</a:t>
              </a:r>
            </a:p>
          </p:txBody>
        </p:sp>
        <p:sp>
          <p:nvSpPr>
            <p:cNvPr id="7" name="AutoShape 27">
              <a:extLst>
                <a:ext uri="{FF2B5EF4-FFF2-40B4-BE49-F238E27FC236}">
                  <a16:creationId xmlns:a16="http://schemas.microsoft.com/office/drawing/2014/main" id="{2680BAEE-0D67-9143-42E6-3B9E4303384E}"/>
                </a:ext>
              </a:extLst>
            </p:cNvPr>
            <p:cNvSpPr>
              <a:spLocks noChangeArrowheads="1"/>
            </p:cNvSpPr>
            <p:nvPr/>
          </p:nvSpPr>
          <p:spPr bwMode="auto">
            <a:xfrm>
              <a:off x="340332" y="6342377"/>
              <a:ext cx="9344906" cy="360363"/>
            </a:xfrm>
            <a:prstGeom prst="leftRightArrow">
              <a:avLst>
                <a:gd name="adj1" fmla="val 74583"/>
                <a:gd name="adj2" fmla="val 177657"/>
              </a:avLst>
            </a:prstGeom>
            <a:solidFill>
              <a:srgbClr val="0A1F62">
                <a:lumMod val="20000"/>
                <a:lumOff val="80000"/>
              </a:srgbClr>
            </a:solidFill>
            <a:ln w="9525" algn="ctr">
              <a:noFill/>
              <a:miter lim="800000"/>
              <a:headEnd/>
              <a:tailEnd/>
            </a:ln>
            <a:effectLst/>
          </p:spPr>
          <p:txBody>
            <a:bodyPr wrap="none" lIns="36000" tIns="36000" rIns="36000" bIns="36000" anchor="ctr" anchorCtr="1"/>
            <a:lstStyle/>
            <a:p>
              <a:pPr marL="0" marR="0" lvl="0" indent="0" algn="l" defTabSz="914400" rtl="0" eaLnBrk="1" fontAlgn="auto" latinLnBrk="0" hangingPunct="1">
                <a:lnSpc>
                  <a:spcPct val="100000"/>
                </a:lnSpc>
                <a:spcBef>
                  <a:spcPct val="50000"/>
                </a:spcBef>
                <a:spcAft>
                  <a:spcPts val="0"/>
                </a:spcAft>
                <a:buClr>
                  <a:srgbClr val="ED7A00"/>
                </a:buClr>
                <a:buSzPct val="80000"/>
                <a:buFont typeface="Times New Roman" pitchFamily="18" charset="0"/>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Management System </a:t>
              </a:r>
              <a:r>
                <a:rPr kumimoji="0" lang="en-US" sz="1400" b="0" i="0" u="none" strike="noStrike" kern="0" cap="none" spc="0" normalizeH="0" baseline="0" noProof="0" dirty="0">
                  <a:ln>
                    <a:noFill/>
                  </a:ln>
                  <a:solidFill>
                    <a:srgbClr val="0A1F62"/>
                  </a:solidFill>
                  <a:effectLst/>
                  <a:uLnTx/>
                  <a:uFillTx/>
                  <a:latin typeface="Arial" pitchFamily="34" charset="0"/>
                  <a:ea typeface="+mn-ea"/>
                  <a:cs typeface="Arial" pitchFamily="34" charset="0"/>
                </a:rPr>
                <a:t>(Linkages top to bottom and across the supply chain)</a:t>
              </a:r>
            </a:p>
          </p:txBody>
        </p:sp>
        <p:grpSp>
          <p:nvGrpSpPr>
            <p:cNvPr id="8" name="Group 7">
              <a:extLst>
                <a:ext uri="{FF2B5EF4-FFF2-40B4-BE49-F238E27FC236}">
                  <a16:creationId xmlns:a16="http://schemas.microsoft.com/office/drawing/2014/main" id="{32CE6486-42F1-B156-C36C-6CEF9E586191}"/>
                </a:ext>
              </a:extLst>
            </p:cNvPr>
            <p:cNvGrpSpPr/>
            <p:nvPr/>
          </p:nvGrpSpPr>
          <p:grpSpPr>
            <a:xfrm>
              <a:off x="1799768" y="1130400"/>
              <a:ext cx="1462088" cy="3914776"/>
              <a:chOff x="2185630" y="1420484"/>
              <a:chExt cx="1462088" cy="3914776"/>
            </a:xfrm>
          </p:grpSpPr>
          <p:sp>
            <p:nvSpPr>
              <p:cNvPr id="9" name="Rectangle 3">
                <a:extLst>
                  <a:ext uri="{FF2B5EF4-FFF2-40B4-BE49-F238E27FC236}">
                    <a16:creationId xmlns:a16="http://schemas.microsoft.com/office/drawing/2014/main" id="{FF94CCF8-062C-B89B-53BB-75DB05885A86}"/>
                  </a:ext>
                </a:extLst>
              </p:cNvPr>
              <p:cNvSpPr>
                <a:spLocks noChangeArrowheads="1"/>
              </p:cNvSpPr>
              <p:nvPr/>
            </p:nvSpPr>
            <p:spPr bwMode="auto">
              <a:xfrm>
                <a:off x="2185630" y="1420484"/>
                <a:ext cx="1462088" cy="566738"/>
              </a:xfrm>
              <a:prstGeom prst="rect">
                <a:avLst/>
              </a:prstGeom>
              <a:gradFill rotWithShape="1">
                <a:gsLst>
                  <a:gs pos="0">
                    <a:srgbClr val="0A1F62">
                      <a:lumMod val="20000"/>
                      <a:lumOff val="80000"/>
                    </a:srgbClr>
                  </a:gs>
                  <a:gs pos="50000">
                    <a:srgbClr val="FFFFFF"/>
                  </a:gs>
                  <a:gs pos="100000">
                    <a:srgbClr val="0A1F62">
                      <a:lumMod val="20000"/>
                      <a:lumOff val="80000"/>
                    </a:srgbClr>
                  </a:gs>
                </a:gsLst>
                <a:lin ang="5400000" scaled="1"/>
              </a:gra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Customer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Management</a:t>
                </a:r>
              </a:p>
            </p:txBody>
          </p:sp>
          <p:sp>
            <p:nvSpPr>
              <p:cNvPr id="10" name="Rectangle 15">
                <a:extLst>
                  <a:ext uri="{FF2B5EF4-FFF2-40B4-BE49-F238E27FC236}">
                    <a16:creationId xmlns:a16="http://schemas.microsoft.com/office/drawing/2014/main" id="{69E9F810-7D61-0B85-AEB8-4BDA5A877277}"/>
                  </a:ext>
                </a:extLst>
              </p:cNvPr>
              <p:cNvSpPr>
                <a:spLocks noChangeArrowheads="1"/>
              </p:cNvSpPr>
              <p:nvPr/>
            </p:nvSpPr>
            <p:spPr bwMode="auto">
              <a:xfrm>
                <a:off x="2185630" y="2163435"/>
                <a:ext cx="1462088" cy="3171825"/>
              </a:xfrm>
              <a:prstGeom prst="rect">
                <a:avLst/>
              </a:prstGeom>
              <a:noFill/>
              <a:ln w="19050">
                <a:no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107763" dir="2700000" algn="ctr" rotWithShape="0">
                        <a:schemeClr val="hlink"/>
                      </a:outerShdw>
                    </a:effectLst>
                  </a14:hiddenEffects>
                </a:ext>
              </a:extLst>
            </p:spPr>
            <p:txBody>
              <a:bodyPr tIns="36000" rIns="0" bIns="36000"/>
              <a:lstStyle/>
              <a:p>
                <a:pPr marL="115888" marR="0" lvl="0" indent="-115888" algn="l" defTabSz="914400" rtl="0" eaLnBrk="1" fontAlgn="auto" latinLnBrk="0" hangingPunct="1">
                  <a:lnSpc>
                    <a:spcPct val="100000"/>
                  </a:lnSpc>
                  <a:spcBef>
                    <a:spcPct val="30000"/>
                  </a:spcBef>
                  <a:spcAft>
                    <a:spcPts val="0"/>
                  </a:spcAft>
                  <a:buClr>
                    <a:srgbClr val="002060"/>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Customer and product sales analysis</a:t>
                </a:r>
              </a:p>
              <a:p>
                <a:pPr marL="115888" marR="0" lvl="0" indent="-115888" algn="l" defTabSz="914400" rtl="0" eaLnBrk="1" fontAlgn="auto" latinLnBrk="0" hangingPunct="1">
                  <a:lnSpc>
                    <a:spcPct val="100000"/>
                  </a:lnSpc>
                  <a:spcBef>
                    <a:spcPct val="30000"/>
                  </a:spcBef>
                  <a:spcAft>
                    <a:spcPts val="0"/>
                  </a:spcAft>
                  <a:buClr>
                    <a:srgbClr val="002060"/>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Profitability</a:t>
                </a:r>
              </a:p>
              <a:p>
                <a:pPr marL="115888" marR="0" lvl="0" indent="-115888" algn="l" defTabSz="914400" rtl="0" eaLnBrk="1" fontAlgn="auto" latinLnBrk="0" hangingPunct="1">
                  <a:lnSpc>
                    <a:spcPct val="100000"/>
                  </a:lnSpc>
                  <a:spcBef>
                    <a:spcPct val="3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Segmentation</a:t>
                </a:r>
              </a:p>
              <a:p>
                <a:pPr marL="115888" marR="0" lvl="0" indent="-115888" algn="l" defTabSz="914400" rtl="0" eaLnBrk="1" fontAlgn="auto" latinLnBrk="0" hangingPunct="1">
                  <a:lnSpc>
                    <a:spcPct val="100000"/>
                  </a:lnSpc>
                  <a:spcBef>
                    <a:spcPct val="3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Service levels by segment and promises based on capabilities</a:t>
                </a:r>
              </a:p>
              <a:p>
                <a:pPr marL="115888" marR="0" lvl="0" indent="-115888" algn="l" defTabSz="914400" rtl="0" eaLnBrk="1" fontAlgn="auto" latinLnBrk="0" hangingPunct="1">
                  <a:lnSpc>
                    <a:spcPct val="100000"/>
                  </a:lnSpc>
                  <a:spcBef>
                    <a:spcPct val="3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Customer complaints</a:t>
                </a:r>
              </a:p>
              <a:p>
                <a:pPr marL="115888" marR="0" lvl="0" indent="-115888" algn="l" defTabSz="914400" rtl="0" eaLnBrk="1" fontAlgn="auto" latinLnBrk="0" hangingPunct="1">
                  <a:lnSpc>
                    <a:spcPct val="100000"/>
                  </a:lnSpc>
                  <a:spcBef>
                    <a:spcPct val="3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Order fulfillment and OTIF performance</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endPar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endParaRP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endPar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endParaRPr>
              </a:p>
            </p:txBody>
          </p:sp>
        </p:grpSp>
        <p:grpSp>
          <p:nvGrpSpPr>
            <p:cNvPr id="11" name="Group 10">
              <a:extLst>
                <a:ext uri="{FF2B5EF4-FFF2-40B4-BE49-F238E27FC236}">
                  <a16:creationId xmlns:a16="http://schemas.microsoft.com/office/drawing/2014/main" id="{9693CE2B-9164-221A-59E7-46F5B73628A2}"/>
                </a:ext>
              </a:extLst>
            </p:cNvPr>
            <p:cNvGrpSpPr/>
            <p:nvPr/>
          </p:nvGrpSpPr>
          <p:grpSpPr>
            <a:xfrm>
              <a:off x="3405829" y="1146656"/>
              <a:ext cx="1466850" cy="3910014"/>
              <a:chOff x="3827363" y="1436740"/>
              <a:chExt cx="1466850" cy="3910014"/>
            </a:xfrm>
          </p:grpSpPr>
          <p:sp>
            <p:nvSpPr>
              <p:cNvPr id="12" name="Rectangle 4">
                <a:extLst>
                  <a:ext uri="{FF2B5EF4-FFF2-40B4-BE49-F238E27FC236}">
                    <a16:creationId xmlns:a16="http://schemas.microsoft.com/office/drawing/2014/main" id="{68FD5FF4-1ECC-F5D6-3075-163E7A3B70C0}"/>
                  </a:ext>
                </a:extLst>
              </p:cNvPr>
              <p:cNvSpPr>
                <a:spLocks noChangeArrowheads="1"/>
              </p:cNvSpPr>
              <p:nvPr/>
            </p:nvSpPr>
            <p:spPr bwMode="auto">
              <a:xfrm>
                <a:off x="3832125" y="1436740"/>
                <a:ext cx="1462088" cy="566738"/>
              </a:xfrm>
              <a:prstGeom prst="rect">
                <a:avLst/>
              </a:prstGeom>
              <a:gradFill rotWithShape="1">
                <a:gsLst>
                  <a:gs pos="0">
                    <a:srgbClr val="0A1F62">
                      <a:lumMod val="20000"/>
                      <a:lumOff val="80000"/>
                    </a:srgbClr>
                  </a:gs>
                  <a:gs pos="50000">
                    <a:srgbClr val="FFFFFF"/>
                  </a:gs>
                  <a:gs pos="100000">
                    <a:srgbClr val="0A1F62">
                      <a:lumMod val="20000"/>
                      <a:lumOff val="80000"/>
                    </a:srgbClr>
                  </a:gs>
                </a:gsLst>
                <a:lin ang="5400000" scaled="1"/>
              </a:gra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Demand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Planning</a:t>
                </a:r>
              </a:p>
            </p:txBody>
          </p:sp>
          <p:sp>
            <p:nvSpPr>
              <p:cNvPr id="13" name="Rectangle 14">
                <a:extLst>
                  <a:ext uri="{FF2B5EF4-FFF2-40B4-BE49-F238E27FC236}">
                    <a16:creationId xmlns:a16="http://schemas.microsoft.com/office/drawing/2014/main" id="{011CB212-E2BC-67E1-C2B7-D132F7C85DD0}"/>
                  </a:ext>
                </a:extLst>
              </p:cNvPr>
              <p:cNvSpPr>
                <a:spLocks noChangeArrowheads="1"/>
              </p:cNvSpPr>
              <p:nvPr/>
            </p:nvSpPr>
            <p:spPr bwMode="auto">
              <a:xfrm>
                <a:off x="3827363" y="2174929"/>
                <a:ext cx="1462088" cy="3171825"/>
              </a:xfrm>
              <a:prstGeom prst="rect">
                <a:avLst/>
              </a:prstGeom>
              <a:noFill/>
              <a:ln w="19050">
                <a:no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107763" dir="2700000" algn="ctr" rotWithShape="0">
                        <a:schemeClr val="hlink"/>
                      </a:outerShdw>
                    </a:effectLst>
                  </a14:hiddenEffects>
                </a:ext>
              </a:extLst>
            </p:spPr>
            <p:txBody>
              <a:bodyPr tIns="36000" rIns="0" bIns="36000"/>
              <a:lstStyle/>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Demand predictability</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Forecast error and impacts</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Links to Business Forecasting</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Process and Tools</a:t>
                </a:r>
              </a:p>
            </p:txBody>
          </p:sp>
        </p:grpSp>
        <p:grpSp>
          <p:nvGrpSpPr>
            <p:cNvPr id="14" name="Group 13">
              <a:extLst>
                <a:ext uri="{FF2B5EF4-FFF2-40B4-BE49-F238E27FC236}">
                  <a16:creationId xmlns:a16="http://schemas.microsoft.com/office/drawing/2014/main" id="{3E091257-95A4-5E5B-60CF-D45805B23EA3}"/>
                </a:ext>
              </a:extLst>
            </p:cNvPr>
            <p:cNvGrpSpPr/>
            <p:nvPr/>
          </p:nvGrpSpPr>
          <p:grpSpPr>
            <a:xfrm>
              <a:off x="5016652" y="1119893"/>
              <a:ext cx="1615586" cy="3914776"/>
              <a:chOff x="5459896" y="1409977"/>
              <a:chExt cx="1615586" cy="3914776"/>
            </a:xfrm>
          </p:grpSpPr>
          <p:sp>
            <p:nvSpPr>
              <p:cNvPr id="15" name="Rectangle 6">
                <a:extLst>
                  <a:ext uri="{FF2B5EF4-FFF2-40B4-BE49-F238E27FC236}">
                    <a16:creationId xmlns:a16="http://schemas.microsoft.com/office/drawing/2014/main" id="{62BDEF73-E056-16CE-2C1C-C09445DADC30}"/>
                  </a:ext>
                </a:extLst>
              </p:cNvPr>
              <p:cNvSpPr>
                <a:spLocks noChangeArrowheads="1"/>
              </p:cNvSpPr>
              <p:nvPr/>
            </p:nvSpPr>
            <p:spPr bwMode="auto">
              <a:xfrm>
                <a:off x="5459896" y="1409977"/>
                <a:ext cx="1462088" cy="566738"/>
              </a:xfrm>
              <a:prstGeom prst="rect">
                <a:avLst/>
              </a:prstGeom>
              <a:gradFill rotWithShape="1">
                <a:gsLst>
                  <a:gs pos="0">
                    <a:srgbClr val="0A1F62">
                      <a:lumMod val="20000"/>
                      <a:lumOff val="80000"/>
                    </a:srgbClr>
                  </a:gs>
                  <a:gs pos="50000">
                    <a:srgbClr val="FFFFFF"/>
                  </a:gs>
                  <a:gs pos="100000">
                    <a:srgbClr val="0A1F62">
                      <a:lumMod val="20000"/>
                      <a:lumOff val="80000"/>
                    </a:srgbClr>
                  </a:gs>
                </a:gsLst>
                <a:lin ang="5400000" scaled="1"/>
              </a:gra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Supply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Planning</a:t>
                </a:r>
              </a:p>
            </p:txBody>
          </p:sp>
          <p:sp>
            <p:nvSpPr>
              <p:cNvPr id="16" name="Rectangle 12">
                <a:extLst>
                  <a:ext uri="{FF2B5EF4-FFF2-40B4-BE49-F238E27FC236}">
                    <a16:creationId xmlns:a16="http://schemas.microsoft.com/office/drawing/2014/main" id="{C0FB7980-9CB5-D755-FF04-3C0E41A40B56}"/>
                  </a:ext>
                </a:extLst>
              </p:cNvPr>
              <p:cNvSpPr>
                <a:spLocks noChangeArrowheads="1"/>
              </p:cNvSpPr>
              <p:nvPr/>
            </p:nvSpPr>
            <p:spPr bwMode="auto">
              <a:xfrm>
                <a:off x="5459896" y="2152928"/>
                <a:ext cx="1615586" cy="3171825"/>
              </a:xfrm>
              <a:prstGeom prst="rect">
                <a:avLst/>
              </a:prstGeom>
              <a:noFill/>
              <a:ln w="19050">
                <a:no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107763" dir="2700000" algn="ctr" rotWithShape="0">
                        <a:schemeClr val="hlink"/>
                      </a:outerShdw>
                    </a:effectLst>
                  </a14:hiddenEffects>
                </a:ext>
              </a:extLst>
            </p:spPr>
            <p:txBody>
              <a:bodyPr tIns="36000" rIns="0" bIns="36000"/>
              <a:lstStyle/>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Longer-term production/capacity planning</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Production schedule stability</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Production schedule adherence</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Changeovers and  sequence</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Make-to-Order vs. Make-to-Forecast</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MRP and raw material planning</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Process and Tools</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endPar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endParaRPr>
              </a:p>
            </p:txBody>
          </p:sp>
        </p:grpSp>
        <p:grpSp>
          <p:nvGrpSpPr>
            <p:cNvPr id="17" name="Group 16">
              <a:extLst>
                <a:ext uri="{FF2B5EF4-FFF2-40B4-BE49-F238E27FC236}">
                  <a16:creationId xmlns:a16="http://schemas.microsoft.com/office/drawing/2014/main" id="{A4043EC3-0B62-1C63-2683-75EF41448A91}"/>
                </a:ext>
              </a:extLst>
            </p:cNvPr>
            <p:cNvGrpSpPr/>
            <p:nvPr/>
          </p:nvGrpSpPr>
          <p:grpSpPr>
            <a:xfrm>
              <a:off x="8238300" y="1135162"/>
              <a:ext cx="1466851" cy="3905251"/>
              <a:chOff x="8624162" y="1425246"/>
              <a:chExt cx="1466851" cy="3905251"/>
            </a:xfrm>
          </p:grpSpPr>
          <p:sp>
            <p:nvSpPr>
              <p:cNvPr id="18" name="Rectangle 5">
                <a:extLst>
                  <a:ext uri="{FF2B5EF4-FFF2-40B4-BE49-F238E27FC236}">
                    <a16:creationId xmlns:a16="http://schemas.microsoft.com/office/drawing/2014/main" id="{A2604D9B-9A79-F929-742E-8F8760BA75D4}"/>
                  </a:ext>
                </a:extLst>
              </p:cNvPr>
              <p:cNvSpPr>
                <a:spLocks noChangeArrowheads="1"/>
              </p:cNvSpPr>
              <p:nvPr/>
            </p:nvSpPr>
            <p:spPr bwMode="auto">
              <a:xfrm>
                <a:off x="8624162" y="1425246"/>
                <a:ext cx="1462088" cy="566738"/>
              </a:xfrm>
              <a:prstGeom prst="rect">
                <a:avLst/>
              </a:prstGeom>
              <a:gradFill rotWithShape="1">
                <a:gsLst>
                  <a:gs pos="0">
                    <a:srgbClr val="0A1F62">
                      <a:lumMod val="20000"/>
                      <a:lumOff val="80000"/>
                    </a:srgbClr>
                  </a:gs>
                  <a:gs pos="50000">
                    <a:srgbClr val="FFFFFF"/>
                  </a:gs>
                  <a:gs pos="100000">
                    <a:srgbClr val="0A1F62">
                      <a:lumMod val="20000"/>
                      <a:lumOff val="80000"/>
                    </a:srgbClr>
                  </a:gs>
                </a:gsLst>
                <a:lin ang="5400000" scaled="1"/>
              </a:gra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 Distribution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Logistics</a:t>
                </a:r>
              </a:p>
            </p:txBody>
          </p:sp>
          <p:sp>
            <p:nvSpPr>
              <p:cNvPr id="19" name="Rectangle 13">
                <a:extLst>
                  <a:ext uri="{FF2B5EF4-FFF2-40B4-BE49-F238E27FC236}">
                    <a16:creationId xmlns:a16="http://schemas.microsoft.com/office/drawing/2014/main" id="{847BC2EE-3F41-AA46-FD81-827305AA6959}"/>
                  </a:ext>
                </a:extLst>
              </p:cNvPr>
              <p:cNvSpPr>
                <a:spLocks noChangeArrowheads="1"/>
              </p:cNvSpPr>
              <p:nvPr/>
            </p:nvSpPr>
            <p:spPr bwMode="auto">
              <a:xfrm>
                <a:off x="8628925" y="2158672"/>
                <a:ext cx="1462088" cy="3171825"/>
              </a:xfrm>
              <a:prstGeom prst="rect">
                <a:avLst/>
              </a:prstGeom>
              <a:noFill/>
              <a:ln w="19050">
                <a:no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107763" dir="2700000" algn="ctr" rotWithShape="0">
                        <a:schemeClr val="hlink"/>
                      </a:outerShdw>
                    </a:effectLst>
                  </a14:hiddenEffects>
                </a:ext>
              </a:extLst>
            </p:spPr>
            <p:txBody>
              <a:bodyPr tIns="36000" rIns="0" bIns="36000"/>
              <a:lstStyle/>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Warehousing</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Inventory management</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Order fulfillment</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Freight management</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Outsourcing options</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Network optimization</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Process and Tools</a:t>
                </a:r>
              </a:p>
              <a:p>
                <a:pPr marL="115888" marR="0" lvl="0" indent="-115888" algn="l" defTabSz="914400" rtl="0" eaLnBrk="1" fontAlgn="auto" latinLnBrk="0" hangingPunct="1">
                  <a:lnSpc>
                    <a:spcPct val="100000"/>
                  </a:lnSpc>
                  <a:spcBef>
                    <a:spcPct val="50000"/>
                  </a:spcBef>
                  <a:spcAft>
                    <a:spcPts val="0"/>
                  </a:spcAft>
                  <a:buClr>
                    <a:srgbClr val="0A1F62"/>
                  </a:buClr>
                  <a:buSzTx/>
                  <a:buFontTx/>
                  <a:buNone/>
                  <a:tabLst/>
                  <a:defRPr/>
                </a:pPr>
                <a:endPar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endParaRPr>
              </a:p>
              <a:p>
                <a:pPr marL="115888" marR="0" lvl="0" indent="-115888" algn="l" defTabSz="914400" rtl="0" eaLnBrk="1" fontAlgn="auto" latinLnBrk="0" hangingPunct="1">
                  <a:lnSpc>
                    <a:spcPct val="100000"/>
                  </a:lnSpc>
                  <a:spcBef>
                    <a:spcPct val="50000"/>
                  </a:spcBef>
                  <a:spcAft>
                    <a:spcPts val="0"/>
                  </a:spcAft>
                  <a:buClr>
                    <a:srgbClr val="0A1F62"/>
                  </a:buClr>
                  <a:buSzTx/>
                  <a:buFontTx/>
                  <a:buNone/>
                  <a:tabLst/>
                  <a:defRPr/>
                </a:pPr>
                <a:endPar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endParaRPr>
              </a:p>
            </p:txBody>
          </p:sp>
        </p:grpSp>
        <p:grpSp>
          <p:nvGrpSpPr>
            <p:cNvPr id="20" name="Group 19">
              <a:extLst>
                <a:ext uri="{FF2B5EF4-FFF2-40B4-BE49-F238E27FC236}">
                  <a16:creationId xmlns:a16="http://schemas.microsoft.com/office/drawing/2014/main" id="{E21BB841-2DC3-10B8-7C37-DA5EE2C8D5A6}"/>
                </a:ext>
              </a:extLst>
            </p:cNvPr>
            <p:cNvGrpSpPr/>
            <p:nvPr/>
          </p:nvGrpSpPr>
          <p:grpSpPr>
            <a:xfrm>
              <a:off x="6622713" y="1115128"/>
              <a:ext cx="1471613" cy="3911602"/>
              <a:chOff x="7042517" y="1405212"/>
              <a:chExt cx="1471613" cy="3911602"/>
            </a:xfrm>
          </p:grpSpPr>
          <p:sp>
            <p:nvSpPr>
              <p:cNvPr id="21" name="Rectangle 7">
                <a:extLst>
                  <a:ext uri="{FF2B5EF4-FFF2-40B4-BE49-F238E27FC236}">
                    <a16:creationId xmlns:a16="http://schemas.microsoft.com/office/drawing/2014/main" id="{061FF8E8-F52E-8C08-72E9-155B46868CE6}"/>
                  </a:ext>
                </a:extLst>
              </p:cNvPr>
              <p:cNvSpPr>
                <a:spLocks noChangeArrowheads="1"/>
              </p:cNvSpPr>
              <p:nvPr/>
            </p:nvSpPr>
            <p:spPr bwMode="auto">
              <a:xfrm>
                <a:off x="7042517" y="1405212"/>
                <a:ext cx="1462088" cy="566738"/>
              </a:xfrm>
              <a:prstGeom prst="rect">
                <a:avLst/>
              </a:prstGeom>
              <a:gradFill rotWithShape="1">
                <a:gsLst>
                  <a:gs pos="0">
                    <a:srgbClr val="0A1F62">
                      <a:lumMod val="20000"/>
                      <a:lumOff val="80000"/>
                    </a:srgbClr>
                  </a:gs>
                  <a:gs pos="50000">
                    <a:srgbClr val="FFFFFF"/>
                  </a:gs>
                  <a:gs pos="100000">
                    <a:srgbClr val="0A1F62">
                      <a:lumMod val="20000"/>
                      <a:lumOff val="80000"/>
                    </a:srgbClr>
                  </a:gs>
                </a:gsLst>
                <a:lin ang="5400000" scaled="1"/>
              </a:gra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Procurement</a:t>
                </a:r>
              </a:p>
            </p:txBody>
          </p:sp>
          <p:sp>
            <p:nvSpPr>
              <p:cNvPr id="22" name="Rectangle 11">
                <a:extLst>
                  <a:ext uri="{FF2B5EF4-FFF2-40B4-BE49-F238E27FC236}">
                    <a16:creationId xmlns:a16="http://schemas.microsoft.com/office/drawing/2014/main" id="{292317AB-1BE9-104B-A132-AB2CB7CF0E6B}"/>
                  </a:ext>
                </a:extLst>
              </p:cNvPr>
              <p:cNvSpPr>
                <a:spLocks noChangeArrowheads="1"/>
              </p:cNvSpPr>
              <p:nvPr/>
            </p:nvSpPr>
            <p:spPr bwMode="auto">
              <a:xfrm>
                <a:off x="7052042" y="2143401"/>
                <a:ext cx="1462088" cy="3173413"/>
              </a:xfrm>
              <a:prstGeom prst="rect">
                <a:avLst/>
              </a:prstGeom>
              <a:noFill/>
              <a:ln w="19050">
                <a:no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107763" dir="2700000" algn="ctr" rotWithShape="0">
                        <a:schemeClr val="hlink"/>
                      </a:outerShdw>
                    </a:effectLst>
                  </a14:hiddenEffects>
                </a:ext>
              </a:extLst>
            </p:spPr>
            <p:txBody>
              <a:bodyPr tIns="36000" rIns="0" bIns="36000"/>
              <a:lstStyle/>
              <a:p>
                <a:pPr marL="115888" marR="0" lvl="0" indent="-115888" algn="l" defTabSz="914400" rtl="0" eaLnBrk="1" fontAlgn="base" latinLnBrk="0" hangingPunct="1">
                  <a:lnSpc>
                    <a:spcPct val="100000"/>
                  </a:lnSpc>
                  <a:spcBef>
                    <a:spcPct val="50000"/>
                  </a:spcBef>
                  <a:spcAft>
                    <a:spcPct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Spend analysis</a:t>
                </a:r>
              </a:p>
              <a:p>
                <a:pPr marL="115888" marR="0" lvl="0" indent="-115888" algn="l" defTabSz="914400" rtl="0" eaLnBrk="1" fontAlgn="base" latinLnBrk="0" hangingPunct="1">
                  <a:lnSpc>
                    <a:spcPct val="100000"/>
                  </a:lnSpc>
                  <a:spcBef>
                    <a:spcPct val="50000"/>
                  </a:spcBef>
                  <a:spcAft>
                    <a:spcPct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MRO inventory and spend</a:t>
                </a:r>
              </a:p>
              <a:p>
                <a:pPr marL="115888" marR="0" lvl="0" indent="-115888" algn="l" defTabSz="914400" rtl="0" eaLnBrk="1" fontAlgn="base" latinLnBrk="0" hangingPunct="1">
                  <a:lnSpc>
                    <a:spcPct val="100000"/>
                  </a:lnSpc>
                  <a:spcBef>
                    <a:spcPct val="50000"/>
                  </a:spcBef>
                  <a:spcAft>
                    <a:spcPct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Supplier base rationalization</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Process and Tools</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Planning interface and RM inventory management</a:t>
                </a:r>
              </a:p>
              <a:p>
                <a:pPr marL="115888" marR="0" lvl="0" indent="-115888" algn="l" defTabSz="914400" rtl="0" eaLnBrk="1" fontAlgn="base" latinLnBrk="0" hangingPunct="1">
                  <a:lnSpc>
                    <a:spcPct val="100000"/>
                  </a:lnSpc>
                  <a:spcBef>
                    <a:spcPct val="50000"/>
                  </a:spcBef>
                  <a:spcAft>
                    <a:spcPct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Supplier lead time management</a:t>
                </a:r>
              </a:p>
              <a:p>
                <a:pPr marL="115888" marR="0" lvl="0" indent="-115888" algn="l" defTabSz="914400" rtl="0" eaLnBrk="1" fontAlgn="base" latinLnBrk="0" hangingPunct="1">
                  <a:lnSpc>
                    <a:spcPct val="100000"/>
                  </a:lnSpc>
                  <a:spcBef>
                    <a:spcPct val="50000"/>
                  </a:spcBef>
                  <a:spcAft>
                    <a:spcPct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Supplier perf. Management</a:t>
                </a: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endPar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endParaRPr>
              </a:p>
            </p:txBody>
          </p:sp>
        </p:grpSp>
        <p:sp>
          <p:nvSpPr>
            <p:cNvPr id="23" name="AutoShape 22">
              <a:extLst>
                <a:ext uri="{FF2B5EF4-FFF2-40B4-BE49-F238E27FC236}">
                  <a16:creationId xmlns:a16="http://schemas.microsoft.com/office/drawing/2014/main" id="{6E645D2C-FDE4-A7A0-1A86-D255DD9D6EE7}"/>
                </a:ext>
              </a:extLst>
            </p:cNvPr>
            <p:cNvSpPr>
              <a:spLocks noChangeArrowheads="1"/>
            </p:cNvSpPr>
            <p:nvPr/>
          </p:nvSpPr>
          <p:spPr bwMode="auto">
            <a:xfrm>
              <a:off x="340332" y="5068437"/>
              <a:ext cx="9344906" cy="360363"/>
            </a:xfrm>
            <a:prstGeom prst="leftRightArrow">
              <a:avLst>
                <a:gd name="adj1" fmla="val 74583"/>
                <a:gd name="adj2" fmla="val 177657"/>
              </a:avLst>
            </a:prstGeom>
            <a:solidFill>
              <a:srgbClr val="0A1F62">
                <a:lumMod val="20000"/>
                <a:lumOff val="80000"/>
              </a:srgbClr>
            </a:solidFill>
            <a:ln w="9525" algn="ctr">
              <a:noFill/>
              <a:miter lim="800000"/>
              <a:headEnd/>
              <a:tailEnd/>
            </a:ln>
            <a:effectLst/>
          </p:spPr>
          <p:txBody>
            <a:bodyPr wrap="none" lIns="36000" tIns="36000" rIns="36000" bIns="36000" anchor="ctr" anchorCtr="1"/>
            <a:lstStyle/>
            <a:p>
              <a:pPr marL="0" marR="0" lvl="0" indent="0" algn="l" defTabSz="914400" rtl="0" eaLnBrk="1" fontAlgn="auto" latinLnBrk="0" hangingPunct="1">
                <a:lnSpc>
                  <a:spcPct val="100000"/>
                </a:lnSpc>
                <a:spcBef>
                  <a:spcPct val="50000"/>
                </a:spcBef>
                <a:spcAft>
                  <a:spcPts val="0"/>
                </a:spcAft>
                <a:buClr>
                  <a:srgbClr val="ED7A00"/>
                </a:buClr>
                <a:buSzPct val="80000"/>
                <a:buFont typeface="Times New Roman" pitchFamily="18" charset="0"/>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Sales &amp; Operations Planning </a:t>
              </a:r>
              <a:r>
                <a:rPr kumimoji="0" lang="en-US" sz="1400" b="0" i="0" u="none" strike="noStrike" kern="0" cap="none" spc="0" normalizeH="0" baseline="0" noProof="0" dirty="0">
                  <a:ln>
                    <a:noFill/>
                  </a:ln>
                  <a:solidFill>
                    <a:srgbClr val="0A1F62"/>
                  </a:solidFill>
                  <a:effectLst/>
                  <a:uLnTx/>
                  <a:uFillTx/>
                  <a:latin typeface="Arial" pitchFamily="34" charset="0"/>
                  <a:ea typeface="+mn-ea"/>
                  <a:cs typeface="Arial" pitchFamily="34" charset="0"/>
                </a:rPr>
                <a:t>(Process and effectiveness)</a:t>
              </a:r>
            </a:p>
          </p:txBody>
        </p:sp>
        <p:grpSp>
          <p:nvGrpSpPr>
            <p:cNvPr id="29" name="Group 28">
              <a:extLst>
                <a:ext uri="{FF2B5EF4-FFF2-40B4-BE49-F238E27FC236}">
                  <a16:creationId xmlns:a16="http://schemas.microsoft.com/office/drawing/2014/main" id="{20085D34-BF1A-6128-8E3F-3D229C9F0FBE}"/>
                </a:ext>
              </a:extLst>
            </p:cNvPr>
            <p:cNvGrpSpPr/>
            <p:nvPr/>
          </p:nvGrpSpPr>
          <p:grpSpPr>
            <a:xfrm>
              <a:off x="192382" y="1139025"/>
              <a:ext cx="1462088" cy="3914776"/>
              <a:chOff x="2185630" y="1420484"/>
              <a:chExt cx="1462088" cy="3914776"/>
            </a:xfrm>
          </p:grpSpPr>
          <p:sp>
            <p:nvSpPr>
              <p:cNvPr id="30" name="Rectangle 3">
                <a:extLst>
                  <a:ext uri="{FF2B5EF4-FFF2-40B4-BE49-F238E27FC236}">
                    <a16:creationId xmlns:a16="http://schemas.microsoft.com/office/drawing/2014/main" id="{02AC85B3-66B1-BDC3-5870-80AE41E8600D}"/>
                  </a:ext>
                </a:extLst>
              </p:cNvPr>
              <p:cNvSpPr>
                <a:spLocks noChangeArrowheads="1"/>
              </p:cNvSpPr>
              <p:nvPr/>
            </p:nvSpPr>
            <p:spPr bwMode="auto">
              <a:xfrm>
                <a:off x="2185630" y="1420484"/>
                <a:ext cx="1462088" cy="566738"/>
              </a:xfrm>
              <a:prstGeom prst="rect">
                <a:avLst/>
              </a:prstGeom>
              <a:gradFill rotWithShape="1">
                <a:gsLst>
                  <a:gs pos="0">
                    <a:srgbClr val="0A1F62">
                      <a:lumMod val="20000"/>
                      <a:lumOff val="80000"/>
                    </a:srgbClr>
                  </a:gs>
                  <a:gs pos="50000">
                    <a:srgbClr val="FFFFFF"/>
                  </a:gs>
                  <a:gs pos="100000">
                    <a:srgbClr val="0A1F62">
                      <a:lumMod val="20000"/>
                      <a:lumOff val="80000"/>
                    </a:srgbClr>
                  </a:gs>
                </a:gsLst>
                <a:lin ang="5400000" scaled="1"/>
              </a:gra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Product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F62"/>
                    </a:solidFill>
                    <a:effectLst/>
                    <a:uLnTx/>
                    <a:uFillTx/>
                    <a:latin typeface="Arial" pitchFamily="34" charset="0"/>
                    <a:ea typeface="+mn-ea"/>
                    <a:cs typeface="Arial" pitchFamily="34" charset="0"/>
                  </a:rPr>
                  <a:t>Management</a:t>
                </a:r>
              </a:p>
            </p:txBody>
          </p:sp>
          <p:sp>
            <p:nvSpPr>
              <p:cNvPr id="31" name="Rectangle 15">
                <a:extLst>
                  <a:ext uri="{FF2B5EF4-FFF2-40B4-BE49-F238E27FC236}">
                    <a16:creationId xmlns:a16="http://schemas.microsoft.com/office/drawing/2014/main" id="{7DDE15A1-65F9-5373-9449-8B1E04328883}"/>
                  </a:ext>
                </a:extLst>
              </p:cNvPr>
              <p:cNvSpPr>
                <a:spLocks noChangeArrowheads="1"/>
              </p:cNvSpPr>
              <p:nvPr/>
            </p:nvSpPr>
            <p:spPr bwMode="auto">
              <a:xfrm>
                <a:off x="2185630" y="2163435"/>
                <a:ext cx="1462088" cy="3171825"/>
              </a:xfrm>
              <a:prstGeom prst="rect">
                <a:avLst/>
              </a:prstGeom>
              <a:noFill/>
              <a:ln w="19050">
                <a:no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107763" dir="2700000" algn="ctr" rotWithShape="0">
                        <a:schemeClr val="hlink"/>
                      </a:outerShdw>
                    </a:effectLst>
                  </a14:hiddenEffects>
                </a:ext>
              </a:extLst>
            </p:spPr>
            <p:txBody>
              <a:bodyPr tIns="36000" rIns="0" bIns="36000"/>
              <a:lstStyle/>
              <a:p>
                <a:pPr marL="115888" marR="0" lvl="0" indent="-115888" algn="l" defTabSz="914400" rtl="0" eaLnBrk="1" fontAlgn="auto" latinLnBrk="0" hangingPunct="1">
                  <a:lnSpc>
                    <a:spcPct val="100000"/>
                  </a:lnSpc>
                  <a:spcBef>
                    <a:spcPct val="30000"/>
                  </a:spcBef>
                  <a:spcAft>
                    <a:spcPts val="0"/>
                  </a:spcAft>
                  <a:buClr>
                    <a:srgbClr val="002060"/>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Product development/ stage gate process</a:t>
                </a:r>
              </a:p>
              <a:p>
                <a:pPr marL="115888" marR="0" lvl="0" indent="-115888" algn="l" defTabSz="914400" rtl="0" eaLnBrk="1" fontAlgn="auto" latinLnBrk="0" hangingPunct="1">
                  <a:lnSpc>
                    <a:spcPct val="100000"/>
                  </a:lnSpc>
                  <a:spcBef>
                    <a:spcPct val="30000"/>
                  </a:spcBef>
                  <a:spcAft>
                    <a:spcPts val="0"/>
                  </a:spcAft>
                  <a:buClr>
                    <a:srgbClr val="002060"/>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Sales &amp; Product  Profitability analysis</a:t>
                </a:r>
              </a:p>
              <a:p>
                <a:pPr marL="115888" marR="0" lvl="0" indent="-115888" algn="l" defTabSz="914400" rtl="0" eaLnBrk="1" fontAlgn="auto" latinLnBrk="0" hangingPunct="1">
                  <a:lnSpc>
                    <a:spcPct val="100000"/>
                  </a:lnSpc>
                  <a:spcBef>
                    <a:spcPct val="3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Integration with supply chain (e.g. Portfolio Review)</a:t>
                </a:r>
              </a:p>
              <a:p>
                <a:pPr marL="115888" marR="0" lvl="0" indent="-115888" algn="l" defTabSz="914400" rtl="0" eaLnBrk="1" fontAlgn="auto" latinLnBrk="0" hangingPunct="1">
                  <a:lnSpc>
                    <a:spcPct val="100000"/>
                  </a:lnSpc>
                  <a:spcBef>
                    <a:spcPct val="30000"/>
                  </a:spcBef>
                  <a:spcAft>
                    <a:spcPts val="0"/>
                  </a:spcAft>
                  <a:buClr>
                    <a:srgbClr val="0A1F62"/>
                  </a:buClr>
                  <a:buSzTx/>
                  <a:buFontTx/>
                  <a:buChar char="•"/>
                  <a:tabLst/>
                  <a:defRPr/>
                </a:pPr>
                <a:r>
                  <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rPr>
                  <a:t>Product lifecycle management</a:t>
                </a:r>
              </a:p>
              <a:p>
                <a:pPr marL="0" marR="0" lvl="0" indent="0" algn="l" defTabSz="914400" rtl="0" eaLnBrk="1" fontAlgn="auto" latinLnBrk="0" hangingPunct="1">
                  <a:lnSpc>
                    <a:spcPct val="100000"/>
                  </a:lnSpc>
                  <a:spcBef>
                    <a:spcPct val="50000"/>
                  </a:spcBef>
                  <a:spcAft>
                    <a:spcPts val="0"/>
                  </a:spcAft>
                  <a:buClr>
                    <a:srgbClr val="0A1F62"/>
                  </a:buClr>
                  <a:buSzTx/>
                  <a:buFontTx/>
                  <a:buNone/>
                  <a:tabLst/>
                  <a:defRPr/>
                </a:pPr>
                <a:endPar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endParaRPr>
              </a:p>
              <a:p>
                <a:pPr marL="115888" marR="0" lvl="0" indent="-115888" algn="l" defTabSz="914400" rtl="0" eaLnBrk="1" fontAlgn="auto" latinLnBrk="0" hangingPunct="1">
                  <a:lnSpc>
                    <a:spcPct val="100000"/>
                  </a:lnSpc>
                  <a:spcBef>
                    <a:spcPct val="50000"/>
                  </a:spcBef>
                  <a:spcAft>
                    <a:spcPts val="0"/>
                  </a:spcAft>
                  <a:buClr>
                    <a:srgbClr val="0A1F62"/>
                  </a:buClr>
                  <a:buSzTx/>
                  <a:buFontTx/>
                  <a:buChar char="•"/>
                  <a:tabLst/>
                  <a:defRPr/>
                </a:pPr>
                <a:endParaRPr kumimoji="0" lang="en-US" sz="1200" b="0" i="0" u="none" strike="noStrike" kern="0" cap="none" spc="0" normalizeH="0" baseline="0" noProof="0" dirty="0">
                  <a:ln>
                    <a:noFill/>
                  </a:ln>
                  <a:solidFill>
                    <a:srgbClr val="0C2577"/>
                  </a:solidFill>
                  <a:effectLst/>
                  <a:uLnTx/>
                  <a:uFillTx/>
                  <a:latin typeface="Tahoma" pitchFamily="34" charset="0"/>
                  <a:ea typeface="+mn-ea"/>
                  <a:cs typeface="Arial" pitchFamily="34" charset="0"/>
                </a:endParaRPr>
              </a:p>
            </p:txBody>
          </p:sp>
        </p:grpSp>
      </p:grpSp>
      <p:sp>
        <p:nvSpPr>
          <p:cNvPr id="33" name="Footer Placeholder 12">
            <a:extLst>
              <a:ext uri="{FF2B5EF4-FFF2-40B4-BE49-F238E27FC236}">
                <a16:creationId xmlns:a16="http://schemas.microsoft.com/office/drawing/2014/main" id="{996A6465-DDF6-9D79-B08F-FDF71F16A8B2}"/>
              </a:ext>
            </a:extLst>
          </p:cNvPr>
          <p:cNvSpPr>
            <a:spLocks noGrp="1"/>
          </p:cNvSpPr>
          <p:nvPr>
            <p:ph type="ftr" sz="quarter" idx="3"/>
          </p:nvPr>
        </p:nvSpPr>
        <p:spPr>
          <a:xfrm>
            <a:off x="4242765" y="6481228"/>
            <a:ext cx="3860800" cy="365125"/>
          </a:xfrm>
        </p:spPr>
        <p:txBody>
          <a:bodyPr/>
          <a:lstStyle/>
          <a:p>
            <a:pPr marL="0" marR="0" lvl="0" indent="0" algn="ctr" defTabSz="914400" rtl="0" eaLnBrk="1" fontAlgn="base" latinLnBrk="0" hangingPunct="1">
              <a:lnSpc>
                <a:spcPct val="100000"/>
              </a:lnSpc>
              <a:spcBef>
                <a:spcPct val="0"/>
              </a:spcBef>
              <a:spcAft>
                <a:spcPct val="0"/>
              </a:spcAft>
              <a:buClr>
                <a:srgbClr val="000066"/>
              </a:buClr>
              <a:buSzTx/>
              <a:buFontTx/>
              <a:buNone/>
              <a:tabLst/>
              <a:defRPr/>
            </a:pPr>
            <a:r>
              <a:rPr kumimoji="0" lang="en-US" sz="900" b="0" i="0" u="none" strike="noStrike" kern="1200" cap="none" spc="0" normalizeH="0" baseline="0" noProof="0" dirty="0">
                <a:ln>
                  <a:noFill/>
                </a:ln>
                <a:solidFill>
                  <a:srgbClr val="000066"/>
                </a:solidFill>
                <a:effectLst/>
                <a:uLnTx/>
                <a:uFillTx/>
                <a:latin typeface="Arial"/>
                <a:ea typeface="+mn-ea"/>
                <a:cs typeface="Times New Roman"/>
              </a:rPr>
              <a:t>© Nexview Consulting, LLC ®</a:t>
            </a:r>
            <a:endParaRPr kumimoji="0" lang="en-US" sz="900" b="0" i="0" u="none" strike="noStrike" kern="1200" cap="none" spc="0" normalizeH="0" baseline="0" noProof="0" dirty="0">
              <a:ln>
                <a:noFill/>
              </a:ln>
              <a:solidFill>
                <a:srgbClr val="000066"/>
              </a:solidFill>
              <a:effectLst/>
              <a:uLnTx/>
              <a:uFillTx/>
              <a:latin typeface="Arial"/>
              <a:ea typeface="+mn-ea"/>
              <a:cs typeface="Arial" pitchFamily="34" charset="0"/>
            </a:endParaRPr>
          </a:p>
        </p:txBody>
      </p:sp>
    </p:spTree>
    <p:extLst>
      <p:ext uri="{BB962C8B-B14F-4D97-AF65-F5344CB8AC3E}">
        <p14:creationId xmlns:p14="http://schemas.microsoft.com/office/powerpoint/2010/main" val="342986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D3B31-291F-26BF-C94D-92781A0A00A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19071AD-4038-D9AE-0225-E3A96EE7C04F}"/>
              </a:ext>
            </a:extLst>
          </p:cNvPr>
          <p:cNvSpPr>
            <a:spLocks noGrp="1" noChangeArrowheads="1"/>
          </p:cNvSpPr>
          <p:nvPr>
            <p:ph type="title"/>
          </p:nvPr>
        </p:nvSpPr>
        <p:spPr>
          <a:xfrm>
            <a:off x="446316" y="240248"/>
            <a:ext cx="11404600" cy="533400"/>
          </a:xfrm>
        </p:spPr>
        <p:txBody>
          <a:bodyPr/>
          <a:lstStyle/>
          <a:p>
            <a:r>
              <a:rPr lang="en-US" sz="1800" dirty="0"/>
              <a:t>Results are hard to identify, agree, and measure – but if you don’t do it, your project will just be another good idea…and opinions on its priority will vary</a:t>
            </a:r>
          </a:p>
        </p:txBody>
      </p:sp>
      <p:sp>
        <p:nvSpPr>
          <p:cNvPr id="3" name="Footer Placeholder 16">
            <a:extLst>
              <a:ext uri="{FF2B5EF4-FFF2-40B4-BE49-F238E27FC236}">
                <a16:creationId xmlns:a16="http://schemas.microsoft.com/office/drawing/2014/main" id="{1D02FA13-9A9A-5E0F-8427-4902F378DB09}"/>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sp>
        <p:nvSpPr>
          <p:cNvPr id="2" name="TextBox 1">
            <a:extLst>
              <a:ext uri="{FF2B5EF4-FFF2-40B4-BE49-F238E27FC236}">
                <a16:creationId xmlns:a16="http://schemas.microsoft.com/office/drawing/2014/main" id="{DCCD01C9-5D92-A794-B326-072517A0894B}"/>
              </a:ext>
            </a:extLst>
          </p:cNvPr>
          <p:cNvSpPr txBox="1"/>
          <p:nvPr/>
        </p:nvSpPr>
        <p:spPr>
          <a:xfrm>
            <a:off x="10558778" y="565415"/>
            <a:ext cx="1186906" cy="338554"/>
          </a:xfrm>
          <a:prstGeom prst="rect">
            <a:avLst/>
          </a:prstGeom>
          <a:noFill/>
        </p:spPr>
        <p:txBody>
          <a:bodyPr wrap="square" rtlCol="0">
            <a:spAutoFit/>
          </a:bodyPr>
          <a:lstStyle/>
          <a:p>
            <a:pPr algn="l"/>
            <a:r>
              <a:rPr lang="en-US" sz="1600" i="1" dirty="0">
                <a:solidFill>
                  <a:srgbClr val="FF0000"/>
                </a:solidFill>
              </a:rPr>
              <a:t>SAMPLE</a:t>
            </a:r>
          </a:p>
        </p:txBody>
      </p:sp>
      <p:graphicFrame>
        <p:nvGraphicFramePr>
          <p:cNvPr id="5" name="Table 17">
            <a:extLst>
              <a:ext uri="{FF2B5EF4-FFF2-40B4-BE49-F238E27FC236}">
                <a16:creationId xmlns:a16="http://schemas.microsoft.com/office/drawing/2014/main" id="{E1446168-85BC-0668-CB3F-05A557DFA5E8}"/>
              </a:ext>
            </a:extLst>
          </p:cNvPr>
          <p:cNvGraphicFramePr>
            <a:graphicFrameLocks noGrp="1"/>
          </p:cNvGraphicFramePr>
          <p:nvPr>
            <p:extLst>
              <p:ext uri="{D42A27DB-BD31-4B8C-83A1-F6EECF244321}">
                <p14:modId xmlns:p14="http://schemas.microsoft.com/office/powerpoint/2010/main" val="4136016678"/>
              </p:ext>
            </p:extLst>
          </p:nvPr>
        </p:nvGraphicFramePr>
        <p:xfrm>
          <a:off x="304800" y="1141877"/>
          <a:ext cx="11525693" cy="4853469"/>
        </p:xfrm>
        <a:graphic>
          <a:graphicData uri="http://schemas.openxmlformats.org/drawingml/2006/table">
            <a:tbl>
              <a:tblPr firstRow="1" bandRow="1"/>
              <a:tblGrid>
                <a:gridCol w="1290085">
                  <a:extLst>
                    <a:ext uri="{9D8B030D-6E8A-4147-A177-3AD203B41FA5}">
                      <a16:colId xmlns:a16="http://schemas.microsoft.com/office/drawing/2014/main" val="3974896695"/>
                    </a:ext>
                  </a:extLst>
                </a:gridCol>
                <a:gridCol w="1230695">
                  <a:extLst>
                    <a:ext uri="{9D8B030D-6E8A-4147-A177-3AD203B41FA5}">
                      <a16:colId xmlns:a16="http://schemas.microsoft.com/office/drawing/2014/main" val="4282425936"/>
                    </a:ext>
                  </a:extLst>
                </a:gridCol>
                <a:gridCol w="1397730">
                  <a:extLst>
                    <a:ext uri="{9D8B030D-6E8A-4147-A177-3AD203B41FA5}">
                      <a16:colId xmlns:a16="http://schemas.microsoft.com/office/drawing/2014/main" val="4052022629"/>
                    </a:ext>
                  </a:extLst>
                </a:gridCol>
                <a:gridCol w="1368254">
                  <a:extLst>
                    <a:ext uri="{9D8B030D-6E8A-4147-A177-3AD203B41FA5}">
                      <a16:colId xmlns:a16="http://schemas.microsoft.com/office/drawing/2014/main" val="1024269884"/>
                    </a:ext>
                  </a:extLst>
                </a:gridCol>
                <a:gridCol w="1298335">
                  <a:extLst>
                    <a:ext uri="{9D8B030D-6E8A-4147-A177-3AD203B41FA5}">
                      <a16:colId xmlns:a16="http://schemas.microsoft.com/office/drawing/2014/main" val="1192376317"/>
                    </a:ext>
                  </a:extLst>
                </a:gridCol>
                <a:gridCol w="1452775">
                  <a:extLst>
                    <a:ext uri="{9D8B030D-6E8A-4147-A177-3AD203B41FA5}">
                      <a16:colId xmlns:a16="http://schemas.microsoft.com/office/drawing/2014/main" val="2252926616"/>
                    </a:ext>
                  </a:extLst>
                </a:gridCol>
                <a:gridCol w="3487819">
                  <a:extLst>
                    <a:ext uri="{9D8B030D-6E8A-4147-A177-3AD203B41FA5}">
                      <a16:colId xmlns:a16="http://schemas.microsoft.com/office/drawing/2014/main" val="2287743345"/>
                    </a:ext>
                  </a:extLst>
                </a:gridCol>
              </a:tblGrid>
              <a:tr h="47958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r>
                        <a:rPr lang="en-US" sz="1200" b="1" kern="1200" dirty="0">
                          <a:solidFill>
                            <a:schemeClr val="lt1"/>
                          </a:solidFill>
                          <a:latin typeface="+mn-lt"/>
                          <a:ea typeface="+mn-ea"/>
                          <a:cs typeface="+mn-cs"/>
                        </a:rPr>
                        <a:t>BENEFIT AREA</a:t>
                      </a:r>
                    </a:p>
                  </a:txBody>
                  <a:tcPr>
                    <a:lnL>
                      <a:noFill/>
                    </a:lnL>
                    <a:lnR w="12700" cap="flat" cmpd="sng" algn="ctr">
                      <a:solidFill>
                        <a:srgbClr val="FFFFFF"/>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r>
                        <a:rPr lang="en-US" sz="1200" b="1" kern="1200" dirty="0">
                          <a:solidFill>
                            <a:schemeClr val="lt1"/>
                          </a:solidFill>
                          <a:latin typeface="+mn-lt"/>
                          <a:ea typeface="+mn-ea"/>
                          <a:cs typeface="+mn-cs"/>
                        </a:rPr>
                        <a:t>BASELINE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A1F62">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r>
                        <a:rPr lang="en-US" sz="1200" b="1" kern="1200" dirty="0">
                          <a:solidFill>
                            <a:schemeClr val="lt1"/>
                          </a:solidFill>
                          <a:latin typeface="+mn-lt"/>
                          <a:ea typeface="+mn-ea"/>
                          <a:cs typeface="+mn-cs"/>
                        </a:rPr>
                        <a:t>IMPROVEMENT TARGET  LOW</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A1F62">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r>
                        <a:rPr lang="en-US" sz="1200" b="1" kern="1200" dirty="0">
                          <a:solidFill>
                            <a:schemeClr val="lt1"/>
                          </a:solidFill>
                          <a:latin typeface="+mn-lt"/>
                          <a:ea typeface="+mn-ea"/>
                          <a:cs typeface="+mn-cs"/>
                        </a:rPr>
                        <a:t>IMPROVEMENT TARGET HIGH</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A1F62">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r>
                        <a:rPr lang="en-US" sz="1200" b="1" kern="1200" dirty="0">
                          <a:solidFill>
                            <a:schemeClr val="lt1"/>
                          </a:solidFill>
                          <a:latin typeface="+mn-lt"/>
                          <a:ea typeface="+mn-ea"/>
                          <a:cs typeface="+mn-cs"/>
                        </a:rPr>
                        <a:t>LOW P&amp;L ($MM)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A1F62">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r>
                        <a:rPr lang="en-US" sz="1200" b="1" kern="1200" dirty="0">
                          <a:solidFill>
                            <a:schemeClr val="lt1"/>
                          </a:solidFill>
                          <a:latin typeface="+mn-lt"/>
                          <a:ea typeface="+mn-ea"/>
                          <a:cs typeface="+mn-cs"/>
                        </a:rPr>
                        <a:t>HIGH P&amp;L </a:t>
                      </a:r>
                    </a:p>
                    <a:p>
                      <a:pPr marL="0" algn="ctr" defTabSz="914400" rtl="0" eaLnBrk="1" latinLnBrk="0" hangingPunct="1"/>
                      <a:r>
                        <a:rPr lang="en-US" sz="1200" b="1" kern="1200" dirty="0">
                          <a:solidFill>
                            <a:schemeClr val="lt1"/>
                          </a:solidFill>
                          <a:latin typeface="+mn-lt"/>
                          <a:ea typeface="+mn-ea"/>
                          <a:cs typeface="+mn-cs"/>
                        </a:rPr>
                        <a:t>($MM)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A1F62">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r>
                        <a:rPr lang="en-US" sz="1200" b="1" kern="1200" dirty="0">
                          <a:solidFill>
                            <a:schemeClr val="lt1"/>
                          </a:solidFill>
                          <a:latin typeface="+mn-lt"/>
                          <a:ea typeface="+mn-ea"/>
                          <a:cs typeface="+mn-cs"/>
                        </a:rPr>
                        <a:t>OPERATING LEVERS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A1F62">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277248956"/>
                  </a:ext>
                </a:extLst>
              </a:tr>
              <a:tr h="370840">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r>
                        <a:rPr lang="en-US" sz="1200" dirty="0">
                          <a:solidFill>
                            <a:srgbClr val="002060"/>
                          </a:solidFill>
                        </a:rPr>
                        <a:t>Product Rationalization/Margin improvement</a:t>
                      </a:r>
                    </a:p>
                  </a:txBody>
                  <a:tcPr anchor="ctr">
                    <a:lnL>
                      <a:noFill/>
                    </a:lnL>
                    <a:lnR w="12700" cap="flat" cmpd="sng" algn="ctr">
                      <a:solidFill>
                        <a:srgbClr val="FFFFFF"/>
                      </a:solid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0A1F62">
                        <a:tint val="4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r>
                        <a:rPr lang="en-US" sz="1200" dirty="0">
                          <a:solidFill>
                            <a:srgbClr val="002060"/>
                          </a:solidFill>
                        </a:rPr>
                        <a:t>40% gross margin,</a:t>
                      </a:r>
                      <a:r>
                        <a:rPr lang="en-US" sz="1200" baseline="0" dirty="0">
                          <a:solidFill>
                            <a:srgbClr val="002060"/>
                          </a:solidFill>
                        </a:rPr>
                        <a:t> company target is 48%)</a:t>
                      </a:r>
                      <a:endParaRPr lang="en-US" sz="1200" dirty="0">
                        <a:solidFill>
                          <a:srgbClr val="00206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A1F62">
                          <a:lumMod val="20000"/>
                          <a:lumOff val="8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0A1F62">
                        <a:tint val="4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44%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A1F62">
                          <a:lumMod val="20000"/>
                          <a:lumOff val="8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0A1F62">
                        <a:tint val="4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48%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A1F62">
                          <a:lumMod val="20000"/>
                          <a:lumOff val="8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0A1F62">
                        <a:tint val="4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A1F62">
                          <a:lumMod val="20000"/>
                          <a:lumOff val="8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0A1F62">
                        <a:tint val="4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A1F62">
                          <a:lumMod val="20000"/>
                          <a:lumOff val="8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0A1F62">
                        <a:tint val="4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171450" indent="-171450" algn="l">
                        <a:spcBef>
                          <a:spcPts val="200"/>
                        </a:spcBef>
                        <a:buSzPct val="80000"/>
                        <a:buFont typeface="Arial" panose="020B0604020202020204" pitchFamily="34" charset="0"/>
                        <a:buChar char="■"/>
                      </a:pPr>
                      <a:r>
                        <a:rPr lang="en-US" sz="1200" dirty="0">
                          <a:solidFill>
                            <a:srgbClr val="002060"/>
                          </a:solidFill>
                        </a:rPr>
                        <a:t>Replace low margin products with higher margin products</a:t>
                      </a:r>
                    </a:p>
                    <a:p>
                      <a:pPr marL="171450" indent="-171450" algn="l">
                        <a:spcBef>
                          <a:spcPts val="200"/>
                        </a:spcBef>
                        <a:buSzPct val="80000"/>
                        <a:buFont typeface="Arial" panose="020B0604020202020204" pitchFamily="34" charset="0"/>
                        <a:buChar char="■"/>
                      </a:pPr>
                      <a:r>
                        <a:rPr lang="en-US" sz="1200" dirty="0">
                          <a:solidFill>
                            <a:srgbClr val="002060"/>
                          </a:solidFill>
                        </a:rPr>
                        <a:t>Product rationalization (low volume/low</a:t>
                      </a:r>
                      <a:r>
                        <a:rPr lang="en-US" sz="1200" baseline="0" dirty="0">
                          <a:solidFill>
                            <a:srgbClr val="002060"/>
                          </a:solidFill>
                        </a:rPr>
                        <a:t> margin)</a:t>
                      </a:r>
                      <a:endParaRPr lang="en-US" sz="1200" dirty="0">
                        <a:solidFill>
                          <a:srgbClr val="002060"/>
                        </a:solidFill>
                      </a:endParaRPr>
                    </a:p>
                    <a:p>
                      <a:pPr marL="171450" indent="-171450" algn="l">
                        <a:spcBef>
                          <a:spcPts val="200"/>
                        </a:spcBef>
                        <a:buSzPct val="80000"/>
                        <a:buFont typeface="Arial" panose="020B0604020202020204" pitchFamily="34" charset="0"/>
                        <a:buChar char="■"/>
                      </a:pPr>
                      <a:r>
                        <a:rPr lang="en-US" sz="1200" dirty="0">
                          <a:solidFill>
                            <a:srgbClr val="002060"/>
                          </a:solidFill>
                        </a:rPr>
                        <a:t>Pricing</a:t>
                      </a:r>
                    </a:p>
                    <a:p>
                      <a:pPr marL="171450" indent="-171450" algn="l">
                        <a:spcBef>
                          <a:spcPts val="200"/>
                        </a:spcBef>
                        <a:buSzPct val="80000"/>
                        <a:buFont typeface="Arial" panose="020B0604020202020204" pitchFamily="34" charset="0"/>
                        <a:buChar char="■"/>
                      </a:pPr>
                      <a:r>
                        <a:rPr lang="en-US" sz="1200" dirty="0">
                          <a:solidFill>
                            <a:srgbClr val="002060"/>
                          </a:solidFill>
                        </a:rPr>
                        <a:t>Portfolio Review component of S&amp;OP</a:t>
                      </a:r>
                    </a:p>
                    <a:p>
                      <a:pPr marL="171450" indent="-171450" algn="l">
                        <a:spcBef>
                          <a:spcPts val="200"/>
                        </a:spcBef>
                        <a:buSzPct val="80000"/>
                        <a:buFont typeface="Arial" panose="020B0604020202020204" pitchFamily="34" charset="0"/>
                        <a:buChar char="■"/>
                      </a:pPr>
                      <a:endParaRPr lang="en-US" sz="1200" dirty="0">
                        <a:solidFill>
                          <a:srgbClr val="00206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A1F62">
                          <a:lumMod val="20000"/>
                          <a:lumOff val="8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0A1F62">
                        <a:tint val="40000"/>
                      </a:srgbClr>
                    </a:solidFill>
                  </a:tcPr>
                </a:tc>
                <a:extLst>
                  <a:ext uri="{0D108BD9-81ED-4DB2-BD59-A6C34878D82A}">
                    <a16:rowId xmlns:a16="http://schemas.microsoft.com/office/drawing/2014/main" val="28589952"/>
                  </a:ext>
                </a:extLst>
              </a:tr>
              <a:tr h="370840">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r>
                        <a:rPr lang="en-US" sz="1200" dirty="0">
                          <a:solidFill>
                            <a:srgbClr val="002060"/>
                          </a:solidFill>
                        </a:rPr>
                        <a:t>Premium Freight</a:t>
                      </a:r>
                    </a:p>
                  </a:txBody>
                  <a:tcPr anchor="ctr">
                    <a:lnL>
                      <a:noFill/>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18% of Total Freight Spend</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16% of Total Freight Spend</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12% of Total Freight Spend</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0.5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171450" indent="-171450" algn="l">
                        <a:spcBef>
                          <a:spcPts val="200"/>
                        </a:spcBef>
                        <a:buSzPct val="80000"/>
                        <a:buFont typeface="Arial" panose="020B0604020202020204" pitchFamily="34" charset="0"/>
                        <a:buChar char="■"/>
                      </a:pPr>
                      <a:r>
                        <a:rPr lang="en-US" sz="1200" dirty="0">
                          <a:solidFill>
                            <a:srgbClr val="002060"/>
                          </a:solidFill>
                        </a:rPr>
                        <a:t>Supply chain optimization</a:t>
                      </a:r>
                    </a:p>
                    <a:p>
                      <a:pPr marL="171450" indent="-171450" algn="l">
                        <a:spcBef>
                          <a:spcPts val="200"/>
                        </a:spcBef>
                        <a:buSzPct val="80000"/>
                        <a:buFont typeface="Arial" panose="020B0604020202020204" pitchFamily="34" charset="0"/>
                        <a:buChar char="■"/>
                      </a:pPr>
                      <a:r>
                        <a:rPr lang="en-US" sz="1200" dirty="0">
                          <a:solidFill>
                            <a:srgbClr val="002060"/>
                          </a:solidFill>
                        </a:rPr>
                        <a:t>Sales &amp; Operations Execution (S&amp;OE) </a:t>
                      </a:r>
                    </a:p>
                    <a:p>
                      <a:pPr marL="171450" indent="-171450" algn="l">
                        <a:spcBef>
                          <a:spcPts val="200"/>
                        </a:spcBef>
                        <a:buSzPct val="80000"/>
                        <a:buFont typeface="Arial" panose="020B0604020202020204" pitchFamily="34" charset="0"/>
                        <a:buChar char="■"/>
                      </a:pPr>
                      <a:r>
                        <a:rPr lang="en-US" sz="1200" dirty="0">
                          <a:solidFill>
                            <a:srgbClr val="002060"/>
                          </a:solidFill>
                        </a:rPr>
                        <a:t>Customer segmentation</a:t>
                      </a:r>
                    </a:p>
                    <a:p>
                      <a:pPr marL="171450" indent="-171450" algn="l">
                        <a:spcBef>
                          <a:spcPts val="200"/>
                        </a:spcBef>
                        <a:buSzPct val="80000"/>
                        <a:buFont typeface="Arial" panose="020B0604020202020204" pitchFamily="34" charset="0"/>
                        <a:buChar char="■"/>
                      </a:pPr>
                      <a:r>
                        <a:rPr lang="en-US" sz="1200" dirty="0">
                          <a:solidFill>
                            <a:srgbClr val="002060"/>
                          </a:solidFill>
                        </a:rPr>
                        <a:t>Business rules</a:t>
                      </a:r>
                    </a:p>
                    <a:p>
                      <a:pPr marL="171450" indent="-171450" algn="l">
                        <a:spcBef>
                          <a:spcPts val="200"/>
                        </a:spcBef>
                        <a:buSzPct val="80000"/>
                        <a:buFont typeface="Arial" panose="020B0604020202020204" pitchFamily="34" charset="0"/>
                        <a:buChar char="■"/>
                      </a:pPr>
                      <a:r>
                        <a:rPr lang="en-US" sz="1200" dirty="0">
                          <a:solidFill>
                            <a:srgbClr val="002060"/>
                          </a:solidFill>
                        </a:rPr>
                        <a:t>Management system including KPI visibility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extLst>
                  <a:ext uri="{0D108BD9-81ED-4DB2-BD59-A6C34878D82A}">
                    <a16:rowId xmlns:a16="http://schemas.microsoft.com/office/drawing/2014/main" val="1445620498"/>
                  </a:ext>
                </a:extLst>
              </a:tr>
              <a:tr h="370840">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r>
                        <a:rPr lang="en-US" sz="1200" dirty="0">
                          <a:solidFill>
                            <a:srgbClr val="002060"/>
                          </a:solidFill>
                        </a:rPr>
                        <a:t>Lead Time Improvement (assumes capacity remains sold out)</a:t>
                      </a:r>
                    </a:p>
                  </a:txBody>
                  <a:tcPr anchor="ctr">
                    <a:lnL>
                      <a:noFill/>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4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24 weeks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4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2 weeks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4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4 weeks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4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3.5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4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dirty="0">
                          <a:solidFill>
                            <a:srgbClr val="002060"/>
                          </a:solidFill>
                        </a:rPr>
                        <a:t>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4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171450" indent="-171450" algn="l">
                        <a:spcBef>
                          <a:spcPts val="200"/>
                        </a:spcBef>
                        <a:buSzPct val="80000"/>
                        <a:buFont typeface="Arial" panose="020B0604020202020204" pitchFamily="34" charset="0"/>
                        <a:buChar char="■"/>
                      </a:pPr>
                      <a:r>
                        <a:rPr lang="en-US" sz="1200" dirty="0">
                          <a:solidFill>
                            <a:srgbClr val="002060"/>
                          </a:solidFill>
                        </a:rPr>
                        <a:t>Improved lead time visibility and update based on regularly measured actuals</a:t>
                      </a:r>
                    </a:p>
                    <a:p>
                      <a:pPr marL="171450" indent="-171450" algn="l">
                        <a:spcBef>
                          <a:spcPts val="200"/>
                        </a:spcBef>
                        <a:buSzPct val="80000"/>
                        <a:buFont typeface="Arial" panose="020B0604020202020204" pitchFamily="34" charset="0"/>
                        <a:buChar char="■"/>
                      </a:pPr>
                      <a:r>
                        <a:rPr lang="en-US" sz="1200" dirty="0">
                          <a:solidFill>
                            <a:srgbClr val="002060"/>
                          </a:solidFill>
                        </a:rPr>
                        <a:t>Supply chain optimization (inventory, product rationalization, demand planning)</a:t>
                      </a:r>
                    </a:p>
                    <a:p>
                      <a:pPr marL="171450" indent="-171450" algn="l">
                        <a:spcBef>
                          <a:spcPts val="200"/>
                        </a:spcBef>
                        <a:buSzPct val="80000"/>
                        <a:buFont typeface="Arial" panose="020B0604020202020204" pitchFamily="34" charset="0"/>
                        <a:buChar char="■"/>
                      </a:pPr>
                      <a:r>
                        <a:rPr lang="en-US" sz="1200" dirty="0">
                          <a:solidFill>
                            <a:srgbClr val="002060"/>
                          </a:solidFill>
                        </a:rPr>
                        <a:t>Manufacturing throughput improvement due to more stable schedule (improved S&amp;OE) and operational improvements in progress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40000"/>
                      </a:srgbClr>
                    </a:solidFill>
                  </a:tcPr>
                </a:tc>
                <a:extLst>
                  <a:ext uri="{0D108BD9-81ED-4DB2-BD59-A6C34878D82A}">
                    <a16:rowId xmlns:a16="http://schemas.microsoft.com/office/drawing/2014/main" val="4201327953"/>
                  </a:ext>
                </a:extLst>
              </a:tr>
              <a:tr h="370840">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r>
                        <a:rPr lang="en-US" sz="1200" b="1" dirty="0">
                          <a:solidFill>
                            <a:srgbClr val="002060"/>
                          </a:solidFill>
                        </a:rPr>
                        <a:t>TOTAL</a:t>
                      </a:r>
                    </a:p>
                  </a:txBody>
                  <a:tcPr anchor="ctr">
                    <a:lnL>
                      <a:noFill/>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endParaRPr lang="en-US" sz="1200" b="1" dirty="0">
                        <a:solidFill>
                          <a:srgbClr val="00206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endParaRPr lang="en-US" sz="1200" b="1" dirty="0">
                        <a:solidFill>
                          <a:srgbClr val="00206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endParaRPr lang="en-US" sz="1200" b="1" dirty="0">
                        <a:solidFill>
                          <a:srgbClr val="00206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b="1" dirty="0">
                          <a:solidFill>
                            <a:srgbClr val="002060"/>
                          </a:solidFill>
                        </a:rPr>
                        <a:t>6.0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ctr">
                        <a:buFont typeface="Arial" panose="020B0604020202020204" pitchFamily="34" charset="0"/>
                        <a:buNone/>
                      </a:pPr>
                      <a:r>
                        <a:rPr lang="en-US" sz="1200" b="1" dirty="0">
                          <a:solidFill>
                            <a:srgbClr val="002060"/>
                          </a:solidFill>
                        </a:rPr>
                        <a:t>10.0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indent="0" algn="l">
                        <a:spcBef>
                          <a:spcPts val="200"/>
                        </a:spcBef>
                        <a:buSzPct val="80000"/>
                        <a:buFont typeface="Arial" panose="020B0604020202020204" pitchFamily="34" charset="0"/>
                        <a:buNone/>
                      </a:pPr>
                      <a:r>
                        <a:rPr lang="en-US" sz="1200" dirty="0">
                          <a:solidFill>
                            <a:srgbClr val="002060"/>
                          </a:solidFill>
                        </a:rPr>
                        <a:t>These are annually recurring benefits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A1F62">
                        <a:tint val="20000"/>
                      </a:srgbClr>
                    </a:solidFill>
                  </a:tcPr>
                </a:tc>
                <a:extLst>
                  <a:ext uri="{0D108BD9-81ED-4DB2-BD59-A6C34878D82A}">
                    <a16:rowId xmlns:a16="http://schemas.microsoft.com/office/drawing/2014/main" val="1010330851"/>
                  </a:ext>
                </a:extLst>
              </a:tr>
            </a:tbl>
          </a:graphicData>
        </a:graphic>
      </p:graphicFrame>
    </p:spTree>
    <p:extLst>
      <p:ext uri="{BB962C8B-B14F-4D97-AF65-F5344CB8AC3E}">
        <p14:creationId xmlns:p14="http://schemas.microsoft.com/office/powerpoint/2010/main" val="397027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04019-C17C-6ECE-23E3-9E353CBD82C2}"/>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B78B2ECC-1D8E-66C1-F90D-7620653F111F}"/>
              </a:ext>
            </a:extLst>
          </p:cNvPr>
          <p:cNvPicPr>
            <a:picLocks noChangeAspect="1"/>
          </p:cNvPicPr>
          <p:nvPr/>
        </p:nvPicPr>
        <p:blipFill>
          <a:blip r:embed="rId3"/>
          <a:srcRect l="1571" r="3778"/>
          <a:stretch>
            <a:fillRect/>
          </a:stretch>
        </p:blipFill>
        <p:spPr>
          <a:xfrm>
            <a:off x="6425689" y="1771360"/>
            <a:ext cx="5635682" cy="4158422"/>
          </a:xfrm>
          <a:prstGeom prst="rect">
            <a:avLst/>
          </a:prstGeom>
        </p:spPr>
      </p:pic>
      <p:pic>
        <p:nvPicPr>
          <p:cNvPr id="17" name="Picture 16">
            <a:extLst>
              <a:ext uri="{FF2B5EF4-FFF2-40B4-BE49-F238E27FC236}">
                <a16:creationId xmlns:a16="http://schemas.microsoft.com/office/drawing/2014/main" id="{96E9E80B-CEBD-84AA-6FFD-B04D6123BF42}"/>
              </a:ext>
            </a:extLst>
          </p:cNvPr>
          <p:cNvPicPr>
            <a:picLocks noChangeAspect="1"/>
          </p:cNvPicPr>
          <p:nvPr/>
        </p:nvPicPr>
        <p:blipFill>
          <a:blip r:embed="rId4"/>
          <a:stretch>
            <a:fillRect/>
          </a:stretch>
        </p:blipFill>
        <p:spPr>
          <a:xfrm>
            <a:off x="0" y="1749939"/>
            <a:ext cx="6480288" cy="4179842"/>
          </a:xfrm>
          <a:prstGeom prst="rect">
            <a:avLst/>
          </a:prstGeom>
        </p:spPr>
      </p:pic>
      <p:sp>
        <p:nvSpPr>
          <p:cNvPr id="11266" name="Rectangle 2">
            <a:extLst>
              <a:ext uri="{FF2B5EF4-FFF2-40B4-BE49-F238E27FC236}">
                <a16:creationId xmlns:a16="http://schemas.microsoft.com/office/drawing/2014/main" id="{D311E12F-BAA9-E84C-BF56-997708B3830A}"/>
              </a:ext>
            </a:extLst>
          </p:cNvPr>
          <p:cNvSpPr>
            <a:spLocks noGrp="1" noChangeArrowheads="1"/>
          </p:cNvSpPr>
          <p:nvPr>
            <p:ph type="title"/>
          </p:nvPr>
        </p:nvSpPr>
        <p:spPr>
          <a:xfrm>
            <a:off x="446316" y="240248"/>
            <a:ext cx="11404600" cy="533400"/>
          </a:xfrm>
        </p:spPr>
        <p:txBody>
          <a:bodyPr/>
          <a:lstStyle/>
          <a:p>
            <a:r>
              <a:rPr lang="en-US" sz="1800" dirty="0"/>
              <a:t>In addition to identifying the benefit areas and the amounts, the timing needs to be determined in conjunction with milestone achievement on the implementation plan</a:t>
            </a:r>
          </a:p>
        </p:txBody>
      </p:sp>
      <p:sp>
        <p:nvSpPr>
          <p:cNvPr id="3" name="Footer Placeholder 16">
            <a:extLst>
              <a:ext uri="{FF2B5EF4-FFF2-40B4-BE49-F238E27FC236}">
                <a16:creationId xmlns:a16="http://schemas.microsoft.com/office/drawing/2014/main" id="{5736D230-2A40-7110-0072-8C9FED5F4C7F}"/>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sp>
        <p:nvSpPr>
          <p:cNvPr id="5" name="TextBox 4">
            <a:extLst>
              <a:ext uri="{FF2B5EF4-FFF2-40B4-BE49-F238E27FC236}">
                <a16:creationId xmlns:a16="http://schemas.microsoft.com/office/drawing/2014/main" id="{3419B6A5-F3FD-35F1-840F-02E2E7E6156C}"/>
              </a:ext>
            </a:extLst>
          </p:cNvPr>
          <p:cNvSpPr txBox="1"/>
          <p:nvPr/>
        </p:nvSpPr>
        <p:spPr>
          <a:xfrm>
            <a:off x="491373" y="1137198"/>
            <a:ext cx="4534390"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A1F62"/>
                </a:solidFill>
                <a:effectLst/>
                <a:uLnTx/>
                <a:uFillTx/>
              </a:rPr>
              <a:t>Annualized Benefits </a:t>
            </a:r>
            <a:r>
              <a:rPr kumimoji="0" lang="en-US" sz="1100" b="0" i="0" u="none" strike="noStrike" kern="0" cap="none" spc="0" normalizeH="0" baseline="0" noProof="0" dirty="0">
                <a:ln>
                  <a:noFill/>
                </a:ln>
                <a:solidFill>
                  <a:srgbClr val="0A1F62"/>
                </a:solidFill>
                <a:effectLst/>
                <a:uLnTx/>
                <a:uFillTx/>
              </a:rPr>
              <a:t>– What we get on an annually recurring basis at each month in the project. Annualized benefits ramp-up as project milestones are completed until they reach the full benefit achievable.</a:t>
            </a:r>
          </a:p>
        </p:txBody>
      </p:sp>
      <p:sp>
        <p:nvSpPr>
          <p:cNvPr id="6" name="TextBox 5">
            <a:extLst>
              <a:ext uri="{FF2B5EF4-FFF2-40B4-BE49-F238E27FC236}">
                <a16:creationId xmlns:a16="http://schemas.microsoft.com/office/drawing/2014/main" id="{5F54C6AF-50BC-09F0-A8A9-A0974FCF9853}"/>
              </a:ext>
            </a:extLst>
          </p:cNvPr>
          <p:cNvSpPr txBox="1"/>
          <p:nvPr/>
        </p:nvSpPr>
        <p:spPr>
          <a:xfrm>
            <a:off x="7357726" y="1137198"/>
            <a:ext cx="4401878"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A1F62"/>
                </a:solidFill>
                <a:effectLst/>
                <a:uLnTx/>
                <a:uFillTx/>
              </a:rPr>
              <a:t>Cumulative Benefits </a:t>
            </a:r>
            <a:r>
              <a:rPr kumimoji="0" lang="en-US" sz="1100" b="0" i="0" u="none" strike="noStrike" kern="0" cap="none" spc="0" normalizeH="0" baseline="0" noProof="0" dirty="0">
                <a:ln>
                  <a:noFill/>
                </a:ln>
                <a:solidFill>
                  <a:srgbClr val="0A1F62"/>
                </a:solidFill>
                <a:effectLst/>
                <a:uLnTx/>
                <a:uFillTx/>
              </a:rPr>
              <a:t>– The cumulative monthly total of actual benefits we achieve each month. Cumulative benefits build into the future at the monthly run rate once full run rate is achieved.</a:t>
            </a:r>
          </a:p>
        </p:txBody>
      </p:sp>
      <p:sp>
        <p:nvSpPr>
          <p:cNvPr id="7" name="TextBox 6">
            <a:extLst>
              <a:ext uri="{FF2B5EF4-FFF2-40B4-BE49-F238E27FC236}">
                <a16:creationId xmlns:a16="http://schemas.microsoft.com/office/drawing/2014/main" id="{388DC9F9-B074-AAC1-FBEE-A50198935808}"/>
              </a:ext>
            </a:extLst>
          </p:cNvPr>
          <p:cNvSpPr txBox="1"/>
          <p:nvPr/>
        </p:nvSpPr>
        <p:spPr>
          <a:xfrm>
            <a:off x="1164839" y="3465134"/>
            <a:ext cx="1886883"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A1F62"/>
                </a:solidFill>
                <a:effectLst/>
                <a:uLnTx/>
                <a:uFillTx/>
              </a:rPr>
              <a:t>Short Interval Control</a:t>
            </a:r>
            <a:r>
              <a:rPr lang="en-US" sz="1100" kern="0" dirty="0">
                <a:solidFill>
                  <a:srgbClr val="0A1F62"/>
                </a:solidFill>
              </a:rPr>
              <a:t> on tactical areas and other quick wins (less of a slope)</a:t>
            </a:r>
            <a:endParaRPr kumimoji="0" lang="en-US" sz="1100" b="0" i="0" u="none" strike="noStrike" kern="0" cap="none" spc="0" normalizeH="0" baseline="0" noProof="0" dirty="0">
              <a:ln>
                <a:noFill/>
              </a:ln>
              <a:solidFill>
                <a:srgbClr val="0A1F62"/>
              </a:solidFill>
              <a:effectLst/>
              <a:uLnTx/>
              <a:uFillTx/>
            </a:endParaRPr>
          </a:p>
        </p:txBody>
      </p:sp>
      <p:cxnSp>
        <p:nvCxnSpPr>
          <p:cNvPr id="8" name="Straight Arrow Connector 7">
            <a:extLst>
              <a:ext uri="{FF2B5EF4-FFF2-40B4-BE49-F238E27FC236}">
                <a16:creationId xmlns:a16="http://schemas.microsoft.com/office/drawing/2014/main" id="{97B73BBF-4537-7AE8-2B4A-4AB30A265051}"/>
              </a:ext>
            </a:extLst>
          </p:cNvPr>
          <p:cNvCxnSpPr>
            <a:cxnSpLocks/>
          </p:cNvCxnSpPr>
          <p:nvPr/>
        </p:nvCxnSpPr>
        <p:spPr bwMode="auto">
          <a:xfrm>
            <a:off x="1976249" y="4219655"/>
            <a:ext cx="585982" cy="452444"/>
          </a:xfrm>
          <a:prstGeom prst="straightConnector1">
            <a:avLst/>
          </a:prstGeom>
          <a:solidFill>
            <a:srgbClr val="FF9900"/>
          </a:solidFill>
          <a:ln w="12700" cap="flat" cmpd="sng" algn="ctr">
            <a:solidFill>
              <a:srgbClr val="000066"/>
            </a:solidFill>
            <a:prstDash val="solid"/>
            <a:round/>
            <a:headEnd type="none" w="med" len="med"/>
            <a:tailEnd type="triangle"/>
          </a:ln>
          <a:effectLst/>
        </p:spPr>
      </p:cxnSp>
      <p:sp>
        <p:nvSpPr>
          <p:cNvPr id="9" name="TextBox 8">
            <a:extLst>
              <a:ext uri="{FF2B5EF4-FFF2-40B4-BE49-F238E27FC236}">
                <a16:creationId xmlns:a16="http://schemas.microsoft.com/office/drawing/2014/main" id="{E7C71BFC-3347-C31E-3ED3-AE77E398727C}"/>
              </a:ext>
            </a:extLst>
          </p:cNvPr>
          <p:cNvSpPr txBox="1"/>
          <p:nvPr/>
        </p:nvSpPr>
        <p:spPr>
          <a:xfrm>
            <a:off x="4519276" y="4318727"/>
            <a:ext cx="1561745"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A1F62"/>
                </a:solidFill>
                <a:effectLst/>
                <a:uLnTx/>
                <a:uFillTx/>
              </a:rPr>
              <a:t>Process and other improvements kick-in </a:t>
            </a:r>
          </a:p>
        </p:txBody>
      </p:sp>
      <p:cxnSp>
        <p:nvCxnSpPr>
          <p:cNvPr id="10" name="Straight Arrow Connector 9">
            <a:extLst>
              <a:ext uri="{FF2B5EF4-FFF2-40B4-BE49-F238E27FC236}">
                <a16:creationId xmlns:a16="http://schemas.microsoft.com/office/drawing/2014/main" id="{4A919B40-4FC5-969F-0594-3C428D617717}"/>
              </a:ext>
            </a:extLst>
          </p:cNvPr>
          <p:cNvCxnSpPr>
            <a:cxnSpLocks/>
          </p:cNvCxnSpPr>
          <p:nvPr/>
        </p:nvCxnSpPr>
        <p:spPr bwMode="auto">
          <a:xfrm flipH="1" flipV="1">
            <a:off x="4890977" y="3619491"/>
            <a:ext cx="596445" cy="600164"/>
          </a:xfrm>
          <a:prstGeom prst="straightConnector1">
            <a:avLst/>
          </a:prstGeom>
          <a:solidFill>
            <a:srgbClr val="FF9900"/>
          </a:solidFill>
          <a:ln w="12700" cap="flat" cmpd="sng" algn="ctr">
            <a:solidFill>
              <a:srgbClr val="000066"/>
            </a:solidFill>
            <a:prstDash val="solid"/>
            <a:round/>
            <a:headEnd type="none" w="med" len="med"/>
            <a:tailEnd type="triangle"/>
          </a:ln>
          <a:effectLst/>
        </p:spPr>
      </p:cxnSp>
      <p:sp>
        <p:nvSpPr>
          <p:cNvPr id="11" name="TextBox 10">
            <a:extLst>
              <a:ext uri="{FF2B5EF4-FFF2-40B4-BE49-F238E27FC236}">
                <a16:creationId xmlns:a16="http://schemas.microsoft.com/office/drawing/2014/main" id="{08FFCB78-F0B5-4373-AD2B-A74C6CE226C7}"/>
              </a:ext>
            </a:extLst>
          </p:cNvPr>
          <p:cNvSpPr txBox="1"/>
          <p:nvPr/>
        </p:nvSpPr>
        <p:spPr>
          <a:xfrm>
            <a:off x="2902816" y="2109612"/>
            <a:ext cx="18358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A1F62"/>
                </a:solidFill>
                <a:effectLst/>
                <a:uLnTx/>
                <a:uFillTx/>
              </a:rPr>
              <a:t>Full </a:t>
            </a:r>
            <a:r>
              <a:rPr lang="en-US" sz="1100" kern="0" dirty="0">
                <a:solidFill>
                  <a:srgbClr val="0A1F62"/>
                </a:solidFill>
              </a:rPr>
              <a:t>a</a:t>
            </a:r>
            <a:r>
              <a:rPr kumimoji="0" lang="en-US" sz="1100" b="0" i="0" u="none" strike="noStrike" kern="0" cap="none" spc="0" normalizeH="0" baseline="0" noProof="0" dirty="0">
                <a:ln>
                  <a:noFill/>
                </a:ln>
                <a:solidFill>
                  <a:srgbClr val="0A1F62"/>
                </a:solidFill>
                <a:effectLst/>
                <a:uLnTx/>
                <a:uFillTx/>
              </a:rPr>
              <a:t>nnual run rate = $8M</a:t>
            </a:r>
          </a:p>
        </p:txBody>
      </p:sp>
      <p:cxnSp>
        <p:nvCxnSpPr>
          <p:cNvPr id="12" name="Straight Arrow Connector 11">
            <a:extLst>
              <a:ext uri="{FF2B5EF4-FFF2-40B4-BE49-F238E27FC236}">
                <a16:creationId xmlns:a16="http://schemas.microsoft.com/office/drawing/2014/main" id="{91BF9FCA-B0BC-9027-86C0-79AAA25D02CF}"/>
              </a:ext>
            </a:extLst>
          </p:cNvPr>
          <p:cNvCxnSpPr>
            <a:cxnSpLocks/>
          </p:cNvCxnSpPr>
          <p:nvPr/>
        </p:nvCxnSpPr>
        <p:spPr bwMode="auto">
          <a:xfrm flipV="1">
            <a:off x="4738706" y="2183242"/>
            <a:ext cx="1185723" cy="57175"/>
          </a:xfrm>
          <a:prstGeom prst="straightConnector1">
            <a:avLst/>
          </a:prstGeom>
          <a:solidFill>
            <a:srgbClr val="FF9900"/>
          </a:solidFill>
          <a:ln w="12700" cap="flat" cmpd="sng" algn="ctr">
            <a:solidFill>
              <a:srgbClr val="000066"/>
            </a:solidFill>
            <a:prstDash val="solid"/>
            <a:round/>
            <a:headEnd type="none" w="med" len="med"/>
            <a:tailEnd type="triangle"/>
          </a:ln>
          <a:effectLst/>
        </p:spPr>
      </p:cxnSp>
      <p:sp>
        <p:nvSpPr>
          <p:cNvPr id="13" name="TextBox 12">
            <a:extLst>
              <a:ext uri="{FF2B5EF4-FFF2-40B4-BE49-F238E27FC236}">
                <a16:creationId xmlns:a16="http://schemas.microsoft.com/office/drawing/2014/main" id="{E7A9D2B4-3A5D-C3A3-5AF1-7421EBB81DEE}"/>
              </a:ext>
            </a:extLst>
          </p:cNvPr>
          <p:cNvSpPr txBox="1"/>
          <p:nvPr/>
        </p:nvSpPr>
        <p:spPr>
          <a:xfrm>
            <a:off x="9683637" y="2368413"/>
            <a:ext cx="1411935"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A1F62"/>
                </a:solidFill>
                <a:effectLst/>
                <a:uLnTx/>
                <a:uFillTx/>
              </a:rPr>
              <a:t>Now get $667K/mo ($8M/year)</a:t>
            </a:r>
          </a:p>
        </p:txBody>
      </p:sp>
      <p:cxnSp>
        <p:nvCxnSpPr>
          <p:cNvPr id="14" name="Straight Arrow Connector 13">
            <a:extLst>
              <a:ext uri="{FF2B5EF4-FFF2-40B4-BE49-F238E27FC236}">
                <a16:creationId xmlns:a16="http://schemas.microsoft.com/office/drawing/2014/main" id="{B26D70BE-7BC8-511D-16FC-84AEDF966E3B}"/>
              </a:ext>
            </a:extLst>
          </p:cNvPr>
          <p:cNvCxnSpPr/>
          <p:nvPr/>
        </p:nvCxnSpPr>
        <p:spPr bwMode="auto">
          <a:xfrm>
            <a:off x="11305533" y="2483975"/>
            <a:ext cx="460744" cy="0"/>
          </a:xfrm>
          <a:prstGeom prst="straightConnector1">
            <a:avLst/>
          </a:prstGeom>
          <a:solidFill>
            <a:srgbClr val="FF9900"/>
          </a:solidFill>
          <a:ln w="12700" cap="flat" cmpd="sng" algn="ctr">
            <a:solidFill>
              <a:srgbClr val="0A1F62"/>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453D8730-91A8-0336-F00E-E591758473C4}"/>
              </a:ext>
            </a:extLst>
          </p:cNvPr>
          <p:cNvCxnSpPr>
            <a:cxnSpLocks/>
          </p:cNvCxnSpPr>
          <p:nvPr/>
        </p:nvCxnSpPr>
        <p:spPr bwMode="auto">
          <a:xfrm>
            <a:off x="8981069" y="4350460"/>
            <a:ext cx="885945" cy="430887"/>
          </a:xfrm>
          <a:prstGeom prst="straightConnector1">
            <a:avLst/>
          </a:prstGeom>
          <a:solidFill>
            <a:srgbClr val="FF9900"/>
          </a:solidFill>
          <a:ln w="12700" cap="flat" cmpd="sng" algn="ctr">
            <a:solidFill>
              <a:srgbClr val="000066"/>
            </a:solidFill>
            <a:prstDash val="solid"/>
            <a:round/>
            <a:headEnd type="none" w="med" len="med"/>
            <a:tailEnd type="triangle"/>
          </a:ln>
          <a:effectLst/>
        </p:spPr>
      </p:cxnSp>
      <p:sp>
        <p:nvSpPr>
          <p:cNvPr id="16" name="TextBox 15">
            <a:extLst>
              <a:ext uri="{FF2B5EF4-FFF2-40B4-BE49-F238E27FC236}">
                <a16:creationId xmlns:a16="http://schemas.microsoft.com/office/drawing/2014/main" id="{42BA3F4F-E955-CA36-4CF3-A75E8A18B7E7}"/>
              </a:ext>
            </a:extLst>
          </p:cNvPr>
          <p:cNvSpPr txBox="1"/>
          <p:nvPr/>
        </p:nvSpPr>
        <p:spPr>
          <a:xfrm>
            <a:off x="7329269" y="4088850"/>
            <a:ext cx="2480935"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A1F62"/>
                </a:solidFill>
                <a:effectLst/>
                <a:uLnTx/>
                <a:uFillTx/>
              </a:rPr>
              <a:t>Y/E cumulative benefit = $</a:t>
            </a:r>
            <a:r>
              <a:rPr lang="en-US" sz="1100" kern="0" dirty="0">
                <a:solidFill>
                  <a:srgbClr val="0A1F62"/>
                </a:solidFill>
              </a:rPr>
              <a:t>747K</a:t>
            </a:r>
            <a:endParaRPr kumimoji="0" lang="en-US" sz="1100" b="0" i="0" u="none" strike="noStrike" kern="0" cap="none" spc="0" normalizeH="0" baseline="0" noProof="0" dirty="0">
              <a:ln>
                <a:noFill/>
              </a:ln>
              <a:solidFill>
                <a:srgbClr val="0A1F62"/>
              </a:solidFill>
              <a:effectLst/>
              <a:uLnTx/>
              <a:uFillTx/>
            </a:endParaRPr>
          </a:p>
        </p:txBody>
      </p:sp>
      <p:sp>
        <p:nvSpPr>
          <p:cNvPr id="18" name="TextBox 17">
            <a:extLst>
              <a:ext uri="{FF2B5EF4-FFF2-40B4-BE49-F238E27FC236}">
                <a16:creationId xmlns:a16="http://schemas.microsoft.com/office/drawing/2014/main" id="{6154E61A-3742-F97C-1DB3-78F7C703349E}"/>
              </a:ext>
            </a:extLst>
          </p:cNvPr>
          <p:cNvSpPr txBox="1"/>
          <p:nvPr/>
        </p:nvSpPr>
        <p:spPr>
          <a:xfrm>
            <a:off x="10558778" y="565415"/>
            <a:ext cx="1186906" cy="338554"/>
          </a:xfrm>
          <a:prstGeom prst="rect">
            <a:avLst/>
          </a:prstGeom>
          <a:noFill/>
        </p:spPr>
        <p:txBody>
          <a:bodyPr wrap="square" rtlCol="0">
            <a:spAutoFit/>
          </a:bodyPr>
          <a:lstStyle/>
          <a:p>
            <a:pPr algn="l"/>
            <a:r>
              <a:rPr lang="en-US" sz="1600" i="1" dirty="0">
                <a:solidFill>
                  <a:srgbClr val="FF0000"/>
                </a:solidFill>
              </a:rPr>
              <a:t>SAMPLE</a:t>
            </a:r>
          </a:p>
        </p:txBody>
      </p:sp>
      <p:sp>
        <p:nvSpPr>
          <p:cNvPr id="29" name="Content Placeholder 2">
            <a:extLst>
              <a:ext uri="{FF2B5EF4-FFF2-40B4-BE49-F238E27FC236}">
                <a16:creationId xmlns:a16="http://schemas.microsoft.com/office/drawing/2014/main" id="{566673B2-37DB-92CF-F186-032B2E0ABBDF}"/>
              </a:ext>
            </a:extLst>
          </p:cNvPr>
          <p:cNvSpPr>
            <a:spLocks noGrp="1"/>
          </p:cNvSpPr>
          <p:nvPr>
            <p:ph idx="1"/>
          </p:nvPr>
        </p:nvSpPr>
        <p:spPr>
          <a:xfrm>
            <a:off x="101476" y="5808860"/>
            <a:ext cx="8065795" cy="687254"/>
          </a:xfrm>
        </p:spPr>
        <p:txBody>
          <a:bodyPr/>
          <a:lstStyle/>
          <a:p>
            <a:pPr marL="0" indent="0">
              <a:spcBef>
                <a:spcPts val="400"/>
              </a:spcBef>
              <a:buNone/>
            </a:pPr>
            <a:r>
              <a:rPr lang="en-US" sz="1000" b="1" u="sng" dirty="0"/>
              <a:t>Notes</a:t>
            </a:r>
          </a:p>
          <a:p>
            <a:pPr marL="284163" lvl="1" indent="-171450">
              <a:spcBef>
                <a:spcPts val="400"/>
              </a:spcBef>
              <a:buFont typeface="+mj-lt"/>
              <a:buAutoNum type="arabicPeriod"/>
            </a:pPr>
            <a:r>
              <a:rPr lang="en-US" sz="1000" dirty="0"/>
              <a:t>Once we have this, we can calculate other project metrics such as payback timing, NPV, and ROI</a:t>
            </a:r>
          </a:p>
          <a:p>
            <a:pPr marL="284163" lvl="1" indent="-171450">
              <a:spcBef>
                <a:spcPts val="400"/>
              </a:spcBef>
              <a:buFont typeface="+mj-lt"/>
              <a:buAutoNum type="arabicPeriod"/>
            </a:pPr>
            <a:r>
              <a:rPr lang="en-US" sz="1000" dirty="0"/>
              <a:t>Most improvement efforts don’t show measurable results; it’s very rare that we see a client that can pull off a measurement system without our guidance on mechanics and change management</a:t>
            </a:r>
          </a:p>
          <a:p>
            <a:pPr marL="457200" lvl="1" indent="0">
              <a:spcBef>
                <a:spcPts val="800"/>
              </a:spcBef>
              <a:buNone/>
            </a:pPr>
            <a:endParaRPr lang="en-US" sz="1600" dirty="0"/>
          </a:p>
        </p:txBody>
      </p:sp>
    </p:spTree>
    <p:extLst>
      <p:ext uri="{BB962C8B-B14F-4D97-AF65-F5344CB8AC3E}">
        <p14:creationId xmlns:p14="http://schemas.microsoft.com/office/powerpoint/2010/main" val="240501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48CA-43D1-4CC3-B926-1B6ACD2D4540}"/>
              </a:ext>
            </a:extLst>
          </p:cNvPr>
          <p:cNvSpPr>
            <a:spLocks noGrp="1"/>
          </p:cNvSpPr>
          <p:nvPr>
            <p:ph type="title"/>
          </p:nvPr>
        </p:nvSpPr>
        <p:spPr/>
        <p:txBody>
          <a:bodyPr/>
          <a:lstStyle/>
          <a:p>
            <a:r>
              <a:rPr lang="en-US" sz="1800" dirty="0"/>
              <a:t>We use this slide to illustrate the interconnections and dependencies. The point is we need all the parts to make the whole work.</a:t>
            </a:r>
          </a:p>
        </p:txBody>
      </p:sp>
      <p:sp>
        <p:nvSpPr>
          <p:cNvPr id="170" name="Text Box 4">
            <a:extLst>
              <a:ext uri="{FF2B5EF4-FFF2-40B4-BE49-F238E27FC236}">
                <a16:creationId xmlns:a16="http://schemas.microsoft.com/office/drawing/2014/main" id="{BEAF7270-9313-4C06-972F-9C087C23A235}"/>
              </a:ext>
            </a:extLst>
          </p:cNvPr>
          <p:cNvSpPr txBox="1">
            <a:spLocks noChangeArrowheads="1"/>
          </p:cNvSpPr>
          <p:nvPr/>
        </p:nvSpPr>
        <p:spPr bwMode="auto">
          <a:xfrm>
            <a:off x="408441" y="1469790"/>
            <a:ext cx="1284421" cy="517514"/>
          </a:xfrm>
          <a:prstGeom prst="rect">
            <a:avLst/>
          </a:prstGeom>
          <a:solidFill>
            <a:schemeClr val="accent4">
              <a:lumMod val="10000"/>
              <a:lumOff val="90000"/>
            </a:schemeClr>
          </a:solidFill>
          <a:ln w="9525">
            <a:noFill/>
            <a:miter lim="800000"/>
            <a:headEnd/>
            <a:tailEnd/>
          </a:ln>
          <a:effectLst/>
        </p:spPr>
        <p:txBody>
          <a:bodyPr wrap="square" lIns="36576" tIns="36576" rIns="36576" bIns="36576" anchor="ctr" anchorCtr="0">
            <a:noAutofit/>
          </a:bodyPr>
          <a:lstStyle/>
          <a:p>
            <a:pPr marL="0" marR="0" lvl="0" indent="0" algn="ctr" defTabSz="457200" rtl="0" eaLnBrk="1" fontAlgn="auto" latinLnBrk="0" hangingPunct="1">
              <a:lnSpc>
                <a:spcPct val="100000"/>
              </a:lnSpc>
              <a:spcBef>
                <a:spcPts val="0"/>
              </a:spcBef>
              <a:spcAft>
                <a:spcPts val="0"/>
              </a:spcAft>
              <a:buClr>
                <a:srgbClr val="ED7A00"/>
              </a:buClr>
              <a:buSzPct val="80000"/>
              <a:buFont typeface="Times New Roman" pitchFamily="18" charset="0"/>
              <a:buNone/>
              <a:tabLst/>
              <a:defRPr/>
            </a:pPr>
            <a:r>
              <a:rPr kumimoji="0" lang="en-US" sz="1200" b="1" i="0" u="none" strike="noStrike" kern="0" cap="none" spc="0" normalizeH="0" baseline="0" noProof="0" dirty="0">
                <a:ln>
                  <a:noFill/>
                </a:ln>
                <a:solidFill>
                  <a:prstClr val="black"/>
                </a:solidFill>
                <a:effectLst/>
                <a:uLnTx/>
                <a:uFillTx/>
                <a:latin typeface="Arial"/>
                <a:ea typeface="Tahoma" pitchFamily="34" charset="0"/>
                <a:cs typeface="Tahoma" pitchFamily="34" charset="0"/>
              </a:rPr>
              <a:t>S&amp;OP</a:t>
            </a:r>
          </a:p>
          <a:p>
            <a:pPr marL="0" marR="0" lvl="0" indent="0" algn="ctr" defTabSz="457200" rtl="0" eaLnBrk="1" fontAlgn="auto" latinLnBrk="0" hangingPunct="1">
              <a:lnSpc>
                <a:spcPct val="100000"/>
              </a:lnSpc>
              <a:spcBef>
                <a:spcPts val="0"/>
              </a:spcBef>
              <a:spcAft>
                <a:spcPts val="0"/>
              </a:spcAft>
              <a:buClr>
                <a:srgbClr val="ED7A00"/>
              </a:buClr>
              <a:buSzPct val="80000"/>
              <a:buFont typeface="Times New Roman" pitchFamily="18" charset="0"/>
              <a:buNone/>
              <a:tabLst/>
              <a:defRPr/>
            </a:pPr>
            <a:r>
              <a:rPr kumimoji="0" lang="en-US" sz="1200" b="1" i="0" u="none" strike="noStrike" kern="0" cap="none" spc="0" normalizeH="0" baseline="0" noProof="0" dirty="0">
                <a:ln>
                  <a:noFill/>
                </a:ln>
                <a:solidFill>
                  <a:prstClr val="black"/>
                </a:solidFill>
                <a:effectLst/>
                <a:uLnTx/>
                <a:uFillTx/>
                <a:latin typeface="Arial"/>
                <a:ea typeface="Tahoma" pitchFamily="34" charset="0"/>
                <a:cs typeface="Tahoma" pitchFamily="34" charset="0"/>
              </a:rPr>
              <a:t>(Aggregate)</a:t>
            </a:r>
          </a:p>
        </p:txBody>
      </p:sp>
      <p:sp>
        <p:nvSpPr>
          <p:cNvPr id="171" name="AutoShape 157" descr="Parchment">
            <a:extLst>
              <a:ext uri="{FF2B5EF4-FFF2-40B4-BE49-F238E27FC236}">
                <a16:creationId xmlns:a16="http://schemas.microsoft.com/office/drawing/2014/main" id="{F1FE9415-B398-411E-9868-7ED25859BA52}"/>
              </a:ext>
            </a:extLst>
          </p:cNvPr>
          <p:cNvSpPr>
            <a:spLocks noChangeAspect="1" noChangeArrowheads="1"/>
          </p:cNvSpPr>
          <p:nvPr/>
        </p:nvSpPr>
        <p:spPr bwMode="auto">
          <a:xfrm>
            <a:off x="2195180" y="1230384"/>
            <a:ext cx="1500279" cy="944658"/>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itchFamily="34" charset="0"/>
              </a:rPr>
              <a:t>Product Portfolio Review(s)</a:t>
            </a:r>
          </a:p>
        </p:txBody>
      </p:sp>
      <p:sp>
        <p:nvSpPr>
          <p:cNvPr id="172" name="AutoShape 157" descr="Parchment">
            <a:extLst>
              <a:ext uri="{FF2B5EF4-FFF2-40B4-BE49-F238E27FC236}">
                <a16:creationId xmlns:a16="http://schemas.microsoft.com/office/drawing/2014/main" id="{507166A5-AD90-4A5D-AC8A-38433892628E}"/>
              </a:ext>
            </a:extLst>
          </p:cNvPr>
          <p:cNvSpPr>
            <a:spLocks noChangeAspect="1" noChangeArrowheads="1"/>
          </p:cNvSpPr>
          <p:nvPr/>
        </p:nvSpPr>
        <p:spPr bwMode="auto">
          <a:xfrm>
            <a:off x="4580450" y="1226839"/>
            <a:ext cx="1500279" cy="923998"/>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itchFamily="34" charset="0"/>
              </a:rPr>
              <a:t>Demand Review(s)</a:t>
            </a:r>
          </a:p>
        </p:txBody>
      </p:sp>
      <p:sp>
        <p:nvSpPr>
          <p:cNvPr id="173" name="AutoShape 157" descr="Parchment">
            <a:extLst>
              <a:ext uri="{FF2B5EF4-FFF2-40B4-BE49-F238E27FC236}">
                <a16:creationId xmlns:a16="http://schemas.microsoft.com/office/drawing/2014/main" id="{9F7820B5-8094-44C5-A2EB-9441EED5B4D0}"/>
              </a:ext>
            </a:extLst>
          </p:cNvPr>
          <p:cNvSpPr>
            <a:spLocks noChangeAspect="1" noChangeArrowheads="1"/>
          </p:cNvSpPr>
          <p:nvPr/>
        </p:nvSpPr>
        <p:spPr bwMode="auto">
          <a:xfrm>
            <a:off x="6965720" y="1226839"/>
            <a:ext cx="1500279" cy="923998"/>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itchFamily="34" charset="0"/>
              </a:rPr>
              <a:t>Supply Review(s)</a:t>
            </a:r>
          </a:p>
        </p:txBody>
      </p:sp>
      <p:cxnSp>
        <p:nvCxnSpPr>
          <p:cNvPr id="174" name="Straight Connector 173">
            <a:extLst>
              <a:ext uri="{FF2B5EF4-FFF2-40B4-BE49-F238E27FC236}">
                <a16:creationId xmlns:a16="http://schemas.microsoft.com/office/drawing/2014/main" id="{3541ADEC-A415-4CEF-B457-C3C482DA7178}"/>
              </a:ext>
            </a:extLst>
          </p:cNvPr>
          <p:cNvCxnSpPr/>
          <p:nvPr/>
        </p:nvCxnSpPr>
        <p:spPr bwMode="auto">
          <a:xfrm>
            <a:off x="293898" y="2854278"/>
            <a:ext cx="11382990" cy="0"/>
          </a:xfrm>
          <a:prstGeom prst="line">
            <a:avLst/>
          </a:prstGeom>
          <a:solidFill>
            <a:srgbClr val="BDB9AF"/>
          </a:solidFill>
          <a:ln w="12700" cap="flat" cmpd="sng" algn="ctr">
            <a:solidFill>
              <a:sysClr val="windowText" lastClr="000000"/>
            </a:solidFill>
            <a:prstDash val="dash"/>
            <a:round/>
            <a:headEnd type="none" w="med" len="med"/>
            <a:tailEnd type="none" w="med" len="med"/>
          </a:ln>
          <a:effectLst/>
        </p:spPr>
      </p:cxnSp>
      <p:sp>
        <p:nvSpPr>
          <p:cNvPr id="175" name="AutoShape 157" descr="Parchment">
            <a:extLst>
              <a:ext uri="{FF2B5EF4-FFF2-40B4-BE49-F238E27FC236}">
                <a16:creationId xmlns:a16="http://schemas.microsoft.com/office/drawing/2014/main" id="{14C037EB-AF20-404A-BDE6-9E940F5089E8}"/>
              </a:ext>
            </a:extLst>
          </p:cNvPr>
          <p:cNvSpPr>
            <a:spLocks noChangeAspect="1" noChangeArrowheads="1"/>
          </p:cNvSpPr>
          <p:nvPr/>
        </p:nvSpPr>
        <p:spPr bwMode="auto">
          <a:xfrm>
            <a:off x="9350988" y="1226839"/>
            <a:ext cx="1500279" cy="923998"/>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 typeface="Times New Roman" pitchFamily="18" charset="0"/>
              <a:buNone/>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itchFamily="34" charset="0"/>
              </a:rPr>
              <a:t>Pre-S&amp;OP &amp; Executive S&amp;OP</a:t>
            </a:r>
            <a:endParaRPr kumimoji="0" lang="en-US" sz="1200" b="1" i="0" u="none" strike="noStrike" kern="0" cap="none" spc="0" normalizeH="0" baseline="0" noProof="0" dirty="0">
              <a:ln>
                <a:noFill/>
              </a:ln>
              <a:solidFill>
                <a:prstClr val="black"/>
              </a:solidFill>
              <a:effectLst/>
              <a:uLnTx/>
              <a:uFillTx/>
              <a:latin typeface="Arial"/>
              <a:ea typeface="+mn-ea"/>
              <a:cs typeface="Arial" pitchFamily="34" charset="0"/>
            </a:endParaRPr>
          </a:p>
        </p:txBody>
      </p:sp>
      <p:cxnSp>
        <p:nvCxnSpPr>
          <p:cNvPr id="176" name="Straight Connector 175">
            <a:extLst>
              <a:ext uri="{FF2B5EF4-FFF2-40B4-BE49-F238E27FC236}">
                <a16:creationId xmlns:a16="http://schemas.microsoft.com/office/drawing/2014/main" id="{AE698269-5B2E-4D50-AEA4-6D10CB5AB098}"/>
              </a:ext>
            </a:extLst>
          </p:cNvPr>
          <p:cNvCxnSpPr/>
          <p:nvPr/>
        </p:nvCxnSpPr>
        <p:spPr bwMode="auto">
          <a:xfrm>
            <a:off x="224468" y="5171002"/>
            <a:ext cx="11382990" cy="0"/>
          </a:xfrm>
          <a:prstGeom prst="line">
            <a:avLst/>
          </a:prstGeom>
          <a:solidFill>
            <a:srgbClr val="BDB9AF"/>
          </a:solidFill>
          <a:ln w="12700" cap="flat" cmpd="sng" algn="ctr">
            <a:solidFill>
              <a:sysClr val="windowText" lastClr="000000"/>
            </a:solidFill>
            <a:prstDash val="dash"/>
            <a:round/>
            <a:headEnd type="none" w="med" len="med"/>
            <a:tailEnd type="none" w="med" len="med"/>
          </a:ln>
          <a:effectLst/>
        </p:spPr>
      </p:cxnSp>
      <p:sp>
        <p:nvSpPr>
          <p:cNvPr id="177" name="Arrow: Right 176">
            <a:extLst>
              <a:ext uri="{FF2B5EF4-FFF2-40B4-BE49-F238E27FC236}">
                <a16:creationId xmlns:a16="http://schemas.microsoft.com/office/drawing/2014/main" id="{4F6E4B08-6D5A-48D4-9AC8-E748C0C80737}"/>
              </a:ext>
            </a:extLst>
          </p:cNvPr>
          <p:cNvSpPr/>
          <p:nvPr/>
        </p:nvSpPr>
        <p:spPr bwMode="auto">
          <a:xfrm>
            <a:off x="4206733" y="1573036"/>
            <a:ext cx="292945" cy="609974"/>
          </a:xfrm>
          <a:prstGeom prst="rightArrow">
            <a:avLst/>
          </a:prstGeom>
          <a:solidFill>
            <a:srgbClr val="005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sp>
        <p:nvSpPr>
          <p:cNvPr id="178" name="Arrow: Right 177">
            <a:extLst>
              <a:ext uri="{FF2B5EF4-FFF2-40B4-BE49-F238E27FC236}">
                <a16:creationId xmlns:a16="http://schemas.microsoft.com/office/drawing/2014/main" id="{8424A2FE-4465-4E67-ACB5-9F9BAC29F0A4}"/>
              </a:ext>
            </a:extLst>
          </p:cNvPr>
          <p:cNvSpPr/>
          <p:nvPr/>
        </p:nvSpPr>
        <p:spPr bwMode="auto">
          <a:xfrm>
            <a:off x="6589349" y="1573036"/>
            <a:ext cx="292945" cy="609974"/>
          </a:xfrm>
          <a:prstGeom prst="rightArrow">
            <a:avLst/>
          </a:prstGeom>
          <a:solidFill>
            <a:srgbClr val="005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sp>
        <p:nvSpPr>
          <p:cNvPr id="179" name="Arrow: Right 178">
            <a:extLst>
              <a:ext uri="{FF2B5EF4-FFF2-40B4-BE49-F238E27FC236}">
                <a16:creationId xmlns:a16="http://schemas.microsoft.com/office/drawing/2014/main" id="{E25E18DB-405B-4AD6-9238-475B18F1FD3E}"/>
              </a:ext>
            </a:extLst>
          </p:cNvPr>
          <p:cNvSpPr/>
          <p:nvPr/>
        </p:nvSpPr>
        <p:spPr bwMode="auto">
          <a:xfrm>
            <a:off x="9037063" y="1573036"/>
            <a:ext cx="292945" cy="609974"/>
          </a:xfrm>
          <a:prstGeom prst="rightArrow">
            <a:avLst/>
          </a:prstGeom>
          <a:solidFill>
            <a:srgbClr val="005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sp>
        <p:nvSpPr>
          <p:cNvPr id="180" name="AutoShape 157" descr="Parchment">
            <a:extLst>
              <a:ext uri="{FF2B5EF4-FFF2-40B4-BE49-F238E27FC236}">
                <a16:creationId xmlns:a16="http://schemas.microsoft.com/office/drawing/2014/main" id="{D43F74CF-A241-4138-8B92-CBA836541C0D}"/>
              </a:ext>
            </a:extLst>
          </p:cNvPr>
          <p:cNvSpPr>
            <a:spLocks noChangeAspect="1" noChangeArrowheads="1"/>
          </p:cNvSpPr>
          <p:nvPr/>
        </p:nvSpPr>
        <p:spPr bwMode="auto">
          <a:xfrm>
            <a:off x="4476474" y="3967640"/>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Statistical Base</a:t>
            </a:r>
          </a:p>
        </p:txBody>
      </p:sp>
      <p:sp>
        <p:nvSpPr>
          <p:cNvPr id="181" name="AutoShape 157" descr="Parchment">
            <a:extLst>
              <a:ext uri="{FF2B5EF4-FFF2-40B4-BE49-F238E27FC236}">
                <a16:creationId xmlns:a16="http://schemas.microsoft.com/office/drawing/2014/main" id="{6D837AC5-603A-404E-81D2-0BD3FF4CD131}"/>
              </a:ext>
            </a:extLst>
          </p:cNvPr>
          <p:cNvSpPr>
            <a:spLocks noChangeAspect="1" noChangeArrowheads="1"/>
          </p:cNvSpPr>
          <p:nvPr/>
        </p:nvSpPr>
        <p:spPr bwMode="auto">
          <a:xfrm>
            <a:off x="6822123" y="2977520"/>
            <a:ext cx="1915486" cy="510576"/>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Supply Planning</a:t>
            </a:r>
          </a:p>
        </p:txBody>
      </p:sp>
      <p:cxnSp>
        <p:nvCxnSpPr>
          <p:cNvPr id="182" name="Connector: Elbow 181">
            <a:extLst>
              <a:ext uri="{FF2B5EF4-FFF2-40B4-BE49-F238E27FC236}">
                <a16:creationId xmlns:a16="http://schemas.microsoft.com/office/drawing/2014/main" id="{14B78067-3B45-4F1E-9D8F-474552181021}"/>
              </a:ext>
            </a:extLst>
          </p:cNvPr>
          <p:cNvCxnSpPr>
            <a:cxnSpLocks/>
            <a:stCxn id="172" idx="3"/>
            <a:endCxn id="181" idx="1"/>
          </p:cNvCxnSpPr>
          <p:nvPr/>
        </p:nvCxnSpPr>
        <p:spPr bwMode="auto">
          <a:xfrm>
            <a:off x="6080728" y="1688838"/>
            <a:ext cx="741395" cy="1543971"/>
          </a:xfrm>
          <a:prstGeom prst="bentConnector3">
            <a:avLst>
              <a:gd name="adj1" fmla="val 50000"/>
            </a:avLst>
          </a:prstGeom>
          <a:solidFill>
            <a:srgbClr val="0054A4"/>
          </a:solidFill>
          <a:ln w="38100" cap="flat" cmpd="sng" algn="ctr">
            <a:solidFill>
              <a:srgbClr val="115E67"/>
            </a:solidFill>
            <a:prstDash val="solid"/>
            <a:round/>
            <a:headEnd type="none" w="med" len="med"/>
            <a:tailEnd type="triangle"/>
          </a:ln>
          <a:effectLst/>
        </p:spPr>
      </p:cxnSp>
      <p:sp>
        <p:nvSpPr>
          <p:cNvPr id="183" name="AutoShape 157" descr="Parchment">
            <a:extLst>
              <a:ext uri="{FF2B5EF4-FFF2-40B4-BE49-F238E27FC236}">
                <a16:creationId xmlns:a16="http://schemas.microsoft.com/office/drawing/2014/main" id="{00AE364D-370E-49B2-860E-D610CF982E24}"/>
              </a:ext>
            </a:extLst>
          </p:cNvPr>
          <p:cNvSpPr>
            <a:spLocks noChangeArrowheads="1"/>
          </p:cNvSpPr>
          <p:nvPr/>
        </p:nvSpPr>
        <p:spPr bwMode="auto">
          <a:xfrm>
            <a:off x="4472336" y="2968755"/>
            <a:ext cx="1921716" cy="558229"/>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Demand Planning</a:t>
            </a:r>
          </a:p>
        </p:txBody>
      </p:sp>
      <p:sp>
        <p:nvSpPr>
          <p:cNvPr id="184" name="AutoShape 157" descr="Parchment">
            <a:extLst>
              <a:ext uri="{FF2B5EF4-FFF2-40B4-BE49-F238E27FC236}">
                <a16:creationId xmlns:a16="http://schemas.microsoft.com/office/drawing/2014/main" id="{0BC18F0E-3E9C-470B-81B9-59948227D11D}"/>
              </a:ext>
            </a:extLst>
          </p:cNvPr>
          <p:cNvSpPr>
            <a:spLocks noChangeAspect="1" noChangeArrowheads="1"/>
          </p:cNvSpPr>
          <p:nvPr/>
        </p:nvSpPr>
        <p:spPr bwMode="auto">
          <a:xfrm>
            <a:off x="5452956" y="3967640"/>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Sales input</a:t>
            </a:r>
          </a:p>
        </p:txBody>
      </p:sp>
      <p:sp>
        <p:nvSpPr>
          <p:cNvPr id="185" name="AutoShape 157" descr="Parchment">
            <a:extLst>
              <a:ext uri="{FF2B5EF4-FFF2-40B4-BE49-F238E27FC236}">
                <a16:creationId xmlns:a16="http://schemas.microsoft.com/office/drawing/2014/main" id="{FB969E2B-DAD8-4A6E-AF00-2775799FDFA8}"/>
              </a:ext>
            </a:extLst>
          </p:cNvPr>
          <p:cNvSpPr>
            <a:spLocks noChangeAspect="1" noChangeArrowheads="1"/>
          </p:cNvSpPr>
          <p:nvPr/>
        </p:nvSpPr>
        <p:spPr bwMode="auto">
          <a:xfrm>
            <a:off x="4447789" y="4601101"/>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Macro/ Market Effects</a:t>
            </a:r>
          </a:p>
        </p:txBody>
      </p:sp>
      <p:grpSp>
        <p:nvGrpSpPr>
          <p:cNvPr id="186" name="Group 185">
            <a:extLst>
              <a:ext uri="{FF2B5EF4-FFF2-40B4-BE49-F238E27FC236}">
                <a16:creationId xmlns:a16="http://schemas.microsoft.com/office/drawing/2014/main" id="{06DBE156-6515-40CF-93E5-3DB1495BAFC8}"/>
              </a:ext>
            </a:extLst>
          </p:cNvPr>
          <p:cNvGrpSpPr/>
          <p:nvPr/>
        </p:nvGrpSpPr>
        <p:grpSpPr>
          <a:xfrm>
            <a:off x="4929329" y="2307184"/>
            <a:ext cx="878834" cy="414102"/>
            <a:chOff x="3657600" y="2133600"/>
            <a:chExt cx="685800" cy="335179"/>
          </a:xfrm>
          <a:solidFill>
            <a:srgbClr val="115E67"/>
          </a:solidFill>
        </p:grpSpPr>
        <p:sp>
          <p:nvSpPr>
            <p:cNvPr id="242" name="Arrow: Up 241">
              <a:extLst>
                <a:ext uri="{FF2B5EF4-FFF2-40B4-BE49-F238E27FC236}">
                  <a16:creationId xmlns:a16="http://schemas.microsoft.com/office/drawing/2014/main" id="{EBB5EEF0-CD1D-4AA2-A1C0-CD8F91553A89}"/>
                </a:ext>
              </a:extLst>
            </p:cNvPr>
            <p:cNvSpPr/>
            <p:nvPr/>
          </p:nvSpPr>
          <p:spPr bwMode="auto">
            <a:xfrm>
              <a:off x="3657600" y="2133600"/>
              <a:ext cx="315898" cy="335179"/>
            </a:xfrm>
            <a:prstGeom prst="upArrow">
              <a:avLst/>
            </a:prstGeom>
            <a:solidFill>
              <a:srgbClr val="0054A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sp>
          <p:nvSpPr>
            <p:cNvPr id="243" name="Arrow: Up 242">
              <a:extLst>
                <a:ext uri="{FF2B5EF4-FFF2-40B4-BE49-F238E27FC236}">
                  <a16:creationId xmlns:a16="http://schemas.microsoft.com/office/drawing/2014/main" id="{5BBEFE0F-FE08-452F-A145-096FADF17369}"/>
                </a:ext>
              </a:extLst>
            </p:cNvPr>
            <p:cNvSpPr/>
            <p:nvPr/>
          </p:nvSpPr>
          <p:spPr bwMode="auto">
            <a:xfrm rot="10800000">
              <a:off x="4027502" y="2133600"/>
              <a:ext cx="315898" cy="335179"/>
            </a:xfrm>
            <a:prstGeom prst="upArrow">
              <a:avLst/>
            </a:prstGeom>
            <a:solidFill>
              <a:srgbClr val="0054A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grpSp>
      <p:sp>
        <p:nvSpPr>
          <p:cNvPr id="188" name="TextBox 187">
            <a:extLst>
              <a:ext uri="{FF2B5EF4-FFF2-40B4-BE49-F238E27FC236}">
                <a16:creationId xmlns:a16="http://schemas.microsoft.com/office/drawing/2014/main" id="{6ADBA032-3628-432B-8506-237397898231}"/>
              </a:ext>
            </a:extLst>
          </p:cNvPr>
          <p:cNvSpPr txBox="1"/>
          <p:nvPr/>
        </p:nvSpPr>
        <p:spPr>
          <a:xfrm>
            <a:off x="335401" y="2063427"/>
            <a:ext cx="1745423"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Unconfirmed plans flow 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Decisions and updates flow down and to the right</a:t>
            </a:r>
          </a:p>
        </p:txBody>
      </p:sp>
      <p:grpSp>
        <p:nvGrpSpPr>
          <p:cNvPr id="189" name="Group 188">
            <a:extLst>
              <a:ext uri="{FF2B5EF4-FFF2-40B4-BE49-F238E27FC236}">
                <a16:creationId xmlns:a16="http://schemas.microsoft.com/office/drawing/2014/main" id="{7D23403A-B9A0-4FB4-9863-57C58BE533BF}"/>
              </a:ext>
            </a:extLst>
          </p:cNvPr>
          <p:cNvGrpSpPr/>
          <p:nvPr/>
        </p:nvGrpSpPr>
        <p:grpSpPr>
          <a:xfrm>
            <a:off x="2585773" y="2307184"/>
            <a:ext cx="878834" cy="414102"/>
            <a:chOff x="3657600" y="2133600"/>
            <a:chExt cx="685800" cy="335179"/>
          </a:xfrm>
          <a:solidFill>
            <a:srgbClr val="115E67"/>
          </a:solidFill>
        </p:grpSpPr>
        <p:sp>
          <p:nvSpPr>
            <p:cNvPr id="240" name="Arrow: Up 239">
              <a:extLst>
                <a:ext uri="{FF2B5EF4-FFF2-40B4-BE49-F238E27FC236}">
                  <a16:creationId xmlns:a16="http://schemas.microsoft.com/office/drawing/2014/main" id="{D0B2B68C-E84C-408C-A5A8-25C68104B41E}"/>
                </a:ext>
              </a:extLst>
            </p:cNvPr>
            <p:cNvSpPr/>
            <p:nvPr/>
          </p:nvSpPr>
          <p:spPr bwMode="auto">
            <a:xfrm>
              <a:off x="3657600" y="2133600"/>
              <a:ext cx="315898" cy="335179"/>
            </a:xfrm>
            <a:prstGeom prst="upArrow">
              <a:avLst/>
            </a:prstGeom>
            <a:solidFill>
              <a:srgbClr val="0054A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sp>
          <p:nvSpPr>
            <p:cNvPr id="241" name="Arrow: Up 240">
              <a:extLst>
                <a:ext uri="{FF2B5EF4-FFF2-40B4-BE49-F238E27FC236}">
                  <a16:creationId xmlns:a16="http://schemas.microsoft.com/office/drawing/2014/main" id="{90CAB8E4-653F-459B-9998-097E577D9479}"/>
                </a:ext>
              </a:extLst>
            </p:cNvPr>
            <p:cNvSpPr/>
            <p:nvPr/>
          </p:nvSpPr>
          <p:spPr bwMode="auto">
            <a:xfrm rot="10800000">
              <a:off x="4027502" y="2133600"/>
              <a:ext cx="315898" cy="335179"/>
            </a:xfrm>
            <a:prstGeom prst="upArrow">
              <a:avLst/>
            </a:prstGeom>
            <a:solidFill>
              <a:srgbClr val="0054A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grpSp>
      <p:grpSp>
        <p:nvGrpSpPr>
          <p:cNvPr id="190" name="Group 189">
            <a:extLst>
              <a:ext uri="{FF2B5EF4-FFF2-40B4-BE49-F238E27FC236}">
                <a16:creationId xmlns:a16="http://schemas.microsoft.com/office/drawing/2014/main" id="{8C555B6E-95AE-4C45-A65C-F67FA7927B63}"/>
              </a:ext>
            </a:extLst>
          </p:cNvPr>
          <p:cNvGrpSpPr/>
          <p:nvPr/>
        </p:nvGrpSpPr>
        <p:grpSpPr>
          <a:xfrm>
            <a:off x="7370534" y="2307184"/>
            <a:ext cx="878834" cy="414102"/>
            <a:chOff x="3657600" y="2133600"/>
            <a:chExt cx="685800" cy="335179"/>
          </a:xfrm>
          <a:solidFill>
            <a:srgbClr val="115E67"/>
          </a:solidFill>
        </p:grpSpPr>
        <p:sp>
          <p:nvSpPr>
            <p:cNvPr id="238" name="Arrow: Up 237">
              <a:extLst>
                <a:ext uri="{FF2B5EF4-FFF2-40B4-BE49-F238E27FC236}">
                  <a16:creationId xmlns:a16="http://schemas.microsoft.com/office/drawing/2014/main" id="{C33633CC-58A1-4606-B8C3-D3CA4F93FCEA}"/>
                </a:ext>
              </a:extLst>
            </p:cNvPr>
            <p:cNvSpPr/>
            <p:nvPr/>
          </p:nvSpPr>
          <p:spPr bwMode="auto">
            <a:xfrm>
              <a:off x="3657600" y="2133600"/>
              <a:ext cx="315898" cy="335179"/>
            </a:xfrm>
            <a:prstGeom prst="upArrow">
              <a:avLst/>
            </a:prstGeom>
            <a:solidFill>
              <a:srgbClr val="0054A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sp>
          <p:nvSpPr>
            <p:cNvPr id="239" name="Arrow: Up 238">
              <a:extLst>
                <a:ext uri="{FF2B5EF4-FFF2-40B4-BE49-F238E27FC236}">
                  <a16:creationId xmlns:a16="http://schemas.microsoft.com/office/drawing/2014/main" id="{1E9A8DD6-05D2-4B67-93D6-55046591C483}"/>
                </a:ext>
              </a:extLst>
            </p:cNvPr>
            <p:cNvSpPr/>
            <p:nvPr/>
          </p:nvSpPr>
          <p:spPr bwMode="auto">
            <a:xfrm rot="10800000">
              <a:off x="4027502" y="2133600"/>
              <a:ext cx="315898" cy="335179"/>
            </a:xfrm>
            <a:prstGeom prst="upArrow">
              <a:avLst/>
            </a:prstGeom>
            <a:solidFill>
              <a:srgbClr val="0054A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grpSp>
      <p:sp>
        <p:nvSpPr>
          <p:cNvPr id="191" name="AutoShape 157" descr="Parchment">
            <a:extLst>
              <a:ext uri="{FF2B5EF4-FFF2-40B4-BE49-F238E27FC236}">
                <a16:creationId xmlns:a16="http://schemas.microsoft.com/office/drawing/2014/main" id="{A8D98C73-A704-44E1-AB1D-4F8D51E5DE73}"/>
              </a:ext>
            </a:extLst>
          </p:cNvPr>
          <p:cNvSpPr>
            <a:spLocks noChangeAspect="1" noChangeArrowheads="1"/>
          </p:cNvSpPr>
          <p:nvPr/>
        </p:nvSpPr>
        <p:spPr bwMode="auto">
          <a:xfrm>
            <a:off x="5452956" y="4601101"/>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Demand Function Recommen-dation</a:t>
            </a:r>
          </a:p>
        </p:txBody>
      </p:sp>
      <p:sp>
        <p:nvSpPr>
          <p:cNvPr id="192" name="Right Brace 191">
            <a:extLst>
              <a:ext uri="{FF2B5EF4-FFF2-40B4-BE49-F238E27FC236}">
                <a16:creationId xmlns:a16="http://schemas.microsoft.com/office/drawing/2014/main" id="{216025B7-F354-4A96-A3B5-5941A16A3DF0}"/>
              </a:ext>
            </a:extLst>
          </p:cNvPr>
          <p:cNvSpPr/>
          <p:nvPr/>
        </p:nvSpPr>
        <p:spPr bwMode="auto">
          <a:xfrm rot="16200000">
            <a:off x="5325181" y="2804625"/>
            <a:ext cx="282430" cy="1855314"/>
          </a:xfrm>
          <a:prstGeom prst="rightBrace">
            <a:avLst>
              <a:gd name="adj1" fmla="val 8333"/>
              <a:gd name="adj2" fmla="val 50000"/>
            </a:avLst>
          </a:prstGeom>
          <a:no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sp>
        <p:nvSpPr>
          <p:cNvPr id="193" name="AutoShape 157" descr="Parchment">
            <a:extLst>
              <a:ext uri="{FF2B5EF4-FFF2-40B4-BE49-F238E27FC236}">
                <a16:creationId xmlns:a16="http://schemas.microsoft.com/office/drawing/2014/main" id="{438F2611-3819-4AED-8534-F2488AA2EA70}"/>
              </a:ext>
            </a:extLst>
          </p:cNvPr>
          <p:cNvSpPr>
            <a:spLocks noChangeAspect="1" noChangeArrowheads="1"/>
          </p:cNvSpPr>
          <p:nvPr/>
        </p:nvSpPr>
        <p:spPr bwMode="auto">
          <a:xfrm>
            <a:off x="6728683" y="3942103"/>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Supply Planning</a:t>
            </a:r>
          </a:p>
        </p:txBody>
      </p:sp>
      <p:sp>
        <p:nvSpPr>
          <p:cNvPr id="194" name="AutoShape 157" descr="Parchment">
            <a:extLst>
              <a:ext uri="{FF2B5EF4-FFF2-40B4-BE49-F238E27FC236}">
                <a16:creationId xmlns:a16="http://schemas.microsoft.com/office/drawing/2014/main" id="{AEE73AB5-00C1-4FF3-8D16-43FA27A5921B}"/>
              </a:ext>
            </a:extLst>
          </p:cNvPr>
          <p:cNvSpPr>
            <a:spLocks noChangeAspect="1" noChangeArrowheads="1"/>
          </p:cNvSpPr>
          <p:nvPr/>
        </p:nvSpPr>
        <p:spPr bwMode="auto">
          <a:xfrm>
            <a:off x="7738973" y="3942103"/>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Capacity Planning</a:t>
            </a:r>
          </a:p>
        </p:txBody>
      </p:sp>
      <p:sp>
        <p:nvSpPr>
          <p:cNvPr id="195" name="AutoShape 157" descr="Parchment">
            <a:extLst>
              <a:ext uri="{FF2B5EF4-FFF2-40B4-BE49-F238E27FC236}">
                <a16:creationId xmlns:a16="http://schemas.microsoft.com/office/drawing/2014/main" id="{914F529D-2D40-42F1-A9C0-39F8EC880728}"/>
              </a:ext>
            </a:extLst>
          </p:cNvPr>
          <p:cNvSpPr>
            <a:spLocks noChangeAspect="1" noChangeArrowheads="1"/>
          </p:cNvSpPr>
          <p:nvPr/>
        </p:nvSpPr>
        <p:spPr bwMode="auto">
          <a:xfrm>
            <a:off x="6728683" y="4517563"/>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MRP &amp; Procurement</a:t>
            </a:r>
          </a:p>
        </p:txBody>
      </p:sp>
      <p:sp>
        <p:nvSpPr>
          <p:cNvPr id="196" name="AutoShape 157" descr="Parchment">
            <a:extLst>
              <a:ext uri="{FF2B5EF4-FFF2-40B4-BE49-F238E27FC236}">
                <a16:creationId xmlns:a16="http://schemas.microsoft.com/office/drawing/2014/main" id="{7CCE64AA-7436-4ACA-A20F-98C0011DAA4F}"/>
              </a:ext>
            </a:extLst>
          </p:cNvPr>
          <p:cNvSpPr>
            <a:spLocks noChangeAspect="1" noChangeArrowheads="1"/>
          </p:cNvSpPr>
          <p:nvPr/>
        </p:nvSpPr>
        <p:spPr bwMode="auto">
          <a:xfrm>
            <a:off x="6742685" y="5248882"/>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Scheduling</a:t>
            </a:r>
          </a:p>
        </p:txBody>
      </p:sp>
      <p:sp>
        <p:nvSpPr>
          <p:cNvPr id="197" name="AutoShape 157" descr="Parchment">
            <a:extLst>
              <a:ext uri="{FF2B5EF4-FFF2-40B4-BE49-F238E27FC236}">
                <a16:creationId xmlns:a16="http://schemas.microsoft.com/office/drawing/2014/main" id="{33EC072C-7443-4395-BCBB-27225BC68DA1}"/>
              </a:ext>
            </a:extLst>
          </p:cNvPr>
          <p:cNvSpPr>
            <a:spLocks noChangeAspect="1" noChangeArrowheads="1"/>
          </p:cNvSpPr>
          <p:nvPr/>
        </p:nvSpPr>
        <p:spPr bwMode="auto">
          <a:xfrm>
            <a:off x="7749013" y="4524312"/>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MTO/MTS and Inventory</a:t>
            </a:r>
          </a:p>
        </p:txBody>
      </p:sp>
      <p:sp>
        <p:nvSpPr>
          <p:cNvPr id="198" name="Right Brace 197">
            <a:extLst>
              <a:ext uri="{FF2B5EF4-FFF2-40B4-BE49-F238E27FC236}">
                <a16:creationId xmlns:a16="http://schemas.microsoft.com/office/drawing/2014/main" id="{6F7C9CF6-9DDA-4480-A5A6-12B3B6BDEEDE}"/>
              </a:ext>
            </a:extLst>
          </p:cNvPr>
          <p:cNvSpPr/>
          <p:nvPr/>
        </p:nvSpPr>
        <p:spPr bwMode="auto">
          <a:xfrm rot="16200000">
            <a:off x="7587187" y="2788532"/>
            <a:ext cx="282430" cy="1887507"/>
          </a:xfrm>
          <a:prstGeom prst="rightBrace">
            <a:avLst>
              <a:gd name="adj1" fmla="val 8333"/>
              <a:gd name="adj2" fmla="val 49241"/>
            </a:avLst>
          </a:prstGeom>
          <a:no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sp>
        <p:nvSpPr>
          <p:cNvPr id="199" name="AutoShape 157" descr="Parchment">
            <a:extLst>
              <a:ext uri="{FF2B5EF4-FFF2-40B4-BE49-F238E27FC236}">
                <a16:creationId xmlns:a16="http://schemas.microsoft.com/office/drawing/2014/main" id="{082081DB-E4F1-4EDA-9542-5064F1E647DC}"/>
              </a:ext>
            </a:extLst>
          </p:cNvPr>
          <p:cNvSpPr>
            <a:spLocks noChangeAspect="1" noChangeArrowheads="1"/>
          </p:cNvSpPr>
          <p:nvPr/>
        </p:nvSpPr>
        <p:spPr bwMode="auto">
          <a:xfrm>
            <a:off x="9263328" y="2994881"/>
            <a:ext cx="1915486" cy="510576"/>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Budgeting &amp; Financial Integration throughout</a:t>
            </a:r>
          </a:p>
        </p:txBody>
      </p:sp>
      <p:grpSp>
        <p:nvGrpSpPr>
          <p:cNvPr id="200" name="Group 199">
            <a:extLst>
              <a:ext uri="{FF2B5EF4-FFF2-40B4-BE49-F238E27FC236}">
                <a16:creationId xmlns:a16="http://schemas.microsoft.com/office/drawing/2014/main" id="{CD3A76DA-5D5C-42EA-93AE-55BF6B390EF5}"/>
              </a:ext>
            </a:extLst>
          </p:cNvPr>
          <p:cNvGrpSpPr/>
          <p:nvPr/>
        </p:nvGrpSpPr>
        <p:grpSpPr>
          <a:xfrm>
            <a:off x="9811739" y="2307184"/>
            <a:ext cx="878834" cy="414102"/>
            <a:chOff x="3657600" y="2133600"/>
            <a:chExt cx="685800" cy="335179"/>
          </a:xfrm>
          <a:solidFill>
            <a:srgbClr val="115E67"/>
          </a:solidFill>
        </p:grpSpPr>
        <p:sp>
          <p:nvSpPr>
            <p:cNvPr id="236" name="Arrow: Up 235">
              <a:extLst>
                <a:ext uri="{FF2B5EF4-FFF2-40B4-BE49-F238E27FC236}">
                  <a16:creationId xmlns:a16="http://schemas.microsoft.com/office/drawing/2014/main" id="{534CE1A3-16B6-4D27-BDF6-9190C1599160}"/>
                </a:ext>
              </a:extLst>
            </p:cNvPr>
            <p:cNvSpPr/>
            <p:nvPr/>
          </p:nvSpPr>
          <p:spPr bwMode="auto">
            <a:xfrm>
              <a:off x="3657600" y="2133600"/>
              <a:ext cx="315898" cy="335179"/>
            </a:xfrm>
            <a:prstGeom prst="upArrow">
              <a:avLst/>
            </a:prstGeom>
            <a:solidFill>
              <a:srgbClr val="0054A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sp>
          <p:nvSpPr>
            <p:cNvPr id="237" name="Arrow: Up 236">
              <a:extLst>
                <a:ext uri="{FF2B5EF4-FFF2-40B4-BE49-F238E27FC236}">
                  <a16:creationId xmlns:a16="http://schemas.microsoft.com/office/drawing/2014/main" id="{D1960D6A-A8CE-4692-9506-5B825FFD0912}"/>
                </a:ext>
              </a:extLst>
            </p:cNvPr>
            <p:cNvSpPr/>
            <p:nvPr/>
          </p:nvSpPr>
          <p:spPr bwMode="auto">
            <a:xfrm rot="10800000">
              <a:off x="4027502" y="2133600"/>
              <a:ext cx="315898" cy="335179"/>
            </a:xfrm>
            <a:prstGeom prst="upArrow">
              <a:avLst/>
            </a:prstGeom>
            <a:solidFill>
              <a:srgbClr val="0054A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grpSp>
      <p:sp>
        <p:nvSpPr>
          <p:cNvPr id="201" name="AutoShape 157" descr="Parchment">
            <a:extLst>
              <a:ext uri="{FF2B5EF4-FFF2-40B4-BE49-F238E27FC236}">
                <a16:creationId xmlns:a16="http://schemas.microsoft.com/office/drawing/2014/main" id="{D6FEF374-AFE0-49AA-93F0-F52187964F24}"/>
              </a:ext>
            </a:extLst>
          </p:cNvPr>
          <p:cNvSpPr>
            <a:spLocks noChangeArrowheads="1"/>
          </p:cNvSpPr>
          <p:nvPr/>
        </p:nvSpPr>
        <p:spPr bwMode="auto">
          <a:xfrm>
            <a:off x="2059099" y="2953110"/>
            <a:ext cx="1921716" cy="558229"/>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Product Portfolio Management</a:t>
            </a:r>
          </a:p>
        </p:txBody>
      </p:sp>
      <p:sp>
        <p:nvSpPr>
          <p:cNvPr id="202" name="AutoShape 157" descr="Parchment">
            <a:extLst>
              <a:ext uri="{FF2B5EF4-FFF2-40B4-BE49-F238E27FC236}">
                <a16:creationId xmlns:a16="http://schemas.microsoft.com/office/drawing/2014/main" id="{4F6356E0-2B0B-4C26-8F17-86ADC9A47C7F}"/>
              </a:ext>
            </a:extLst>
          </p:cNvPr>
          <p:cNvSpPr>
            <a:spLocks noChangeAspect="1" noChangeArrowheads="1"/>
          </p:cNvSpPr>
          <p:nvPr/>
        </p:nvSpPr>
        <p:spPr bwMode="auto">
          <a:xfrm>
            <a:off x="1999883" y="3934254"/>
            <a:ext cx="923142" cy="498645"/>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Portfolio Mgmt</a:t>
            </a:r>
          </a:p>
        </p:txBody>
      </p:sp>
      <p:sp>
        <p:nvSpPr>
          <p:cNvPr id="203" name="AutoShape 157" descr="Parchment">
            <a:extLst>
              <a:ext uri="{FF2B5EF4-FFF2-40B4-BE49-F238E27FC236}">
                <a16:creationId xmlns:a16="http://schemas.microsoft.com/office/drawing/2014/main" id="{B20A3187-ECFD-48F3-80E8-9980DA7EB4FD}"/>
              </a:ext>
            </a:extLst>
          </p:cNvPr>
          <p:cNvSpPr>
            <a:spLocks noChangeAspect="1" noChangeArrowheads="1"/>
          </p:cNvSpPr>
          <p:nvPr/>
        </p:nvSpPr>
        <p:spPr bwMode="auto">
          <a:xfrm>
            <a:off x="3010172" y="3934254"/>
            <a:ext cx="923142" cy="498645"/>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New Product Demand/ Phase out</a:t>
            </a:r>
          </a:p>
        </p:txBody>
      </p:sp>
      <p:sp>
        <p:nvSpPr>
          <p:cNvPr id="204" name="AutoShape 157" descr="Parchment">
            <a:extLst>
              <a:ext uri="{FF2B5EF4-FFF2-40B4-BE49-F238E27FC236}">
                <a16:creationId xmlns:a16="http://schemas.microsoft.com/office/drawing/2014/main" id="{37DDC86C-FAA1-4813-ACD5-1A7110F1C57B}"/>
              </a:ext>
            </a:extLst>
          </p:cNvPr>
          <p:cNvSpPr>
            <a:spLocks noChangeAspect="1" noChangeArrowheads="1"/>
          </p:cNvSpPr>
          <p:nvPr/>
        </p:nvSpPr>
        <p:spPr bwMode="auto">
          <a:xfrm>
            <a:off x="1999883" y="4512492"/>
            <a:ext cx="923142" cy="498645"/>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Profitability &amp; Pricing</a:t>
            </a:r>
          </a:p>
        </p:txBody>
      </p:sp>
      <p:sp>
        <p:nvSpPr>
          <p:cNvPr id="205" name="AutoShape 157" descr="Parchment">
            <a:extLst>
              <a:ext uri="{FF2B5EF4-FFF2-40B4-BE49-F238E27FC236}">
                <a16:creationId xmlns:a16="http://schemas.microsoft.com/office/drawing/2014/main" id="{CA2A2F2F-1BD3-4A19-BD3C-A372ED662FD0}"/>
              </a:ext>
            </a:extLst>
          </p:cNvPr>
          <p:cNvSpPr>
            <a:spLocks noChangeAspect="1" noChangeArrowheads="1"/>
          </p:cNvSpPr>
          <p:nvPr/>
        </p:nvSpPr>
        <p:spPr bwMode="auto">
          <a:xfrm>
            <a:off x="3010172" y="4512492"/>
            <a:ext cx="923142" cy="498645"/>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Innovation/ Agile/Stage Gate</a:t>
            </a:r>
          </a:p>
        </p:txBody>
      </p:sp>
      <p:sp>
        <p:nvSpPr>
          <p:cNvPr id="206" name="Right Brace 205">
            <a:extLst>
              <a:ext uri="{FF2B5EF4-FFF2-40B4-BE49-F238E27FC236}">
                <a16:creationId xmlns:a16="http://schemas.microsoft.com/office/drawing/2014/main" id="{17A5BEEC-80D8-4A60-9F7E-C7939791972E}"/>
              </a:ext>
            </a:extLst>
          </p:cNvPr>
          <p:cNvSpPr/>
          <p:nvPr/>
        </p:nvSpPr>
        <p:spPr bwMode="auto">
          <a:xfrm rot="16200000">
            <a:off x="2841605" y="2795767"/>
            <a:ext cx="283794" cy="1855314"/>
          </a:xfrm>
          <a:prstGeom prst="rightBrace">
            <a:avLst>
              <a:gd name="adj1" fmla="val 8333"/>
              <a:gd name="adj2" fmla="val 50000"/>
            </a:avLst>
          </a:prstGeom>
          <a:no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sp>
        <p:nvSpPr>
          <p:cNvPr id="207" name="TextBox 206">
            <a:extLst>
              <a:ext uri="{FF2B5EF4-FFF2-40B4-BE49-F238E27FC236}">
                <a16:creationId xmlns:a16="http://schemas.microsoft.com/office/drawing/2014/main" id="{FDBA2996-8506-4E48-B7C1-A27C843C59ED}"/>
              </a:ext>
            </a:extLst>
          </p:cNvPr>
          <p:cNvSpPr txBox="1"/>
          <p:nvPr/>
        </p:nvSpPr>
        <p:spPr>
          <a:xfrm>
            <a:off x="276179" y="3981256"/>
            <a:ext cx="1471624"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Plans are confirmed in respective S&amp;OP component meeting</a:t>
            </a:r>
          </a:p>
        </p:txBody>
      </p:sp>
      <p:sp>
        <p:nvSpPr>
          <p:cNvPr id="208" name="TextBox 207">
            <a:extLst>
              <a:ext uri="{FF2B5EF4-FFF2-40B4-BE49-F238E27FC236}">
                <a16:creationId xmlns:a16="http://schemas.microsoft.com/office/drawing/2014/main" id="{FB5B72B8-EA62-4D31-BBF0-F19A4D5FBFBB}"/>
              </a:ext>
            </a:extLst>
          </p:cNvPr>
          <p:cNvSpPr txBox="1"/>
          <p:nvPr/>
        </p:nvSpPr>
        <p:spPr>
          <a:xfrm>
            <a:off x="270516" y="6001907"/>
            <a:ext cx="147162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Disruptions are variances to plan</a:t>
            </a:r>
          </a:p>
        </p:txBody>
      </p:sp>
      <p:grpSp>
        <p:nvGrpSpPr>
          <p:cNvPr id="210" name="Group 209">
            <a:extLst>
              <a:ext uri="{FF2B5EF4-FFF2-40B4-BE49-F238E27FC236}">
                <a16:creationId xmlns:a16="http://schemas.microsoft.com/office/drawing/2014/main" id="{CAA7255F-A5FE-4410-8A09-60F722A9C1C7}"/>
              </a:ext>
            </a:extLst>
          </p:cNvPr>
          <p:cNvGrpSpPr/>
          <p:nvPr/>
        </p:nvGrpSpPr>
        <p:grpSpPr>
          <a:xfrm rot="16200000">
            <a:off x="3968983" y="5654116"/>
            <a:ext cx="847283" cy="429523"/>
            <a:chOff x="3657600" y="2133600"/>
            <a:chExt cx="685800" cy="335179"/>
          </a:xfrm>
          <a:solidFill>
            <a:srgbClr val="115E67"/>
          </a:solidFill>
        </p:grpSpPr>
        <p:sp>
          <p:nvSpPr>
            <p:cNvPr id="234" name="Arrow: Up 233">
              <a:extLst>
                <a:ext uri="{FF2B5EF4-FFF2-40B4-BE49-F238E27FC236}">
                  <a16:creationId xmlns:a16="http://schemas.microsoft.com/office/drawing/2014/main" id="{3E505316-84D6-4309-A6D7-57CAD92C7FB2}"/>
                </a:ext>
              </a:extLst>
            </p:cNvPr>
            <p:cNvSpPr/>
            <p:nvPr/>
          </p:nvSpPr>
          <p:spPr bwMode="auto">
            <a:xfrm>
              <a:off x="3657600" y="2133600"/>
              <a:ext cx="315898" cy="335179"/>
            </a:xfrm>
            <a:prstGeom prst="upArrow">
              <a:avLst/>
            </a:prstGeom>
            <a:solidFill>
              <a:srgbClr val="0054A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sp>
          <p:nvSpPr>
            <p:cNvPr id="235" name="Arrow: Up 234">
              <a:extLst>
                <a:ext uri="{FF2B5EF4-FFF2-40B4-BE49-F238E27FC236}">
                  <a16:creationId xmlns:a16="http://schemas.microsoft.com/office/drawing/2014/main" id="{EBC02891-733A-4340-9AF9-F372F3E69108}"/>
                </a:ext>
              </a:extLst>
            </p:cNvPr>
            <p:cNvSpPr/>
            <p:nvPr/>
          </p:nvSpPr>
          <p:spPr bwMode="auto">
            <a:xfrm rot="10800000">
              <a:off x="4027502" y="2133600"/>
              <a:ext cx="315898" cy="335179"/>
            </a:xfrm>
            <a:prstGeom prst="upArrow">
              <a:avLst/>
            </a:prstGeom>
            <a:solidFill>
              <a:srgbClr val="0054A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grpSp>
      <p:cxnSp>
        <p:nvCxnSpPr>
          <p:cNvPr id="211" name="Connector: Elbow 6">
            <a:extLst>
              <a:ext uri="{FF2B5EF4-FFF2-40B4-BE49-F238E27FC236}">
                <a16:creationId xmlns:a16="http://schemas.microsoft.com/office/drawing/2014/main" id="{047CFDDC-4378-44F7-9CA0-FDBAA716A4D4}"/>
              </a:ext>
            </a:extLst>
          </p:cNvPr>
          <p:cNvCxnSpPr>
            <a:cxnSpLocks/>
            <a:stCxn id="173" idx="3"/>
            <a:endCxn id="199" idx="1"/>
          </p:cNvCxnSpPr>
          <p:nvPr/>
        </p:nvCxnSpPr>
        <p:spPr bwMode="auto">
          <a:xfrm>
            <a:off x="8465998" y="1688838"/>
            <a:ext cx="797329" cy="1561331"/>
          </a:xfrm>
          <a:prstGeom prst="bentConnector3">
            <a:avLst>
              <a:gd name="adj1" fmla="val 50000"/>
            </a:avLst>
          </a:prstGeom>
          <a:solidFill>
            <a:srgbClr val="0054A4"/>
          </a:solidFill>
          <a:ln w="38100" cap="flat" cmpd="sng" algn="ctr">
            <a:solidFill>
              <a:srgbClr val="115E67"/>
            </a:solidFill>
            <a:prstDash val="solid"/>
            <a:round/>
            <a:headEnd type="none" w="med" len="med"/>
            <a:tailEnd type="triangle"/>
          </a:ln>
          <a:effectLst/>
        </p:spPr>
      </p:cxnSp>
      <p:sp>
        <p:nvSpPr>
          <p:cNvPr id="212" name="AutoShape 157" descr="Parchment">
            <a:extLst>
              <a:ext uri="{FF2B5EF4-FFF2-40B4-BE49-F238E27FC236}">
                <a16:creationId xmlns:a16="http://schemas.microsoft.com/office/drawing/2014/main" id="{B795EFF5-305E-4576-9CB5-22F366A85B02}"/>
              </a:ext>
            </a:extLst>
          </p:cNvPr>
          <p:cNvSpPr>
            <a:spLocks noChangeAspect="1" noChangeArrowheads="1"/>
          </p:cNvSpPr>
          <p:nvPr/>
        </p:nvSpPr>
        <p:spPr bwMode="auto">
          <a:xfrm>
            <a:off x="9525276" y="3611732"/>
            <a:ext cx="1269426"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Constraints, Issues, Decisions</a:t>
            </a:r>
          </a:p>
        </p:txBody>
      </p:sp>
      <p:cxnSp>
        <p:nvCxnSpPr>
          <p:cNvPr id="213" name="Connector: Elbow 212">
            <a:extLst>
              <a:ext uri="{FF2B5EF4-FFF2-40B4-BE49-F238E27FC236}">
                <a16:creationId xmlns:a16="http://schemas.microsoft.com/office/drawing/2014/main" id="{4905E5D9-E057-457F-A6F5-B654F3962FF4}"/>
              </a:ext>
            </a:extLst>
          </p:cNvPr>
          <p:cNvCxnSpPr>
            <a:cxnSpLocks/>
            <a:stCxn id="171" idx="3"/>
            <a:endCxn id="183" idx="1"/>
          </p:cNvCxnSpPr>
          <p:nvPr/>
        </p:nvCxnSpPr>
        <p:spPr bwMode="auto">
          <a:xfrm>
            <a:off x="3695459" y="1702713"/>
            <a:ext cx="776877" cy="1545157"/>
          </a:xfrm>
          <a:prstGeom prst="bentConnector3">
            <a:avLst>
              <a:gd name="adj1" fmla="val 50000"/>
            </a:avLst>
          </a:prstGeom>
          <a:solidFill>
            <a:srgbClr val="0054A4"/>
          </a:solidFill>
          <a:ln w="38100" cap="flat" cmpd="sng" algn="ctr">
            <a:solidFill>
              <a:srgbClr val="115E67"/>
            </a:solidFill>
            <a:prstDash val="solid"/>
            <a:round/>
            <a:headEnd type="none" w="med" len="med"/>
            <a:tailEnd type="triangle"/>
          </a:ln>
          <a:effectLst/>
        </p:spPr>
      </p:cxnSp>
      <p:sp>
        <p:nvSpPr>
          <p:cNvPr id="214" name="AutoShape 157" descr="Parchment">
            <a:extLst>
              <a:ext uri="{FF2B5EF4-FFF2-40B4-BE49-F238E27FC236}">
                <a16:creationId xmlns:a16="http://schemas.microsoft.com/office/drawing/2014/main" id="{E3FB5769-6E1E-4D60-985D-5D3C4E6EB77A}"/>
              </a:ext>
            </a:extLst>
          </p:cNvPr>
          <p:cNvSpPr>
            <a:spLocks noChangeAspect="1" noChangeArrowheads="1"/>
          </p:cNvSpPr>
          <p:nvPr/>
        </p:nvSpPr>
        <p:spPr bwMode="auto">
          <a:xfrm>
            <a:off x="4820843" y="5824653"/>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Short-term Demand Changes</a:t>
            </a:r>
          </a:p>
        </p:txBody>
      </p:sp>
      <p:sp>
        <p:nvSpPr>
          <p:cNvPr id="215" name="AutoShape 157" descr="Parchment">
            <a:extLst>
              <a:ext uri="{FF2B5EF4-FFF2-40B4-BE49-F238E27FC236}">
                <a16:creationId xmlns:a16="http://schemas.microsoft.com/office/drawing/2014/main" id="{A9C05CF4-D06A-494D-B882-063A769BB3AA}"/>
              </a:ext>
            </a:extLst>
          </p:cNvPr>
          <p:cNvSpPr>
            <a:spLocks noChangeAspect="1" noChangeArrowheads="1"/>
          </p:cNvSpPr>
          <p:nvPr/>
        </p:nvSpPr>
        <p:spPr bwMode="auto">
          <a:xfrm>
            <a:off x="1987639" y="5276185"/>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Product Trials</a:t>
            </a:r>
          </a:p>
        </p:txBody>
      </p:sp>
      <p:sp>
        <p:nvSpPr>
          <p:cNvPr id="216" name="AutoShape 157" descr="Parchment">
            <a:extLst>
              <a:ext uri="{FF2B5EF4-FFF2-40B4-BE49-F238E27FC236}">
                <a16:creationId xmlns:a16="http://schemas.microsoft.com/office/drawing/2014/main" id="{2F914110-FEC3-4AE7-BD73-4FA5F65DE044}"/>
              </a:ext>
            </a:extLst>
          </p:cNvPr>
          <p:cNvSpPr>
            <a:spLocks noChangeAspect="1" noChangeArrowheads="1"/>
          </p:cNvSpPr>
          <p:nvPr/>
        </p:nvSpPr>
        <p:spPr bwMode="auto">
          <a:xfrm>
            <a:off x="7736150" y="5262529"/>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Production</a:t>
            </a:r>
          </a:p>
        </p:txBody>
      </p:sp>
      <p:sp>
        <p:nvSpPr>
          <p:cNvPr id="217" name="AutoShape 157" descr="Parchment">
            <a:extLst>
              <a:ext uri="{FF2B5EF4-FFF2-40B4-BE49-F238E27FC236}">
                <a16:creationId xmlns:a16="http://schemas.microsoft.com/office/drawing/2014/main" id="{D06A0782-553E-49BE-B5D2-071D1C3BF6AB}"/>
              </a:ext>
            </a:extLst>
          </p:cNvPr>
          <p:cNvSpPr>
            <a:spLocks noChangeAspect="1" noChangeArrowheads="1"/>
          </p:cNvSpPr>
          <p:nvPr/>
        </p:nvSpPr>
        <p:spPr bwMode="auto">
          <a:xfrm>
            <a:off x="6728132" y="5823522"/>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Quality Mgmt</a:t>
            </a:r>
          </a:p>
        </p:txBody>
      </p:sp>
      <p:sp>
        <p:nvSpPr>
          <p:cNvPr id="218" name="AutoShape 157" descr="Parchment">
            <a:extLst>
              <a:ext uri="{FF2B5EF4-FFF2-40B4-BE49-F238E27FC236}">
                <a16:creationId xmlns:a16="http://schemas.microsoft.com/office/drawing/2014/main" id="{C6B35072-1479-41CA-AEEB-88B20B905193}"/>
              </a:ext>
            </a:extLst>
          </p:cNvPr>
          <p:cNvSpPr>
            <a:spLocks noChangeAspect="1" noChangeArrowheads="1"/>
          </p:cNvSpPr>
          <p:nvPr/>
        </p:nvSpPr>
        <p:spPr bwMode="auto">
          <a:xfrm>
            <a:off x="7732892" y="5832736"/>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Procurement Transactions</a:t>
            </a:r>
          </a:p>
        </p:txBody>
      </p:sp>
      <p:sp>
        <p:nvSpPr>
          <p:cNvPr id="219" name="AutoShape 157" descr="Parchment">
            <a:extLst>
              <a:ext uri="{FF2B5EF4-FFF2-40B4-BE49-F238E27FC236}">
                <a16:creationId xmlns:a16="http://schemas.microsoft.com/office/drawing/2014/main" id="{69E367A6-2EE2-489A-834F-8ECEFEFCA79A}"/>
              </a:ext>
            </a:extLst>
          </p:cNvPr>
          <p:cNvSpPr>
            <a:spLocks noChangeAspect="1" noChangeArrowheads="1"/>
          </p:cNvSpPr>
          <p:nvPr/>
        </p:nvSpPr>
        <p:spPr bwMode="auto">
          <a:xfrm>
            <a:off x="8746598" y="5281633"/>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Service Level Rule Adherence</a:t>
            </a:r>
          </a:p>
        </p:txBody>
      </p:sp>
      <p:sp>
        <p:nvSpPr>
          <p:cNvPr id="220" name="AutoShape 157" descr="Parchment">
            <a:extLst>
              <a:ext uri="{FF2B5EF4-FFF2-40B4-BE49-F238E27FC236}">
                <a16:creationId xmlns:a16="http://schemas.microsoft.com/office/drawing/2014/main" id="{3B49F925-2641-40DD-B9FC-609477991460}"/>
              </a:ext>
            </a:extLst>
          </p:cNvPr>
          <p:cNvSpPr>
            <a:spLocks noChangeAspect="1" noChangeArrowheads="1"/>
          </p:cNvSpPr>
          <p:nvPr/>
        </p:nvSpPr>
        <p:spPr bwMode="auto">
          <a:xfrm>
            <a:off x="3015069" y="5267997"/>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Pricing Management</a:t>
            </a:r>
          </a:p>
        </p:txBody>
      </p:sp>
      <p:sp>
        <p:nvSpPr>
          <p:cNvPr id="221" name="AutoShape 157" descr="Parchment">
            <a:extLst>
              <a:ext uri="{FF2B5EF4-FFF2-40B4-BE49-F238E27FC236}">
                <a16:creationId xmlns:a16="http://schemas.microsoft.com/office/drawing/2014/main" id="{2F97DC46-3FED-44B9-A054-12484BFAA3A1}"/>
              </a:ext>
            </a:extLst>
          </p:cNvPr>
          <p:cNvSpPr>
            <a:spLocks noChangeAspect="1" noChangeArrowheads="1"/>
          </p:cNvSpPr>
          <p:nvPr/>
        </p:nvSpPr>
        <p:spPr bwMode="auto">
          <a:xfrm>
            <a:off x="1998959" y="5865597"/>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NPD Project Mgmt</a:t>
            </a:r>
          </a:p>
        </p:txBody>
      </p:sp>
      <p:grpSp>
        <p:nvGrpSpPr>
          <p:cNvPr id="222" name="Group 221">
            <a:extLst>
              <a:ext uri="{FF2B5EF4-FFF2-40B4-BE49-F238E27FC236}">
                <a16:creationId xmlns:a16="http://schemas.microsoft.com/office/drawing/2014/main" id="{6830427B-4BE2-4CDF-84A0-44200E08E352}"/>
              </a:ext>
            </a:extLst>
          </p:cNvPr>
          <p:cNvGrpSpPr/>
          <p:nvPr/>
        </p:nvGrpSpPr>
        <p:grpSpPr>
          <a:xfrm rot="16200000">
            <a:off x="5834207" y="5651389"/>
            <a:ext cx="847283" cy="429523"/>
            <a:chOff x="3657600" y="2133600"/>
            <a:chExt cx="685800" cy="335179"/>
          </a:xfrm>
          <a:solidFill>
            <a:srgbClr val="115E67"/>
          </a:solidFill>
        </p:grpSpPr>
        <p:sp>
          <p:nvSpPr>
            <p:cNvPr id="232" name="Arrow: Up 231">
              <a:extLst>
                <a:ext uri="{FF2B5EF4-FFF2-40B4-BE49-F238E27FC236}">
                  <a16:creationId xmlns:a16="http://schemas.microsoft.com/office/drawing/2014/main" id="{A77627AC-4B9F-46DC-8759-12F828E4C404}"/>
                </a:ext>
              </a:extLst>
            </p:cNvPr>
            <p:cNvSpPr/>
            <p:nvPr/>
          </p:nvSpPr>
          <p:spPr bwMode="auto">
            <a:xfrm>
              <a:off x="3657600" y="2133600"/>
              <a:ext cx="315898" cy="335179"/>
            </a:xfrm>
            <a:prstGeom prst="upArrow">
              <a:avLst/>
            </a:prstGeom>
            <a:solidFill>
              <a:srgbClr val="0054A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sp>
          <p:nvSpPr>
            <p:cNvPr id="233" name="Arrow: Up 232">
              <a:extLst>
                <a:ext uri="{FF2B5EF4-FFF2-40B4-BE49-F238E27FC236}">
                  <a16:creationId xmlns:a16="http://schemas.microsoft.com/office/drawing/2014/main" id="{AF19A799-60FB-4BBF-82DC-5324D1B069BB}"/>
                </a:ext>
              </a:extLst>
            </p:cNvPr>
            <p:cNvSpPr/>
            <p:nvPr/>
          </p:nvSpPr>
          <p:spPr bwMode="auto">
            <a:xfrm rot="10800000">
              <a:off x="4027502" y="2133600"/>
              <a:ext cx="315898" cy="335179"/>
            </a:xfrm>
            <a:prstGeom prst="upArrow">
              <a:avLst/>
            </a:prstGeom>
            <a:solidFill>
              <a:srgbClr val="0054A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charset="0"/>
                <a:ea typeface="ＭＳ Ｐゴシック" pitchFamily="100" charset="-128"/>
                <a:cs typeface="Arial" pitchFamily="34" charset="0"/>
              </a:endParaRPr>
            </a:p>
          </p:txBody>
        </p:sp>
      </p:grpSp>
      <p:sp>
        <p:nvSpPr>
          <p:cNvPr id="224" name="AutoShape 157" descr="Parchment">
            <a:extLst>
              <a:ext uri="{FF2B5EF4-FFF2-40B4-BE49-F238E27FC236}">
                <a16:creationId xmlns:a16="http://schemas.microsoft.com/office/drawing/2014/main" id="{D057CF34-92EF-4961-BD51-9CFB653FC320}"/>
              </a:ext>
            </a:extLst>
          </p:cNvPr>
          <p:cNvSpPr>
            <a:spLocks noChangeAspect="1" noChangeArrowheads="1"/>
          </p:cNvSpPr>
          <p:nvPr/>
        </p:nvSpPr>
        <p:spPr bwMode="auto">
          <a:xfrm>
            <a:off x="4828949" y="5236833"/>
            <a:ext cx="923142" cy="496250"/>
          </a:xfrm>
          <a:prstGeom prst="roundRect">
            <a:avLst>
              <a:gd name="adj" fmla="val 16667"/>
            </a:avLst>
          </a:prstGeom>
          <a:solidFill>
            <a:sysClr val="window" lastClr="FFFFFF">
              <a:lumMod val="95000"/>
            </a:sysClr>
          </a:solidFill>
          <a:ln w="9525">
            <a:noFill/>
            <a:round/>
            <a:headEnd/>
            <a:tailEnd/>
          </a:ln>
          <a:effectLst/>
        </p:spPr>
        <p:txBody>
          <a:bodyPr lIns="36000" tIns="36000" rIns="36000" bIns="36000" anchor="ctr" anchorCtr="0"/>
          <a:lstStyle/>
          <a:p>
            <a:pPr marL="0" marR="0" lvl="0" indent="0" algn="ctr" defTabSz="457200" rtl="0" eaLnBrk="1" fontAlgn="auto" latinLnBrk="0" hangingPunct="1">
              <a:lnSpc>
                <a:spcPct val="100000"/>
              </a:lnSpc>
              <a:spcBef>
                <a:spcPct val="20000"/>
              </a:spcBef>
              <a:spcAft>
                <a:spcPts val="0"/>
              </a:spcAft>
              <a:buClr>
                <a:srgbClr val="ED7A00"/>
              </a:buClr>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itchFamily="34" charset="0"/>
              </a:rPr>
              <a:t>Order Mgmt</a:t>
            </a:r>
          </a:p>
        </p:txBody>
      </p:sp>
      <p:sp>
        <p:nvSpPr>
          <p:cNvPr id="225" name="Text Box 4">
            <a:extLst>
              <a:ext uri="{FF2B5EF4-FFF2-40B4-BE49-F238E27FC236}">
                <a16:creationId xmlns:a16="http://schemas.microsoft.com/office/drawing/2014/main" id="{51D1C952-1356-4EC6-AA3F-49A669DDAB3C}"/>
              </a:ext>
            </a:extLst>
          </p:cNvPr>
          <p:cNvSpPr txBox="1">
            <a:spLocks noChangeArrowheads="1"/>
          </p:cNvSpPr>
          <p:nvPr/>
        </p:nvSpPr>
        <p:spPr bwMode="auto">
          <a:xfrm>
            <a:off x="371645" y="3067392"/>
            <a:ext cx="1284421" cy="535531"/>
          </a:xfrm>
          <a:prstGeom prst="rect">
            <a:avLst/>
          </a:prstGeom>
          <a:solidFill>
            <a:schemeClr val="accent4">
              <a:lumMod val="10000"/>
              <a:lumOff val="90000"/>
            </a:schemeClr>
          </a:solidFill>
          <a:ln w="9525">
            <a:noFill/>
            <a:miter lim="800000"/>
            <a:headEnd/>
            <a:tailEnd/>
          </a:ln>
          <a:effectLst/>
        </p:spPr>
        <p:txBody>
          <a:bodyPr wrap="square" lIns="36576" tIns="36576" rIns="36576" bIns="36576" anchor="ctr" anchorCtr="0">
            <a:noAutofit/>
          </a:bodyPr>
          <a:lstStyle>
            <a:defPPr>
              <a:defRPr lang="en-US"/>
            </a:defPPr>
            <a:lvl1pPr algn="ctr">
              <a:buClr>
                <a:srgbClr val="ED7A00"/>
              </a:buClr>
              <a:buSzPct val="80000"/>
              <a:buFont typeface="Times New Roman" pitchFamily="18" charset="0"/>
              <a:buNone/>
              <a:defRPr sz="1000" b="1">
                <a:ea typeface="Tahoma" pitchFamily="34" charset="0"/>
                <a:cs typeface="Tahoma" pitchFamily="34" charset="0"/>
              </a:defRPr>
            </a:lvl1pPr>
          </a:lstStyle>
          <a:p>
            <a:pPr marL="0" marR="0" lvl="0" indent="0" algn="ctr" defTabSz="457200" rtl="0" eaLnBrk="1" fontAlgn="auto" latinLnBrk="0" hangingPunct="1">
              <a:lnSpc>
                <a:spcPct val="100000"/>
              </a:lnSpc>
              <a:spcBef>
                <a:spcPts val="0"/>
              </a:spcBef>
              <a:spcAft>
                <a:spcPts val="0"/>
              </a:spcAft>
              <a:buClr>
                <a:srgbClr val="ED7A00"/>
              </a:buClr>
              <a:buSzPct val="80000"/>
              <a:buFont typeface="Times New Roman" pitchFamily="18" charset="0"/>
              <a:buNone/>
              <a:tabLst/>
              <a:defRPr/>
            </a:pPr>
            <a:r>
              <a:rPr kumimoji="0" lang="en-US" sz="1200" b="1" i="0" u="none" strike="noStrike" kern="0" cap="none" spc="0" normalizeH="0" baseline="0" noProof="0" dirty="0">
                <a:ln>
                  <a:noFill/>
                </a:ln>
                <a:solidFill>
                  <a:prstClr val="black"/>
                </a:solidFill>
                <a:effectLst/>
                <a:uLnTx/>
                <a:uFillTx/>
                <a:latin typeface="Arial"/>
                <a:ea typeface="Tahoma" pitchFamily="34" charset="0"/>
                <a:cs typeface="Tahoma" pitchFamily="34" charset="0"/>
              </a:rPr>
              <a:t>Supporting Processes</a:t>
            </a:r>
          </a:p>
          <a:p>
            <a:pPr marL="0" marR="0" lvl="0" indent="0" algn="ctr" defTabSz="457200" rtl="0" eaLnBrk="1" fontAlgn="auto" latinLnBrk="0" hangingPunct="1">
              <a:lnSpc>
                <a:spcPct val="100000"/>
              </a:lnSpc>
              <a:spcBef>
                <a:spcPts val="0"/>
              </a:spcBef>
              <a:spcAft>
                <a:spcPts val="0"/>
              </a:spcAft>
              <a:buClr>
                <a:srgbClr val="ED7A00"/>
              </a:buClr>
              <a:buSzPct val="80000"/>
              <a:buFont typeface="Times New Roman" pitchFamily="18" charset="0"/>
              <a:buNone/>
              <a:tabLst/>
              <a:defRPr/>
            </a:pPr>
            <a:r>
              <a:rPr kumimoji="0" lang="en-US" sz="1200" b="1" i="0" u="none" strike="noStrike" kern="0" cap="none" spc="0" normalizeH="0" baseline="0" noProof="0" dirty="0">
                <a:ln>
                  <a:noFill/>
                </a:ln>
                <a:solidFill>
                  <a:prstClr val="black"/>
                </a:solidFill>
                <a:effectLst/>
                <a:uLnTx/>
                <a:uFillTx/>
                <a:latin typeface="Arial"/>
                <a:ea typeface="Tahoma" pitchFamily="34" charset="0"/>
                <a:cs typeface="Tahoma" pitchFamily="34" charset="0"/>
              </a:rPr>
              <a:t>(SKU Detail)</a:t>
            </a:r>
          </a:p>
        </p:txBody>
      </p:sp>
      <p:sp>
        <p:nvSpPr>
          <p:cNvPr id="226" name="Text Box 4">
            <a:extLst>
              <a:ext uri="{FF2B5EF4-FFF2-40B4-BE49-F238E27FC236}">
                <a16:creationId xmlns:a16="http://schemas.microsoft.com/office/drawing/2014/main" id="{39213A55-6A25-4E27-99C7-35AC38819ED1}"/>
              </a:ext>
            </a:extLst>
          </p:cNvPr>
          <p:cNvSpPr txBox="1">
            <a:spLocks noChangeArrowheads="1"/>
          </p:cNvSpPr>
          <p:nvPr/>
        </p:nvSpPr>
        <p:spPr bwMode="auto">
          <a:xfrm>
            <a:off x="397119" y="5310781"/>
            <a:ext cx="1284421" cy="633503"/>
          </a:xfrm>
          <a:prstGeom prst="rect">
            <a:avLst/>
          </a:prstGeom>
          <a:solidFill>
            <a:schemeClr val="accent4">
              <a:lumMod val="10000"/>
              <a:lumOff val="90000"/>
            </a:schemeClr>
          </a:solidFill>
          <a:ln w="9525">
            <a:noFill/>
            <a:miter lim="800000"/>
            <a:headEnd/>
            <a:tailEnd/>
          </a:ln>
          <a:effectLst/>
        </p:spPr>
        <p:txBody>
          <a:bodyPr wrap="square" lIns="36576" tIns="36576" rIns="36576" bIns="36576" anchor="ctr" anchorCtr="0">
            <a:noAutofit/>
          </a:bodyPr>
          <a:lstStyle>
            <a:defPPr>
              <a:defRPr lang="en-US"/>
            </a:defPPr>
            <a:lvl1pPr algn="ctr">
              <a:buClr>
                <a:srgbClr val="ED7A00"/>
              </a:buClr>
              <a:buSzPct val="80000"/>
              <a:buFont typeface="Times New Roman" pitchFamily="18" charset="0"/>
              <a:buNone/>
              <a:defRPr sz="1000" b="1">
                <a:ea typeface="Tahoma" pitchFamily="34" charset="0"/>
                <a:cs typeface="Tahoma" pitchFamily="34" charset="0"/>
              </a:defRPr>
            </a:lvl1pPr>
          </a:lstStyle>
          <a:p>
            <a:pPr marL="0" marR="0" lvl="0" indent="0" algn="ctr" defTabSz="457200" rtl="0" eaLnBrk="1" fontAlgn="auto" latinLnBrk="0" hangingPunct="1">
              <a:lnSpc>
                <a:spcPct val="100000"/>
              </a:lnSpc>
              <a:spcBef>
                <a:spcPts val="0"/>
              </a:spcBef>
              <a:spcAft>
                <a:spcPts val="0"/>
              </a:spcAft>
              <a:buClr>
                <a:srgbClr val="ED7A00"/>
              </a:buClr>
              <a:buSzPct val="80000"/>
              <a:buFont typeface="Times New Roman" pitchFamily="18" charset="0"/>
              <a:buNone/>
              <a:tabLst/>
              <a:defRPr/>
            </a:pPr>
            <a:r>
              <a:rPr kumimoji="0" lang="en-US" sz="1200" b="1" i="0" u="none" strike="noStrike" kern="0" cap="none" spc="0" normalizeH="0" baseline="0" noProof="0" dirty="0">
                <a:ln>
                  <a:noFill/>
                </a:ln>
                <a:solidFill>
                  <a:prstClr val="black"/>
                </a:solidFill>
                <a:effectLst/>
                <a:uLnTx/>
                <a:uFillTx/>
                <a:latin typeface="Arial"/>
                <a:ea typeface="Tahoma" pitchFamily="34" charset="0"/>
                <a:cs typeface="Tahoma" pitchFamily="34" charset="0"/>
              </a:rPr>
              <a:t>Tactical Execution</a:t>
            </a:r>
          </a:p>
          <a:p>
            <a:pPr marL="0" marR="0" lvl="0" indent="0" algn="ctr" defTabSz="457200" rtl="0" eaLnBrk="1" fontAlgn="auto" latinLnBrk="0" hangingPunct="1">
              <a:lnSpc>
                <a:spcPct val="100000"/>
              </a:lnSpc>
              <a:spcBef>
                <a:spcPts val="0"/>
              </a:spcBef>
              <a:spcAft>
                <a:spcPts val="0"/>
              </a:spcAft>
              <a:buClr>
                <a:srgbClr val="ED7A00"/>
              </a:buClr>
              <a:buSzPct val="80000"/>
              <a:buFont typeface="Times New Roman" pitchFamily="18" charset="0"/>
              <a:buNone/>
              <a:tabLst/>
              <a:defRPr/>
            </a:pPr>
            <a:r>
              <a:rPr kumimoji="0" lang="en-US" sz="1200" b="1" i="0" u="none" strike="noStrike" kern="0" cap="none" spc="0" normalizeH="0" baseline="0" noProof="0" dirty="0">
                <a:ln>
                  <a:noFill/>
                </a:ln>
                <a:solidFill>
                  <a:prstClr val="black"/>
                </a:solidFill>
                <a:effectLst/>
                <a:uLnTx/>
                <a:uFillTx/>
                <a:latin typeface="Arial"/>
                <a:ea typeface="Tahoma" pitchFamily="34" charset="0"/>
                <a:cs typeface="Tahoma" pitchFamily="34" charset="0"/>
              </a:rPr>
              <a:t>(SKU Detail)</a:t>
            </a:r>
          </a:p>
        </p:txBody>
      </p:sp>
      <p:sp>
        <p:nvSpPr>
          <p:cNvPr id="227" name="TextBox 226">
            <a:extLst>
              <a:ext uri="{FF2B5EF4-FFF2-40B4-BE49-F238E27FC236}">
                <a16:creationId xmlns:a16="http://schemas.microsoft.com/office/drawing/2014/main" id="{835F9E81-64C7-441B-89D0-2E5ED0D8DAEC}"/>
              </a:ext>
            </a:extLst>
          </p:cNvPr>
          <p:cNvSpPr txBox="1"/>
          <p:nvPr/>
        </p:nvSpPr>
        <p:spPr>
          <a:xfrm>
            <a:off x="9171469" y="4286597"/>
            <a:ext cx="2264355" cy="400110"/>
          </a:xfrm>
          <a:prstGeom prst="rect">
            <a:avLst/>
          </a:prstGeom>
          <a:solidFill>
            <a:srgbClr val="6CACE4">
              <a:alpha val="37000"/>
            </a:srgb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rgbClr val="0054A4"/>
                </a:solidFill>
                <a:effectLst/>
                <a:uLnTx/>
                <a:uFillTx/>
                <a:latin typeface="Arial"/>
                <a:ea typeface="+mn-ea"/>
                <a:cs typeface="Arial" pitchFamily="34" charset="0"/>
              </a:rPr>
              <a:t>S&amp;OP will build capabilities to manage and execute at all levels</a:t>
            </a:r>
          </a:p>
        </p:txBody>
      </p:sp>
      <p:sp>
        <p:nvSpPr>
          <p:cNvPr id="3" name="TextBox 2">
            <a:extLst>
              <a:ext uri="{FF2B5EF4-FFF2-40B4-BE49-F238E27FC236}">
                <a16:creationId xmlns:a16="http://schemas.microsoft.com/office/drawing/2014/main" id="{F6782974-9EFB-C56C-715B-8F9D0A194C0B}"/>
              </a:ext>
            </a:extLst>
          </p:cNvPr>
          <p:cNvSpPr txBox="1"/>
          <p:nvPr/>
        </p:nvSpPr>
        <p:spPr>
          <a:xfrm>
            <a:off x="5808163" y="692914"/>
            <a:ext cx="6276699"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0066"/>
                </a:solidFill>
                <a:effectLst/>
                <a:uLnTx/>
                <a:uFillTx/>
                <a:latin typeface="Arial" pitchFamily="34" charset="0"/>
                <a:ea typeface="+mn-ea"/>
                <a:cs typeface="Arial" pitchFamily="34" charset="0"/>
              </a:rPr>
              <a:t>This is a common flow for manufacturing firms, this should be tailored to your application.</a:t>
            </a:r>
          </a:p>
        </p:txBody>
      </p:sp>
      <p:sp>
        <p:nvSpPr>
          <p:cNvPr id="6" name="Footer Placeholder 3">
            <a:extLst>
              <a:ext uri="{FF2B5EF4-FFF2-40B4-BE49-F238E27FC236}">
                <a16:creationId xmlns:a16="http://schemas.microsoft.com/office/drawing/2014/main" id="{A6DB2517-CE2A-C033-DB23-23CBC46970B4}"/>
              </a:ext>
            </a:extLst>
          </p:cNvPr>
          <p:cNvSpPr txBox="1">
            <a:spLocks/>
          </p:cNvSpPr>
          <p:nvPr/>
        </p:nvSpPr>
        <p:spPr>
          <a:xfrm>
            <a:off x="4194299" y="6579960"/>
            <a:ext cx="38608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900" dirty="0">
                <a:solidFill>
                  <a:srgbClr val="0A1F62"/>
                </a:solidFill>
                <a:latin typeface="Arial" charset="0"/>
              </a:rPr>
              <a:t>© Nexview Consulting, LLC ®</a:t>
            </a:r>
          </a:p>
        </p:txBody>
      </p:sp>
    </p:spTree>
    <p:extLst>
      <p:ext uri="{BB962C8B-B14F-4D97-AF65-F5344CB8AC3E}">
        <p14:creationId xmlns:p14="http://schemas.microsoft.com/office/powerpoint/2010/main" val="303123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0" y="257628"/>
            <a:ext cx="11404600" cy="533400"/>
          </a:xfrm>
        </p:spPr>
        <p:txBody>
          <a:bodyPr/>
          <a:lstStyle/>
          <a:p>
            <a:r>
              <a:rPr lang="en-US" sz="1800" dirty="0"/>
              <a:t>This may help you illustrate how functions have their own priorities and how S&amp;OP is the coach that brings them together</a:t>
            </a:r>
          </a:p>
        </p:txBody>
      </p:sp>
      <p:sp>
        <p:nvSpPr>
          <p:cNvPr id="4" name="Footer Placeholder 3"/>
          <p:cNvSpPr>
            <a:spLocks noGrp="1"/>
          </p:cNvSpPr>
          <p:nvPr>
            <p:ph type="ftr" sz="quarter" idx="10"/>
          </p:nvPr>
        </p:nvSpPr>
        <p:spPr>
          <a:xfrm>
            <a:off x="4194299" y="6579960"/>
            <a:ext cx="38608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A1F62"/>
                </a:solidFill>
                <a:effectLst/>
                <a:uLnTx/>
                <a:uFillTx/>
                <a:latin typeface="Arial" charset="0"/>
                <a:ea typeface="+mn-ea"/>
                <a:cs typeface="Arial" pitchFamily="34" charset="0"/>
              </a:rPr>
              <a:t>© Nexview Consulting, LLC ®</a:t>
            </a:r>
          </a:p>
        </p:txBody>
      </p:sp>
      <p:grpSp>
        <p:nvGrpSpPr>
          <p:cNvPr id="45" name="Group 44">
            <a:extLst>
              <a:ext uri="{FF2B5EF4-FFF2-40B4-BE49-F238E27FC236}">
                <a16:creationId xmlns:a16="http://schemas.microsoft.com/office/drawing/2014/main" id="{C000C70C-947A-163A-4693-576246A50D8B}"/>
              </a:ext>
            </a:extLst>
          </p:cNvPr>
          <p:cNvGrpSpPr/>
          <p:nvPr/>
        </p:nvGrpSpPr>
        <p:grpSpPr>
          <a:xfrm>
            <a:off x="60949" y="523433"/>
            <a:ext cx="12004406" cy="6467611"/>
            <a:chOff x="60949" y="632288"/>
            <a:chExt cx="12004406" cy="6467611"/>
          </a:xfrm>
        </p:grpSpPr>
        <p:pic>
          <p:nvPicPr>
            <p:cNvPr id="39" name="Picture 38">
              <a:extLst>
                <a:ext uri="{FF2B5EF4-FFF2-40B4-BE49-F238E27FC236}">
                  <a16:creationId xmlns:a16="http://schemas.microsoft.com/office/drawing/2014/main" id="{0BEE845A-EF5A-37F6-0BDF-B71564D17CFD}"/>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flipH="1">
              <a:off x="1748898" y="632288"/>
              <a:ext cx="8529423" cy="5698763"/>
            </a:xfrm>
            <a:prstGeom prst="rect">
              <a:avLst/>
            </a:prstGeom>
          </p:spPr>
        </p:pic>
        <p:sp>
          <p:nvSpPr>
            <p:cNvPr id="3" name="TextBox 2">
              <a:extLst>
                <a:ext uri="{FF2B5EF4-FFF2-40B4-BE49-F238E27FC236}">
                  <a16:creationId xmlns:a16="http://schemas.microsoft.com/office/drawing/2014/main" id="{7FE2F2EC-E612-D9E3-63CF-D9E5F79ECB7C}"/>
                </a:ext>
              </a:extLst>
            </p:cNvPr>
            <p:cNvSpPr txBox="1"/>
            <p:nvPr/>
          </p:nvSpPr>
          <p:spPr>
            <a:xfrm>
              <a:off x="7593597" y="1150209"/>
              <a:ext cx="2550743" cy="24457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rgbClr val="0A1F62"/>
                  </a:solidFill>
                  <a:effectLst/>
                  <a:uLnTx/>
                  <a:uFillTx/>
                  <a:latin typeface="Arial"/>
                  <a:ea typeface="+mn-ea"/>
                  <a:cs typeface="+mn-cs"/>
                </a:rPr>
                <a:t>Operations</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Unit cost, efficiency</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Standardization</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High volume/long runs</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Predictability</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Constraint management</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Quality, safety, reliability</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Simplicity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A1F62"/>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BA6276A5-FDDF-1D42-516E-9E15EFF2A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189" y="1305837"/>
              <a:ext cx="1573211" cy="1763963"/>
            </a:xfrm>
            <a:prstGeom prst="rect">
              <a:avLst/>
            </a:prstGeom>
          </p:spPr>
        </p:pic>
        <p:pic>
          <p:nvPicPr>
            <p:cNvPr id="16" name="Picture 15">
              <a:extLst>
                <a:ext uri="{FF2B5EF4-FFF2-40B4-BE49-F238E27FC236}">
                  <a16:creationId xmlns:a16="http://schemas.microsoft.com/office/drawing/2014/main" id="{7069ACE5-6641-5D8B-DAF4-53F0163D2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9" y="4162977"/>
              <a:ext cx="2050440" cy="2099651"/>
            </a:xfrm>
            <a:prstGeom prst="rect">
              <a:avLst/>
            </a:prstGeom>
          </p:spPr>
        </p:pic>
        <p:grpSp>
          <p:nvGrpSpPr>
            <p:cNvPr id="26" name="Group 25">
              <a:extLst>
                <a:ext uri="{FF2B5EF4-FFF2-40B4-BE49-F238E27FC236}">
                  <a16:creationId xmlns:a16="http://schemas.microsoft.com/office/drawing/2014/main" id="{1A62C597-770C-793E-7750-446009EAE14F}"/>
                </a:ext>
              </a:extLst>
            </p:cNvPr>
            <p:cNvGrpSpPr/>
            <p:nvPr/>
          </p:nvGrpSpPr>
          <p:grpSpPr>
            <a:xfrm>
              <a:off x="5463604" y="1753185"/>
              <a:ext cx="1822017" cy="1883536"/>
              <a:chOff x="4770340" y="2102261"/>
              <a:chExt cx="2099651" cy="2099651"/>
            </a:xfrm>
          </p:grpSpPr>
          <p:pic>
            <p:nvPicPr>
              <p:cNvPr id="18" name="Picture 17">
                <a:extLst>
                  <a:ext uri="{FF2B5EF4-FFF2-40B4-BE49-F238E27FC236}">
                    <a16:creationId xmlns:a16="http://schemas.microsoft.com/office/drawing/2014/main" id="{4F4AC017-9B77-2578-A28E-089AA75FF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0340" y="2102261"/>
                <a:ext cx="2099651" cy="2099651"/>
              </a:xfrm>
              <a:prstGeom prst="rect">
                <a:avLst/>
              </a:prstGeom>
            </p:spPr>
          </p:pic>
          <p:sp>
            <p:nvSpPr>
              <p:cNvPr id="19" name="TextBox 18">
                <a:extLst>
                  <a:ext uri="{FF2B5EF4-FFF2-40B4-BE49-F238E27FC236}">
                    <a16:creationId xmlns:a16="http://schemas.microsoft.com/office/drawing/2014/main" id="{941F68EA-F89D-1A5A-CB76-19E1C24492F9}"/>
                  </a:ext>
                </a:extLst>
              </p:cNvPr>
              <p:cNvSpPr txBox="1"/>
              <p:nvPr/>
            </p:nvSpPr>
            <p:spPr>
              <a:xfrm>
                <a:off x="5435278" y="3612264"/>
                <a:ext cx="8080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a:ea typeface="+mn-ea"/>
                    <a:cs typeface="+mn-cs"/>
                  </a:rPr>
                  <a:t>S&amp;OP</a:t>
                </a:r>
              </a:p>
            </p:txBody>
          </p:sp>
        </p:grpSp>
        <p:pic>
          <p:nvPicPr>
            <p:cNvPr id="23" name="Picture 22">
              <a:extLst>
                <a:ext uri="{FF2B5EF4-FFF2-40B4-BE49-F238E27FC236}">
                  <a16:creationId xmlns:a16="http://schemas.microsoft.com/office/drawing/2014/main" id="{19F797F7-ED62-3CBF-0ACA-E343A1EAC7FA}"/>
                </a:ext>
              </a:extLst>
            </p:cNvPr>
            <p:cNvPicPr>
              <a:picLocks noChangeAspect="1"/>
            </p:cNvPicPr>
            <p:nvPr/>
          </p:nvPicPr>
          <p:blipFill>
            <a:blip r:embed="rId6">
              <a:extLst>
                <a:ext uri="{28A0092B-C50C-407E-A947-70E740481C1C}">
                  <a14:useLocalDpi xmlns:a14="http://schemas.microsoft.com/office/drawing/2010/main" val="0"/>
                </a:ext>
              </a:extLst>
            </a:blip>
            <a:srcRect l="16305" t="9923" r="19245" b="8320"/>
            <a:stretch>
              <a:fillRect/>
            </a:stretch>
          </p:blipFill>
          <p:spPr>
            <a:xfrm flipH="1">
              <a:off x="4030460" y="4372064"/>
              <a:ext cx="1759800" cy="2232386"/>
            </a:xfrm>
            <a:prstGeom prst="rect">
              <a:avLst/>
            </a:prstGeom>
          </p:spPr>
        </p:pic>
        <p:pic>
          <p:nvPicPr>
            <p:cNvPr id="25" name="Picture 24">
              <a:extLst>
                <a:ext uri="{FF2B5EF4-FFF2-40B4-BE49-F238E27FC236}">
                  <a16:creationId xmlns:a16="http://schemas.microsoft.com/office/drawing/2014/main" id="{7D7A6236-3CFD-1C17-A100-2D36079AD032}"/>
                </a:ext>
              </a:extLst>
            </p:cNvPr>
            <p:cNvPicPr>
              <a:picLocks noChangeAspect="1"/>
            </p:cNvPicPr>
            <p:nvPr/>
          </p:nvPicPr>
          <p:blipFill>
            <a:blip r:embed="rId7">
              <a:extLst>
                <a:ext uri="{28A0092B-C50C-407E-A947-70E740481C1C}">
                  <a14:useLocalDpi xmlns:a14="http://schemas.microsoft.com/office/drawing/2010/main" val="0"/>
                </a:ext>
              </a:extLst>
            </a:blip>
            <a:srcRect l="20058" t="1527" r="14410" b="13909"/>
            <a:stretch>
              <a:fillRect/>
            </a:stretch>
          </p:blipFill>
          <p:spPr>
            <a:xfrm flipH="1">
              <a:off x="9886632" y="3804561"/>
              <a:ext cx="2178723" cy="2811425"/>
            </a:xfrm>
            <a:prstGeom prst="rect">
              <a:avLst/>
            </a:prstGeom>
          </p:spPr>
        </p:pic>
        <p:pic>
          <p:nvPicPr>
            <p:cNvPr id="32" name="Picture 31">
              <a:extLst>
                <a:ext uri="{FF2B5EF4-FFF2-40B4-BE49-F238E27FC236}">
                  <a16:creationId xmlns:a16="http://schemas.microsoft.com/office/drawing/2014/main" id="{33F05936-622D-65E1-2CA8-89BEB839A546}"/>
                </a:ext>
              </a:extLst>
            </p:cNvPr>
            <p:cNvPicPr>
              <a:picLocks noChangeAspect="1"/>
            </p:cNvPicPr>
            <p:nvPr/>
          </p:nvPicPr>
          <p:blipFill>
            <a:blip r:embed="rId8">
              <a:extLst>
                <a:ext uri="{28A0092B-C50C-407E-A947-70E740481C1C}">
                  <a14:useLocalDpi xmlns:a14="http://schemas.microsoft.com/office/drawing/2010/main" val="0"/>
                </a:ext>
              </a:extLst>
            </a:blip>
            <a:srcRect l="13888" t="5552" r="7308" b="1689"/>
            <a:stretch>
              <a:fillRect/>
            </a:stretch>
          </p:blipFill>
          <p:spPr>
            <a:xfrm>
              <a:off x="194808" y="1249621"/>
              <a:ext cx="1565115" cy="2099651"/>
            </a:xfrm>
            <a:prstGeom prst="rect">
              <a:avLst/>
            </a:prstGeom>
          </p:spPr>
        </p:pic>
        <p:sp>
          <p:nvSpPr>
            <p:cNvPr id="34" name="TextBox 33">
              <a:extLst>
                <a:ext uri="{FF2B5EF4-FFF2-40B4-BE49-F238E27FC236}">
                  <a16:creationId xmlns:a16="http://schemas.microsoft.com/office/drawing/2014/main" id="{79D955F6-7293-1985-1C5E-2F4C22D20978}"/>
                </a:ext>
              </a:extLst>
            </p:cNvPr>
            <p:cNvSpPr txBox="1"/>
            <p:nvPr/>
          </p:nvSpPr>
          <p:spPr>
            <a:xfrm>
              <a:off x="8063340" y="3777672"/>
              <a:ext cx="2099651" cy="2171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rgbClr val="0A1F62"/>
                  </a:solidFill>
                  <a:effectLst/>
                  <a:uLnTx/>
                  <a:uFillTx/>
                  <a:latin typeface="Arial"/>
                  <a:ea typeface="+mn-ea"/>
                  <a:cs typeface="+mn-cs"/>
                </a:rPr>
                <a:t>Product Development</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Technology</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Performance</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Features</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Quality</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Product variants</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Complexity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A1F62"/>
                </a:solidFill>
                <a:effectLst/>
                <a:uLnTx/>
                <a:uFillTx/>
                <a:latin typeface="Arial"/>
                <a:ea typeface="+mn-ea"/>
                <a:cs typeface="+mn-cs"/>
              </a:endParaRPr>
            </a:p>
          </p:txBody>
        </p:sp>
        <p:sp>
          <p:nvSpPr>
            <p:cNvPr id="35" name="TextBox 34">
              <a:extLst>
                <a:ext uri="{FF2B5EF4-FFF2-40B4-BE49-F238E27FC236}">
                  <a16:creationId xmlns:a16="http://schemas.microsoft.com/office/drawing/2014/main" id="{F4847E46-C137-836A-7ECD-9FE448BEF25F}"/>
                </a:ext>
              </a:extLst>
            </p:cNvPr>
            <p:cNvSpPr txBox="1"/>
            <p:nvPr/>
          </p:nvSpPr>
          <p:spPr>
            <a:xfrm>
              <a:off x="5572104" y="4260147"/>
              <a:ext cx="2748886" cy="2839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rgbClr val="0A1F62"/>
                  </a:solidFill>
                  <a:effectLst/>
                  <a:uLnTx/>
                  <a:uFillTx/>
                  <a:latin typeface="Arial"/>
                  <a:ea typeface="+mn-ea"/>
                  <a:cs typeface="+mn-cs"/>
                </a:rPr>
                <a:t>Supply Chain</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On-time-in-full</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Information and product flow across parties (the chain)</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Linkages and constraints</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Manageable changes</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Customer and service segmentation</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Adequate planning horizon</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Cost and right-sized inventory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A1F62"/>
                </a:solidFill>
                <a:effectLst/>
                <a:uLnTx/>
                <a:uFillTx/>
                <a:latin typeface="Arial"/>
                <a:ea typeface="+mn-ea"/>
                <a:cs typeface="+mn-cs"/>
              </a:endParaRPr>
            </a:p>
          </p:txBody>
        </p:sp>
        <p:sp>
          <p:nvSpPr>
            <p:cNvPr id="36" name="TextBox 35">
              <a:extLst>
                <a:ext uri="{FF2B5EF4-FFF2-40B4-BE49-F238E27FC236}">
                  <a16:creationId xmlns:a16="http://schemas.microsoft.com/office/drawing/2014/main" id="{380087B1-C8D6-725A-DDD0-F6867B8EF680}"/>
                </a:ext>
              </a:extLst>
            </p:cNvPr>
            <p:cNvSpPr txBox="1"/>
            <p:nvPr/>
          </p:nvSpPr>
          <p:spPr>
            <a:xfrm>
              <a:off x="2079520" y="4152087"/>
              <a:ext cx="2237751" cy="29166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rgbClr val="0A1F62"/>
                  </a:solidFill>
                  <a:effectLst/>
                  <a:uLnTx/>
                  <a:uFillTx/>
                  <a:latin typeface="Arial"/>
                  <a:ea typeface="+mn-ea"/>
                  <a:cs typeface="+mn-cs"/>
                </a:rPr>
                <a:t>Finance</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Profitable growth</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Cost management</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Reliance on history</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Performance to budget</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Controls</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Risk management</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Skepticism and caution on new things</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Year-end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A1F62"/>
                </a:solidFill>
                <a:effectLst/>
                <a:uLnTx/>
                <a:uFillTx/>
                <a:latin typeface="Arial"/>
                <a:ea typeface="+mn-ea"/>
                <a:cs typeface="+mn-cs"/>
              </a:endParaRPr>
            </a:p>
          </p:txBody>
        </p:sp>
        <p:sp>
          <p:nvSpPr>
            <p:cNvPr id="37" name="TextBox 36">
              <a:extLst>
                <a:ext uri="{FF2B5EF4-FFF2-40B4-BE49-F238E27FC236}">
                  <a16:creationId xmlns:a16="http://schemas.microsoft.com/office/drawing/2014/main" id="{9536FA24-98F2-037C-7CFF-2B2E46F81C07}"/>
                </a:ext>
              </a:extLst>
            </p:cNvPr>
            <p:cNvSpPr txBox="1"/>
            <p:nvPr/>
          </p:nvSpPr>
          <p:spPr>
            <a:xfrm>
              <a:off x="1711923" y="1161787"/>
              <a:ext cx="3788446" cy="29166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rgbClr val="0A1F62"/>
                  </a:solidFill>
                  <a:effectLst/>
                  <a:uLnTx/>
                  <a:uFillTx/>
                  <a:latin typeface="Arial"/>
                  <a:ea typeface="+mn-ea"/>
                  <a:cs typeface="+mn-cs"/>
                </a:rPr>
                <a:t>Sales</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Market pulse and voice of the customer</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Competition</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Everything for every customer, avoid “no”</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Volume growth and market share</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The best products with many options and customization</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Flexibility to meet uncertain demand</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Infinite inventory, no lead time, no constraints</a:t>
              </a:r>
            </a:p>
            <a:p>
              <a:pPr marL="112713" marR="0" lvl="0" indent="-1127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80" b="0" i="0" u="none" strike="noStrike" kern="1200" cap="none" spc="0" normalizeH="0" baseline="0" noProof="0" dirty="0">
                  <a:ln>
                    <a:noFill/>
                  </a:ln>
                  <a:solidFill>
                    <a:srgbClr val="0A1F62"/>
                  </a:solidFill>
                  <a:effectLst/>
                  <a:uLnTx/>
                  <a:uFillTx/>
                  <a:latin typeface="Arial"/>
                  <a:ea typeface="+mn-ea"/>
                  <a:cs typeface="+mn-cs"/>
                </a:rPr>
                <a:t>Speed and control averse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A1F62"/>
                </a:solidFill>
                <a:effectLst/>
                <a:uLnTx/>
                <a:uFillTx/>
                <a:latin typeface="Arial"/>
                <a:ea typeface="+mn-ea"/>
                <a:cs typeface="+mn-cs"/>
              </a:endParaRPr>
            </a:p>
          </p:txBody>
        </p:sp>
        <p:sp>
          <p:nvSpPr>
            <p:cNvPr id="40" name="Arrow: Left-Right 39">
              <a:extLst>
                <a:ext uri="{FF2B5EF4-FFF2-40B4-BE49-F238E27FC236}">
                  <a16:creationId xmlns:a16="http://schemas.microsoft.com/office/drawing/2014/main" id="{9C3115B3-9CA0-EF75-AFB7-A3661747E28A}"/>
                </a:ext>
              </a:extLst>
            </p:cNvPr>
            <p:cNvSpPr/>
            <p:nvPr/>
          </p:nvSpPr>
          <p:spPr bwMode="auto">
            <a:xfrm rot="19605722">
              <a:off x="6932703" y="2086874"/>
              <a:ext cx="583932" cy="359411"/>
            </a:xfrm>
            <a:prstGeom prst="leftRightArrow">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90000"/>
                </a:lnSpc>
                <a:spcBef>
                  <a:spcPct val="25000"/>
                </a:spcBef>
                <a:spcAft>
                  <a:spcPct val="0"/>
                </a:spcAft>
                <a:buClr>
                  <a:srgbClr val="0A1F62"/>
                </a:buClr>
                <a:buSzTx/>
                <a:buFont typeface="Wingdings" pitchFamily="2" charset="2"/>
                <a:buNone/>
                <a:tabLst/>
                <a:defRPr/>
              </a:pPr>
              <a:endParaRPr kumimoji="0" lang="en-US" sz="1800" b="0" i="0" u="none" strike="noStrike" kern="1200" cap="none" spc="0" normalizeH="0" baseline="0" noProof="0" dirty="0">
                <a:ln>
                  <a:noFill/>
                </a:ln>
                <a:solidFill>
                  <a:srgbClr val="0A1F62"/>
                </a:solidFill>
                <a:effectLst/>
                <a:uLnTx/>
                <a:uFillTx/>
                <a:latin typeface="Arial" charset="0"/>
                <a:ea typeface="+mn-ea"/>
                <a:cs typeface="+mn-cs"/>
              </a:endParaRPr>
            </a:p>
          </p:txBody>
        </p:sp>
        <p:sp>
          <p:nvSpPr>
            <p:cNvPr id="41" name="Arrow: Left-Right 40">
              <a:extLst>
                <a:ext uri="{FF2B5EF4-FFF2-40B4-BE49-F238E27FC236}">
                  <a16:creationId xmlns:a16="http://schemas.microsoft.com/office/drawing/2014/main" id="{DF51209E-9D70-8365-023F-4E417A890EA6}"/>
                </a:ext>
              </a:extLst>
            </p:cNvPr>
            <p:cNvSpPr/>
            <p:nvPr/>
          </p:nvSpPr>
          <p:spPr bwMode="auto">
            <a:xfrm rot="1994278" flipV="1">
              <a:off x="5300689" y="2097230"/>
              <a:ext cx="583932" cy="359411"/>
            </a:xfrm>
            <a:prstGeom prst="leftRightArrow">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90000"/>
                </a:lnSpc>
                <a:spcBef>
                  <a:spcPct val="25000"/>
                </a:spcBef>
                <a:spcAft>
                  <a:spcPct val="0"/>
                </a:spcAft>
                <a:buClr>
                  <a:srgbClr val="0A1F62"/>
                </a:buClr>
                <a:buSzTx/>
                <a:buFont typeface="Wingdings" pitchFamily="2" charset="2"/>
                <a:buNone/>
                <a:tabLst/>
                <a:defRPr/>
              </a:pPr>
              <a:endParaRPr kumimoji="0" lang="en-US" sz="1800" b="0" i="0" u="none" strike="noStrike" kern="1200" cap="none" spc="0" normalizeH="0" baseline="0" noProof="0" dirty="0">
                <a:ln>
                  <a:noFill/>
                </a:ln>
                <a:solidFill>
                  <a:srgbClr val="0A1F62"/>
                </a:solidFill>
                <a:effectLst/>
                <a:uLnTx/>
                <a:uFillTx/>
                <a:latin typeface="Arial" charset="0"/>
                <a:ea typeface="+mn-ea"/>
                <a:cs typeface="+mn-cs"/>
              </a:endParaRPr>
            </a:p>
          </p:txBody>
        </p:sp>
        <p:sp>
          <p:nvSpPr>
            <p:cNvPr id="42" name="Arrow: Left-Right 41">
              <a:extLst>
                <a:ext uri="{FF2B5EF4-FFF2-40B4-BE49-F238E27FC236}">
                  <a16:creationId xmlns:a16="http://schemas.microsoft.com/office/drawing/2014/main" id="{027894F5-4A39-9396-AB26-6B993C3ABB33}"/>
                </a:ext>
              </a:extLst>
            </p:cNvPr>
            <p:cNvSpPr/>
            <p:nvPr/>
          </p:nvSpPr>
          <p:spPr bwMode="auto">
            <a:xfrm rot="1994278" flipV="1">
              <a:off x="7157604" y="3314951"/>
              <a:ext cx="583932" cy="359411"/>
            </a:xfrm>
            <a:prstGeom prst="leftRightArrow">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90000"/>
                </a:lnSpc>
                <a:spcBef>
                  <a:spcPct val="25000"/>
                </a:spcBef>
                <a:spcAft>
                  <a:spcPct val="0"/>
                </a:spcAft>
                <a:buClr>
                  <a:srgbClr val="0A1F62"/>
                </a:buClr>
                <a:buSzTx/>
                <a:buFont typeface="Wingdings" pitchFamily="2" charset="2"/>
                <a:buNone/>
                <a:tabLst/>
                <a:defRPr/>
              </a:pPr>
              <a:endParaRPr kumimoji="0" lang="en-US" sz="1800" b="0" i="0" u="none" strike="noStrike" kern="1200" cap="none" spc="0" normalizeH="0" baseline="0" noProof="0" dirty="0">
                <a:ln>
                  <a:noFill/>
                </a:ln>
                <a:solidFill>
                  <a:srgbClr val="0A1F62"/>
                </a:solidFill>
                <a:effectLst/>
                <a:uLnTx/>
                <a:uFillTx/>
                <a:latin typeface="Arial" charset="0"/>
                <a:ea typeface="+mn-ea"/>
                <a:cs typeface="+mn-cs"/>
              </a:endParaRPr>
            </a:p>
          </p:txBody>
        </p:sp>
        <p:sp>
          <p:nvSpPr>
            <p:cNvPr id="43" name="Arrow: Left-Right 42">
              <a:extLst>
                <a:ext uri="{FF2B5EF4-FFF2-40B4-BE49-F238E27FC236}">
                  <a16:creationId xmlns:a16="http://schemas.microsoft.com/office/drawing/2014/main" id="{6AA2D549-345C-0858-4EF8-191E9BC31412}"/>
                </a:ext>
              </a:extLst>
            </p:cNvPr>
            <p:cNvSpPr/>
            <p:nvPr/>
          </p:nvSpPr>
          <p:spPr bwMode="auto">
            <a:xfrm rot="19777499">
              <a:off x="5092646" y="3439478"/>
              <a:ext cx="583932" cy="359411"/>
            </a:xfrm>
            <a:prstGeom prst="leftRightArrow">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90000"/>
                </a:lnSpc>
                <a:spcBef>
                  <a:spcPct val="25000"/>
                </a:spcBef>
                <a:spcAft>
                  <a:spcPct val="0"/>
                </a:spcAft>
                <a:buClr>
                  <a:srgbClr val="0A1F62"/>
                </a:buClr>
                <a:buSzTx/>
                <a:buFont typeface="Wingdings" pitchFamily="2" charset="2"/>
                <a:buNone/>
                <a:tabLst/>
                <a:defRPr/>
              </a:pPr>
              <a:endParaRPr kumimoji="0" lang="en-US" sz="1800" b="0" i="0" u="none" strike="noStrike" kern="1200" cap="none" spc="0" normalizeH="0" baseline="0" noProof="0" dirty="0">
                <a:ln>
                  <a:noFill/>
                </a:ln>
                <a:solidFill>
                  <a:srgbClr val="0A1F62"/>
                </a:solidFill>
                <a:effectLst/>
                <a:uLnTx/>
                <a:uFillTx/>
                <a:latin typeface="Arial" charset="0"/>
                <a:ea typeface="+mn-ea"/>
                <a:cs typeface="+mn-cs"/>
              </a:endParaRPr>
            </a:p>
          </p:txBody>
        </p:sp>
        <p:sp>
          <p:nvSpPr>
            <p:cNvPr id="44" name="Arrow: Left-Right 43">
              <a:extLst>
                <a:ext uri="{FF2B5EF4-FFF2-40B4-BE49-F238E27FC236}">
                  <a16:creationId xmlns:a16="http://schemas.microsoft.com/office/drawing/2014/main" id="{D1571CA4-7DDC-967A-2465-B70BD62DCA13}"/>
                </a:ext>
              </a:extLst>
            </p:cNvPr>
            <p:cNvSpPr/>
            <p:nvPr/>
          </p:nvSpPr>
          <p:spPr bwMode="auto">
            <a:xfrm rot="16200000">
              <a:off x="6127796" y="3735569"/>
              <a:ext cx="583932" cy="359411"/>
            </a:xfrm>
            <a:prstGeom prst="leftRightArrow">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90000"/>
                </a:lnSpc>
                <a:spcBef>
                  <a:spcPct val="25000"/>
                </a:spcBef>
                <a:spcAft>
                  <a:spcPct val="0"/>
                </a:spcAft>
                <a:buClr>
                  <a:srgbClr val="0A1F62"/>
                </a:buClr>
                <a:buSzTx/>
                <a:buFont typeface="Wingdings" pitchFamily="2" charset="2"/>
                <a:buNone/>
                <a:tabLst/>
                <a:defRPr/>
              </a:pPr>
              <a:endParaRPr kumimoji="0" lang="en-US" sz="1800" b="0" i="0" u="none" strike="noStrike" kern="1200" cap="none" spc="0" normalizeH="0" baseline="0" noProof="0" dirty="0">
                <a:ln>
                  <a:noFill/>
                </a:ln>
                <a:solidFill>
                  <a:srgbClr val="0A1F62"/>
                </a:solidFill>
                <a:effectLst/>
                <a:uLnTx/>
                <a:uFillTx/>
                <a:latin typeface="Arial" charset="0"/>
                <a:ea typeface="+mn-ea"/>
                <a:cs typeface="+mn-cs"/>
              </a:endParaRPr>
            </a:p>
          </p:txBody>
        </p:sp>
      </p:grpSp>
      <p:sp>
        <p:nvSpPr>
          <p:cNvPr id="5" name="TextBox 4">
            <a:extLst>
              <a:ext uri="{FF2B5EF4-FFF2-40B4-BE49-F238E27FC236}">
                <a16:creationId xmlns:a16="http://schemas.microsoft.com/office/drawing/2014/main" id="{1080BC1D-537F-B7F2-8F40-0765D98F29EE}"/>
              </a:ext>
            </a:extLst>
          </p:cNvPr>
          <p:cNvSpPr txBox="1"/>
          <p:nvPr/>
        </p:nvSpPr>
        <p:spPr>
          <a:xfrm>
            <a:off x="7792271" y="477474"/>
            <a:ext cx="4164751" cy="461665"/>
          </a:xfrm>
          <a:prstGeom prst="rect">
            <a:avLst/>
          </a:prstGeom>
          <a:noFill/>
        </p:spPr>
        <p:txBody>
          <a:bodyPr wrap="square" rtlCol="0">
            <a:spAutoFit/>
          </a:bodyPr>
          <a:lstStyle/>
          <a:p>
            <a:r>
              <a:rPr lang="en-US" sz="1200" i="1" dirty="0"/>
              <a:t>See an </a:t>
            </a:r>
            <a:r>
              <a:rPr lang="en-US" sz="1200" b="1" i="1" dirty="0">
                <a:hlinkClick r:id="rId9"/>
              </a:rPr>
              <a:t>executive S&amp;OP overview </a:t>
            </a:r>
            <a:r>
              <a:rPr lang="en-US" sz="1200" i="1" dirty="0"/>
              <a:t>of key elements, most processes have gaps in areas described in the link. </a:t>
            </a:r>
          </a:p>
        </p:txBody>
      </p:sp>
    </p:spTree>
    <p:extLst>
      <p:ext uri="{BB962C8B-B14F-4D97-AF65-F5344CB8AC3E}">
        <p14:creationId xmlns:p14="http://schemas.microsoft.com/office/powerpoint/2010/main" val="238924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55599" y="250371"/>
            <a:ext cx="11404600" cy="533400"/>
          </a:xfrm>
        </p:spPr>
        <p:txBody>
          <a:bodyPr/>
          <a:lstStyle/>
          <a:p>
            <a:r>
              <a:rPr lang="en-US" sz="2000" dirty="0"/>
              <a:t>A system of KPIs is used throughout S&amp;OP and fit for the level of the audience</a:t>
            </a:r>
          </a:p>
        </p:txBody>
      </p:sp>
      <p:sp>
        <p:nvSpPr>
          <p:cNvPr id="38" name="Footer Placeholder 37"/>
          <p:cNvSpPr>
            <a:spLocks noGrp="1"/>
          </p:cNvSpPr>
          <p:nvPr>
            <p:ph type="ftr" sz="quarter" idx="4294967295"/>
          </p:nvPr>
        </p:nvSpPr>
        <p:spPr>
          <a:xfrm>
            <a:off x="4964319" y="6492876"/>
            <a:ext cx="2895600" cy="365125"/>
          </a:xfrm>
          <a:prstGeom prst="rect">
            <a:avLst/>
          </a:prstGeom>
        </p:spPr>
        <p:txBody>
          <a:bodyPr/>
          <a:lstStyle/>
          <a:p>
            <a:r>
              <a:rPr lang="en-US" dirty="0">
                <a:latin typeface="+mn-lt"/>
              </a:rPr>
              <a:t>© Nexview Consulting, LLC ®</a:t>
            </a:r>
          </a:p>
        </p:txBody>
      </p:sp>
      <p:grpSp>
        <p:nvGrpSpPr>
          <p:cNvPr id="4" name="Group 3">
            <a:extLst>
              <a:ext uri="{FF2B5EF4-FFF2-40B4-BE49-F238E27FC236}">
                <a16:creationId xmlns:a16="http://schemas.microsoft.com/office/drawing/2014/main" id="{2F8F4C56-E85D-91C8-0754-E3C21D590233}"/>
              </a:ext>
            </a:extLst>
          </p:cNvPr>
          <p:cNvGrpSpPr/>
          <p:nvPr/>
        </p:nvGrpSpPr>
        <p:grpSpPr>
          <a:xfrm>
            <a:off x="228446" y="1364588"/>
            <a:ext cx="11220985" cy="5186580"/>
            <a:chOff x="228446" y="1364588"/>
            <a:chExt cx="11220985" cy="5186580"/>
          </a:xfrm>
        </p:grpSpPr>
        <p:sp>
          <p:nvSpPr>
            <p:cNvPr id="5" name="AutoShape 157" descr="Parchment"/>
            <p:cNvSpPr>
              <a:spLocks noChangeArrowheads="1"/>
            </p:cNvSpPr>
            <p:nvPr/>
          </p:nvSpPr>
          <p:spPr bwMode="auto">
            <a:xfrm>
              <a:off x="3260951" y="1364588"/>
              <a:ext cx="4992688" cy="1662112"/>
            </a:xfrm>
            <a:prstGeom prst="roundRect">
              <a:avLst>
                <a:gd name="adj" fmla="val 16667"/>
              </a:avLst>
            </a:prstGeom>
            <a:solidFill>
              <a:schemeClr val="bg1">
                <a:lumMod val="95000"/>
              </a:schemeClr>
            </a:solidFill>
            <a:ln w="9525">
              <a:noFill/>
              <a:round/>
              <a:headEnd/>
              <a:tailEnd/>
            </a:ln>
          </p:spPr>
          <p:txBody>
            <a:bodyPr lIns="36000" tIns="36000" rIns="36000" bIns="36000"/>
            <a:lstStyle/>
            <a:p>
              <a:pPr algn="ctr">
                <a:spcBef>
                  <a:spcPct val="20000"/>
                </a:spcBef>
                <a:buClr>
                  <a:srgbClr val="ED7A00"/>
                </a:buClr>
                <a:buFont typeface="Times New Roman" charset="0"/>
                <a:buNone/>
              </a:pPr>
              <a:r>
                <a:rPr lang="en-US" sz="1600" b="1" dirty="0">
                  <a:solidFill>
                    <a:srgbClr val="000099"/>
                  </a:solidFill>
                </a:rPr>
                <a:t>Integ Operating Review and/or Executive S&amp;OP</a:t>
              </a:r>
            </a:p>
          </p:txBody>
        </p:sp>
        <p:sp>
          <p:nvSpPr>
            <p:cNvPr id="7" name="Rounded Rectangle 20"/>
            <p:cNvSpPr>
              <a:spLocks noChangeArrowheads="1"/>
            </p:cNvSpPr>
            <p:nvPr/>
          </p:nvSpPr>
          <p:spPr bwMode="auto">
            <a:xfrm>
              <a:off x="4360248" y="1809039"/>
              <a:ext cx="872948" cy="484061"/>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Margin </a:t>
              </a:r>
            </a:p>
          </p:txBody>
        </p:sp>
        <p:sp>
          <p:nvSpPr>
            <p:cNvPr id="8" name="Rounded Rectangle 21"/>
            <p:cNvSpPr>
              <a:spLocks noChangeArrowheads="1"/>
            </p:cNvSpPr>
            <p:nvPr/>
          </p:nvSpPr>
          <p:spPr bwMode="auto">
            <a:xfrm>
              <a:off x="5335466" y="1809037"/>
              <a:ext cx="872948" cy="484062"/>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Forecast</a:t>
              </a:r>
            </a:p>
            <a:p>
              <a:pPr algn="ctr"/>
              <a:r>
                <a:rPr lang="en-US" sz="1200" dirty="0"/>
                <a:t>Error</a:t>
              </a:r>
            </a:p>
          </p:txBody>
        </p:sp>
        <p:sp>
          <p:nvSpPr>
            <p:cNvPr id="9" name="Rounded Rectangle 23"/>
            <p:cNvSpPr>
              <a:spLocks noChangeArrowheads="1"/>
            </p:cNvSpPr>
            <p:nvPr/>
          </p:nvSpPr>
          <p:spPr bwMode="auto">
            <a:xfrm>
              <a:off x="6310684" y="1809039"/>
              <a:ext cx="822159" cy="484061"/>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Inventory </a:t>
              </a:r>
            </a:p>
            <a:p>
              <a:pPr algn="ctr"/>
              <a:r>
                <a:rPr lang="en-US" sz="1200" dirty="0"/>
                <a:t>DOH</a:t>
              </a:r>
            </a:p>
          </p:txBody>
        </p:sp>
        <p:sp>
          <p:nvSpPr>
            <p:cNvPr id="10" name="Rounded Rectangle 23"/>
            <p:cNvSpPr>
              <a:spLocks noChangeArrowheads="1"/>
            </p:cNvSpPr>
            <p:nvPr/>
          </p:nvSpPr>
          <p:spPr bwMode="auto">
            <a:xfrm>
              <a:off x="7239010" y="2426638"/>
              <a:ext cx="822159" cy="484061"/>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Off-spec </a:t>
              </a:r>
            </a:p>
            <a:p>
              <a:pPr algn="ctr"/>
              <a:r>
                <a:rPr lang="en-US" sz="1200" dirty="0"/>
                <a:t>Product</a:t>
              </a:r>
            </a:p>
          </p:txBody>
        </p:sp>
        <p:sp>
          <p:nvSpPr>
            <p:cNvPr id="11" name="Rounded Rectangle 23"/>
            <p:cNvSpPr>
              <a:spLocks noChangeArrowheads="1"/>
            </p:cNvSpPr>
            <p:nvPr/>
          </p:nvSpPr>
          <p:spPr bwMode="auto">
            <a:xfrm>
              <a:off x="6324791" y="2426638"/>
              <a:ext cx="822159" cy="484061"/>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Inventory $</a:t>
              </a:r>
            </a:p>
          </p:txBody>
        </p:sp>
        <p:sp>
          <p:nvSpPr>
            <p:cNvPr id="12" name="Rounded Rectangle 20"/>
            <p:cNvSpPr>
              <a:spLocks noChangeArrowheads="1"/>
            </p:cNvSpPr>
            <p:nvPr/>
          </p:nvSpPr>
          <p:spPr bwMode="auto">
            <a:xfrm>
              <a:off x="3397736" y="2418266"/>
              <a:ext cx="872948" cy="484061"/>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New Prod</a:t>
              </a:r>
            </a:p>
            <a:p>
              <a:pPr algn="ctr"/>
              <a:r>
                <a:rPr lang="en-US" sz="1200" dirty="0"/>
                <a:t>Intro Cycle</a:t>
              </a:r>
            </a:p>
            <a:p>
              <a:pPr algn="ctr"/>
              <a:r>
                <a:rPr lang="en-US" sz="1200" dirty="0"/>
                <a:t>Time</a:t>
              </a:r>
            </a:p>
          </p:txBody>
        </p:sp>
        <p:sp>
          <p:nvSpPr>
            <p:cNvPr id="13" name="Rounded Rectangle 21"/>
            <p:cNvSpPr>
              <a:spLocks noChangeArrowheads="1"/>
            </p:cNvSpPr>
            <p:nvPr/>
          </p:nvSpPr>
          <p:spPr bwMode="auto">
            <a:xfrm>
              <a:off x="5330497" y="2418699"/>
              <a:ext cx="872948" cy="484062"/>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Capacity</a:t>
              </a:r>
            </a:p>
            <a:p>
              <a:pPr algn="ctr"/>
              <a:r>
                <a:rPr lang="en-US" sz="1200" dirty="0"/>
                <a:t>Utilization</a:t>
              </a:r>
            </a:p>
          </p:txBody>
        </p:sp>
        <p:sp>
          <p:nvSpPr>
            <p:cNvPr id="14" name="Rounded Rectangle 21"/>
            <p:cNvSpPr>
              <a:spLocks noChangeArrowheads="1"/>
            </p:cNvSpPr>
            <p:nvPr/>
          </p:nvSpPr>
          <p:spPr bwMode="auto">
            <a:xfrm>
              <a:off x="4360884" y="2418699"/>
              <a:ext cx="872948" cy="484062"/>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OTIF</a:t>
              </a:r>
            </a:p>
          </p:txBody>
        </p:sp>
        <p:sp>
          <p:nvSpPr>
            <p:cNvPr id="15" name="Rounded Rectangle 20"/>
            <p:cNvSpPr>
              <a:spLocks noChangeArrowheads="1"/>
            </p:cNvSpPr>
            <p:nvPr/>
          </p:nvSpPr>
          <p:spPr bwMode="auto">
            <a:xfrm>
              <a:off x="3385030" y="1809039"/>
              <a:ext cx="872948" cy="484061"/>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NPD</a:t>
              </a:r>
            </a:p>
            <a:p>
              <a:pPr algn="ctr"/>
              <a:r>
                <a:rPr lang="en-US" sz="1200" dirty="0"/>
                <a:t>Volume </a:t>
              </a:r>
            </a:p>
            <a:p>
              <a:pPr algn="ctr"/>
              <a:r>
                <a:rPr lang="en-US" sz="1200" dirty="0"/>
                <a:t>and $</a:t>
              </a:r>
            </a:p>
          </p:txBody>
        </p:sp>
        <p:sp>
          <p:nvSpPr>
            <p:cNvPr id="34" name="Up-Down Arrow 64"/>
            <p:cNvSpPr>
              <a:spLocks noChangeArrowheads="1"/>
            </p:cNvSpPr>
            <p:nvPr/>
          </p:nvSpPr>
          <p:spPr bwMode="auto">
            <a:xfrm>
              <a:off x="10853206" y="1488317"/>
              <a:ext cx="596225" cy="4356459"/>
            </a:xfrm>
            <a:prstGeom prst="upDownArrow">
              <a:avLst>
                <a:gd name="adj1" fmla="val 50000"/>
                <a:gd name="adj2" fmla="val 50000"/>
              </a:avLst>
            </a:prstGeom>
            <a:solidFill>
              <a:schemeClr val="tx1">
                <a:lumMod val="20000"/>
                <a:lumOff val="80000"/>
              </a:schemeClr>
            </a:solidFill>
            <a:ln w="9525" algn="ctr">
              <a:noFill/>
              <a:round/>
              <a:headEnd/>
              <a:tailEnd/>
            </a:ln>
          </p:spPr>
          <p:txBody>
            <a:bodyPr wrap="square">
              <a:spAutoFit/>
            </a:bodyPr>
            <a:lstStyle/>
            <a:p>
              <a:endParaRPr lang="en-CA" dirty="0"/>
            </a:p>
          </p:txBody>
        </p:sp>
        <p:sp>
          <p:nvSpPr>
            <p:cNvPr id="35" name="TextBox 34"/>
            <p:cNvSpPr txBox="1"/>
            <p:nvPr/>
          </p:nvSpPr>
          <p:spPr>
            <a:xfrm>
              <a:off x="9662991" y="1881976"/>
              <a:ext cx="1330325" cy="646331"/>
            </a:xfrm>
            <a:prstGeom prst="rect">
              <a:avLst/>
            </a:prstGeom>
            <a:noFill/>
          </p:spPr>
          <p:txBody>
            <a:bodyPr>
              <a:spAutoFit/>
            </a:bodyPr>
            <a:lstStyle/>
            <a:p>
              <a:pPr>
                <a:defRPr/>
              </a:pPr>
              <a:r>
                <a:rPr lang="en-US" sz="1200" b="1" dirty="0">
                  <a:latin typeface="+mj-lt"/>
                </a:rPr>
                <a:t>BU or Enterprise Level KPIs</a:t>
              </a:r>
            </a:p>
          </p:txBody>
        </p:sp>
        <p:sp>
          <p:nvSpPr>
            <p:cNvPr id="36" name="TextBox 35"/>
            <p:cNvSpPr txBox="1"/>
            <p:nvPr/>
          </p:nvSpPr>
          <p:spPr>
            <a:xfrm>
              <a:off x="9715854" y="3427121"/>
              <a:ext cx="1330325" cy="646331"/>
            </a:xfrm>
            <a:prstGeom prst="rect">
              <a:avLst/>
            </a:prstGeom>
            <a:noFill/>
          </p:spPr>
          <p:txBody>
            <a:bodyPr>
              <a:spAutoFit/>
            </a:bodyPr>
            <a:lstStyle/>
            <a:p>
              <a:pPr>
                <a:defRPr/>
              </a:pPr>
              <a:r>
                <a:rPr lang="en-US" sz="1200" b="1" dirty="0">
                  <a:latin typeface="+mj-lt"/>
                </a:rPr>
                <a:t>Product Family, Regional, Plant Level</a:t>
              </a:r>
            </a:p>
          </p:txBody>
        </p:sp>
        <p:sp>
          <p:nvSpPr>
            <p:cNvPr id="42" name="Up-Down Arrow 60"/>
            <p:cNvSpPr>
              <a:spLocks noChangeArrowheads="1"/>
            </p:cNvSpPr>
            <p:nvPr/>
          </p:nvSpPr>
          <p:spPr bwMode="auto">
            <a:xfrm rot="1931699">
              <a:off x="3511274" y="3192024"/>
              <a:ext cx="366960" cy="551498"/>
            </a:xfrm>
            <a:prstGeom prst="upDownArrow">
              <a:avLst>
                <a:gd name="adj1" fmla="val 50000"/>
                <a:gd name="adj2" fmla="val 49986"/>
              </a:avLst>
            </a:prstGeom>
            <a:solidFill>
              <a:schemeClr val="tx1">
                <a:lumMod val="20000"/>
                <a:lumOff val="80000"/>
              </a:schemeClr>
            </a:solidFill>
            <a:ln w="9525" algn="ctr">
              <a:noFill/>
              <a:round/>
              <a:headEnd/>
              <a:tailEnd/>
            </a:ln>
          </p:spPr>
          <p:txBody>
            <a:bodyPr wrap="square">
              <a:spAutoFit/>
            </a:bodyPr>
            <a:lstStyle/>
            <a:p>
              <a:endParaRPr lang="en-CA" dirty="0"/>
            </a:p>
          </p:txBody>
        </p:sp>
        <p:sp>
          <p:nvSpPr>
            <p:cNvPr id="43" name="Up-Down Arrow 61"/>
            <p:cNvSpPr>
              <a:spLocks noChangeArrowheads="1"/>
            </p:cNvSpPr>
            <p:nvPr/>
          </p:nvSpPr>
          <p:spPr bwMode="auto">
            <a:xfrm rot="18719800">
              <a:off x="7371287" y="3153678"/>
              <a:ext cx="366960" cy="551498"/>
            </a:xfrm>
            <a:prstGeom prst="upDownArrow">
              <a:avLst>
                <a:gd name="adj1" fmla="val 50000"/>
                <a:gd name="adj2" fmla="val 50058"/>
              </a:avLst>
            </a:prstGeom>
            <a:solidFill>
              <a:schemeClr val="tx1">
                <a:lumMod val="20000"/>
                <a:lumOff val="80000"/>
              </a:schemeClr>
            </a:solidFill>
            <a:ln w="9525" algn="ctr">
              <a:noFill/>
              <a:round/>
              <a:headEnd/>
              <a:tailEnd/>
            </a:ln>
          </p:spPr>
          <p:txBody>
            <a:bodyPr wrap="square">
              <a:spAutoFit/>
            </a:bodyPr>
            <a:lstStyle/>
            <a:p>
              <a:endParaRPr lang="en-CA" dirty="0"/>
            </a:p>
          </p:txBody>
        </p:sp>
        <p:sp>
          <p:nvSpPr>
            <p:cNvPr id="44" name="Up-Down Arrow 63"/>
            <p:cNvSpPr>
              <a:spLocks noChangeArrowheads="1"/>
            </p:cNvSpPr>
            <p:nvPr/>
          </p:nvSpPr>
          <p:spPr bwMode="auto">
            <a:xfrm>
              <a:off x="5613345" y="3171246"/>
              <a:ext cx="366960" cy="551498"/>
            </a:xfrm>
            <a:prstGeom prst="upDownArrow">
              <a:avLst>
                <a:gd name="adj1" fmla="val 50000"/>
                <a:gd name="adj2" fmla="val 50058"/>
              </a:avLst>
            </a:prstGeom>
            <a:solidFill>
              <a:schemeClr val="tx1">
                <a:lumMod val="20000"/>
                <a:lumOff val="80000"/>
              </a:schemeClr>
            </a:solidFill>
            <a:ln w="9525" algn="ctr">
              <a:noFill/>
              <a:round/>
              <a:headEnd/>
              <a:tailEnd/>
            </a:ln>
          </p:spPr>
          <p:txBody>
            <a:bodyPr wrap="square">
              <a:spAutoFit/>
            </a:bodyPr>
            <a:lstStyle/>
            <a:p>
              <a:endParaRPr lang="en-CA" dirty="0"/>
            </a:p>
          </p:txBody>
        </p:sp>
        <p:grpSp>
          <p:nvGrpSpPr>
            <p:cNvPr id="2" name="Group 1">
              <a:extLst>
                <a:ext uri="{FF2B5EF4-FFF2-40B4-BE49-F238E27FC236}">
                  <a16:creationId xmlns:a16="http://schemas.microsoft.com/office/drawing/2014/main" id="{C95F38B2-37D9-4E04-BACE-03ED0B53B0AD}"/>
                </a:ext>
              </a:extLst>
            </p:cNvPr>
            <p:cNvGrpSpPr/>
            <p:nvPr/>
          </p:nvGrpSpPr>
          <p:grpSpPr>
            <a:xfrm>
              <a:off x="1871609" y="4064466"/>
              <a:ext cx="2319337" cy="1731963"/>
              <a:chOff x="1601789" y="4180950"/>
              <a:chExt cx="2319337" cy="1731963"/>
            </a:xfrm>
          </p:grpSpPr>
          <p:sp>
            <p:nvSpPr>
              <p:cNvPr id="27" name="AutoShape 157" descr="Parchment"/>
              <p:cNvSpPr>
                <a:spLocks noChangeArrowheads="1"/>
              </p:cNvSpPr>
              <p:nvPr/>
            </p:nvSpPr>
            <p:spPr bwMode="auto">
              <a:xfrm>
                <a:off x="1601789" y="4180950"/>
                <a:ext cx="2319337" cy="1731963"/>
              </a:xfrm>
              <a:prstGeom prst="roundRect">
                <a:avLst>
                  <a:gd name="adj" fmla="val 16667"/>
                </a:avLst>
              </a:prstGeom>
              <a:solidFill>
                <a:schemeClr val="bg1">
                  <a:lumMod val="95000"/>
                </a:schemeClr>
              </a:solidFill>
              <a:ln w="9525">
                <a:noFill/>
                <a:round/>
                <a:headEnd/>
                <a:tailEnd/>
              </a:ln>
            </p:spPr>
            <p:txBody>
              <a:bodyPr lIns="36000" tIns="36000" rIns="36000" bIns="36000"/>
              <a:lstStyle/>
              <a:p>
                <a:pPr algn="ctr">
                  <a:spcBef>
                    <a:spcPct val="20000"/>
                  </a:spcBef>
                  <a:buClr>
                    <a:srgbClr val="ED7A00"/>
                  </a:buClr>
                </a:pPr>
                <a:r>
                  <a:rPr lang="en-US" sz="1600" b="1" dirty="0">
                    <a:solidFill>
                      <a:srgbClr val="000099"/>
                    </a:solidFill>
                  </a:rPr>
                  <a:t>Portfolio Review</a:t>
                </a:r>
              </a:p>
            </p:txBody>
          </p:sp>
          <p:sp>
            <p:nvSpPr>
              <p:cNvPr id="28" name="Rounded Rectangle 20"/>
              <p:cNvSpPr>
                <a:spLocks noChangeArrowheads="1"/>
              </p:cNvSpPr>
              <p:nvPr/>
            </p:nvSpPr>
            <p:spPr bwMode="auto">
              <a:xfrm>
                <a:off x="2851151" y="4654550"/>
                <a:ext cx="873125" cy="484188"/>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At Risk</a:t>
                </a:r>
              </a:p>
              <a:p>
                <a:pPr algn="ctr"/>
                <a:r>
                  <a:rPr lang="en-US" sz="1200" dirty="0"/>
                  <a:t>Inventory $</a:t>
                </a:r>
              </a:p>
            </p:txBody>
          </p:sp>
          <p:sp>
            <p:nvSpPr>
              <p:cNvPr id="29" name="Rounded Rectangle 20"/>
              <p:cNvSpPr>
                <a:spLocks noChangeArrowheads="1"/>
              </p:cNvSpPr>
              <p:nvPr/>
            </p:nvSpPr>
            <p:spPr bwMode="auto">
              <a:xfrm>
                <a:off x="1738314" y="5264150"/>
                <a:ext cx="873125" cy="484188"/>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New Prod</a:t>
                </a:r>
              </a:p>
              <a:p>
                <a:pPr algn="ctr"/>
                <a:r>
                  <a:rPr lang="en-US" sz="1200" dirty="0"/>
                  <a:t>Intro Cycle</a:t>
                </a:r>
              </a:p>
              <a:p>
                <a:pPr algn="ctr"/>
                <a:r>
                  <a:rPr lang="en-US" sz="1200" dirty="0"/>
                  <a:t>Time</a:t>
                </a:r>
              </a:p>
            </p:txBody>
          </p:sp>
          <p:sp>
            <p:nvSpPr>
              <p:cNvPr id="30" name="Rounded Rectangle 20"/>
              <p:cNvSpPr>
                <a:spLocks noChangeArrowheads="1"/>
              </p:cNvSpPr>
              <p:nvPr/>
            </p:nvSpPr>
            <p:spPr bwMode="auto">
              <a:xfrm>
                <a:off x="1779589" y="4654550"/>
                <a:ext cx="873125" cy="484188"/>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NPD Volume</a:t>
                </a:r>
              </a:p>
              <a:p>
                <a:pPr algn="ctr"/>
                <a:r>
                  <a:rPr lang="en-US" sz="1200" dirty="0"/>
                  <a:t>and $</a:t>
                </a:r>
              </a:p>
            </p:txBody>
          </p:sp>
          <p:sp>
            <p:nvSpPr>
              <p:cNvPr id="41" name="Rounded Rectangle 20"/>
              <p:cNvSpPr>
                <a:spLocks noChangeArrowheads="1"/>
              </p:cNvSpPr>
              <p:nvPr/>
            </p:nvSpPr>
            <p:spPr bwMode="auto">
              <a:xfrm>
                <a:off x="2838451" y="5264150"/>
                <a:ext cx="873125" cy="484188"/>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Budget</a:t>
                </a:r>
              </a:p>
              <a:p>
                <a:pPr algn="ctr"/>
                <a:r>
                  <a:rPr lang="en-US" sz="1200" dirty="0"/>
                  <a:t>Comparison</a:t>
                </a:r>
              </a:p>
            </p:txBody>
          </p:sp>
        </p:grpSp>
        <p:grpSp>
          <p:nvGrpSpPr>
            <p:cNvPr id="3" name="Group 2">
              <a:extLst>
                <a:ext uri="{FF2B5EF4-FFF2-40B4-BE49-F238E27FC236}">
                  <a16:creationId xmlns:a16="http://schemas.microsoft.com/office/drawing/2014/main" id="{428B9A12-89E5-4ABE-8AFD-FDB17D8235C5}"/>
                </a:ext>
              </a:extLst>
            </p:cNvPr>
            <p:cNvGrpSpPr/>
            <p:nvPr/>
          </p:nvGrpSpPr>
          <p:grpSpPr>
            <a:xfrm>
              <a:off x="4287783" y="4091453"/>
              <a:ext cx="2271712" cy="1731962"/>
              <a:chOff x="4017963" y="4207937"/>
              <a:chExt cx="2271712" cy="1731962"/>
            </a:xfrm>
          </p:grpSpPr>
          <p:sp>
            <p:nvSpPr>
              <p:cNvPr id="16" name="AutoShape 157" descr="Parchment"/>
              <p:cNvSpPr>
                <a:spLocks noChangeArrowheads="1"/>
              </p:cNvSpPr>
              <p:nvPr/>
            </p:nvSpPr>
            <p:spPr bwMode="auto">
              <a:xfrm>
                <a:off x="4017963" y="4207937"/>
                <a:ext cx="2271712" cy="1731962"/>
              </a:xfrm>
              <a:prstGeom prst="roundRect">
                <a:avLst>
                  <a:gd name="adj" fmla="val 16667"/>
                </a:avLst>
              </a:prstGeom>
              <a:solidFill>
                <a:schemeClr val="bg1">
                  <a:lumMod val="95000"/>
                </a:schemeClr>
              </a:solidFill>
              <a:ln w="9525">
                <a:noFill/>
                <a:round/>
                <a:headEnd/>
                <a:tailEnd/>
              </a:ln>
            </p:spPr>
            <p:txBody>
              <a:bodyPr lIns="36000" tIns="36000" rIns="36000" bIns="36000"/>
              <a:lstStyle/>
              <a:p>
                <a:pPr algn="ctr">
                  <a:spcBef>
                    <a:spcPct val="20000"/>
                  </a:spcBef>
                  <a:buClr>
                    <a:srgbClr val="ED7A00"/>
                  </a:buClr>
                </a:pPr>
                <a:r>
                  <a:rPr lang="en-US" sz="1600" b="1" dirty="0">
                    <a:solidFill>
                      <a:srgbClr val="000099"/>
                    </a:solidFill>
                  </a:rPr>
                  <a:t>Demand Review</a:t>
                </a:r>
              </a:p>
            </p:txBody>
          </p:sp>
          <p:sp>
            <p:nvSpPr>
              <p:cNvPr id="17" name="Rounded Rectangle 21"/>
              <p:cNvSpPr>
                <a:spLocks noChangeArrowheads="1"/>
              </p:cNvSpPr>
              <p:nvPr/>
            </p:nvSpPr>
            <p:spPr bwMode="auto">
              <a:xfrm>
                <a:off x="4187826" y="4695825"/>
                <a:ext cx="873125" cy="484188"/>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Forecast</a:t>
                </a:r>
              </a:p>
              <a:p>
                <a:pPr algn="ctr"/>
                <a:r>
                  <a:rPr lang="en-US" sz="1200" dirty="0"/>
                  <a:t>Error</a:t>
                </a:r>
              </a:p>
            </p:txBody>
          </p:sp>
          <p:sp>
            <p:nvSpPr>
              <p:cNvPr id="18" name="Rounded Rectangle 21"/>
              <p:cNvSpPr>
                <a:spLocks noChangeArrowheads="1"/>
              </p:cNvSpPr>
              <p:nvPr/>
            </p:nvSpPr>
            <p:spPr bwMode="auto">
              <a:xfrm>
                <a:off x="4187826" y="5305425"/>
                <a:ext cx="873125" cy="484188"/>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Forecast</a:t>
                </a:r>
              </a:p>
              <a:p>
                <a:pPr algn="ctr"/>
                <a:r>
                  <a:rPr lang="en-US" sz="1200" dirty="0"/>
                  <a:t>Bias</a:t>
                </a:r>
              </a:p>
            </p:txBody>
          </p:sp>
          <p:sp>
            <p:nvSpPr>
              <p:cNvPr id="19" name="Rounded Rectangle 21"/>
              <p:cNvSpPr>
                <a:spLocks noChangeArrowheads="1"/>
              </p:cNvSpPr>
              <p:nvPr/>
            </p:nvSpPr>
            <p:spPr bwMode="auto">
              <a:xfrm>
                <a:off x="5254626" y="4710114"/>
                <a:ext cx="873125" cy="484187"/>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Forecast </a:t>
                </a:r>
              </a:p>
              <a:p>
                <a:pPr algn="ctr"/>
                <a:r>
                  <a:rPr lang="en-US" sz="1200" dirty="0"/>
                  <a:t>Stability</a:t>
                </a:r>
              </a:p>
            </p:txBody>
          </p:sp>
          <p:sp>
            <p:nvSpPr>
              <p:cNvPr id="45" name="Rounded Rectangle 20"/>
              <p:cNvSpPr>
                <a:spLocks noChangeArrowheads="1"/>
              </p:cNvSpPr>
              <p:nvPr/>
            </p:nvSpPr>
            <p:spPr bwMode="auto">
              <a:xfrm>
                <a:off x="5251451" y="5314950"/>
                <a:ext cx="873125" cy="484188"/>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Budget</a:t>
                </a:r>
              </a:p>
              <a:p>
                <a:pPr algn="ctr"/>
                <a:r>
                  <a:rPr lang="en-US" sz="1200" dirty="0"/>
                  <a:t>Comparison</a:t>
                </a:r>
              </a:p>
            </p:txBody>
          </p:sp>
        </p:grpSp>
        <p:sp>
          <p:nvSpPr>
            <p:cNvPr id="21" name="AutoShape 157" descr="Parchment"/>
            <p:cNvSpPr>
              <a:spLocks noChangeArrowheads="1"/>
            </p:cNvSpPr>
            <p:nvPr/>
          </p:nvSpPr>
          <p:spPr bwMode="auto">
            <a:xfrm>
              <a:off x="6664271" y="4078754"/>
              <a:ext cx="3931688" cy="1730375"/>
            </a:xfrm>
            <a:prstGeom prst="roundRect">
              <a:avLst>
                <a:gd name="adj" fmla="val 16667"/>
              </a:avLst>
            </a:prstGeom>
            <a:solidFill>
              <a:schemeClr val="bg1">
                <a:lumMod val="95000"/>
              </a:schemeClr>
            </a:solidFill>
            <a:ln w="9525">
              <a:noFill/>
              <a:round/>
              <a:headEnd/>
              <a:tailEnd/>
            </a:ln>
          </p:spPr>
          <p:txBody>
            <a:bodyPr lIns="36000" tIns="36000" rIns="36000" bIns="36000"/>
            <a:lstStyle/>
            <a:p>
              <a:pPr algn="ctr">
                <a:spcBef>
                  <a:spcPct val="20000"/>
                </a:spcBef>
                <a:buClr>
                  <a:srgbClr val="ED7A00"/>
                </a:buClr>
              </a:pPr>
              <a:r>
                <a:rPr lang="en-US" sz="1600" b="1" dirty="0">
                  <a:solidFill>
                    <a:srgbClr val="000099"/>
                  </a:solidFill>
                </a:rPr>
                <a:t>Supply Review</a:t>
              </a:r>
            </a:p>
          </p:txBody>
        </p:sp>
        <p:sp>
          <p:nvSpPr>
            <p:cNvPr id="22" name="Rounded Rectangle 16"/>
            <p:cNvSpPr>
              <a:spLocks noChangeArrowheads="1"/>
            </p:cNvSpPr>
            <p:nvPr/>
          </p:nvSpPr>
          <p:spPr bwMode="auto">
            <a:xfrm>
              <a:off x="8711959" y="4551819"/>
              <a:ext cx="835047" cy="483785"/>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Prod Plan</a:t>
              </a:r>
            </a:p>
            <a:p>
              <a:pPr algn="ctr"/>
              <a:r>
                <a:rPr lang="en-US" sz="1200" dirty="0"/>
                <a:t>Adherence</a:t>
              </a:r>
            </a:p>
          </p:txBody>
        </p:sp>
        <p:sp>
          <p:nvSpPr>
            <p:cNvPr id="23" name="Rounded Rectangle 23"/>
            <p:cNvSpPr>
              <a:spLocks noChangeArrowheads="1"/>
            </p:cNvSpPr>
            <p:nvPr/>
          </p:nvSpPr>
          <p:spPr bwMode="auto">
            <a:xfrm>
              <a:off x="7774847" y="4551820"/>
              <a:ext cx="833439" cy="483784"/>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Inventory </a:t>
              </a:r>
            </a:p>
            <a:p>
              <a:pPr algn="ctr"/>
              <a:r>
                <a:rPr lang="en-US" sz="1200" dirty="0"/>
                <a:t>DOH</a:t>
              </a:r>
            </a:p>
          </p:txBody>
        </p:sp>
        <p:sp>
          <p:nvSpPr>
            <p:cNvPr id="24" name="Rounded Rectangle 23"/>
            <p:cNvSpPr>
              <a:spLocks noChangeArrowheads="1"/>
            </p:cNvSpPr>
            <p:nvPr/>
          </p:nvSpPr>
          <p:spPr bwMode="auto">
            <a:xfrm>
              <a:off x="8703035" y="5141379"/>
              <a:ext cx="833439" cy="483784"/>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Distribution</a:t>
              </a:r>
            </a:p>
            <a:p>
              <a:pPr algn="ctr"/>
              <a:r>
                <a:rPr lang="en-US" sz="1200" dirty="0"/>
                <a:t>Costs</a:t>
              </a:r>
            </a:p>
          </p:txBody>
        </p:sp>
        <p:sp>
          <p:nvSpPr>
            <p:cNvPr id="25" name="Rounded Rectangle 23"/>
            <p:cNvSpPr>
              <a:spLocks noChangeArrowheads="1"/>
            </p:cNvSpPr>
            <p:nvPr/>
          </p:nvSpPr>
          <p:spPr bwMode="auto">
            <a:xfrm>
              <a:off x="7734147" y="5169066"/>
              <a:ext cx="833439" cy="483784"/>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Inventory $</a:t>
              </a:r>
            </a:p>
          </p:txBody>
        </p:sp>
        <p:sp>
          <p:nvSpPr>
            <p:cNvPr id="26" name="Rounded Rectangle 21"/>
            <p:cNvSpPr>
              <a:spLocks noChangeArrowheads="1"/>
            </p:cNvSpPr>
            <p:nvPr/>
          </p:nvSpPr>
          <p:spPr bwMode="auto">
            <a:xfrm>
              <a:off x="6754296" y="4565863"/>
              <a:ext cx="884925" cy="483785"/>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Capacity</a:t>
              </a:r>
            </a:p>
            <a:p>
              <a:pPr algn="ctr"/>
              <a:r>
                <a:rPr lang="en-US" sz="1200" dirty="0"/>
                <a:t>Utilization</a:t>
              </a:r>
            </a:p>
          </p:txBody>
        </p:sp>
        <p:sp>
          <p:nvSpPr>
            <p:cNvPr id="46" name="Rounded Rectangle 20"/>
            <p:cNvSpPr>
              <a:spLocks noChangeArrowheads="1"/>
            </p:cNvSpPr>
            <p:nvPr/>
          </p:nvSpPr>
          <p:spPr bwMode="auto">
            <a:xfrm>
              <a:off x="6754372" y="5198466"/>
              <a:ext cx="884925" cy="484188"/>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Budget</a:t>
              </a:r>
            </a:p>
            <a:p>
              <a:pPr algn="ctr"/>
              <a:r>
                <a:rPr lang="en-US" sz="1200" dirty="0"/>
                <a:t>Comparison</a:t>
              </a:r>
            </a:p>
          </p:txBody>
        </p:sp>
        <p:sp>
          <p:nvSpPr>
            <p:cNvPr id="47" name="Rounded Rectangle 20"/>
            <p:cNvSpPr>
              <a:spLocks noChangeArrowheads="1"/>
            </p:cNvSpPr>
            <p:nvPr/>
          </p:nvSpPr>
          <p:spPr bwMode="auto">
            <a:xfrm>
              <a:off x="7213526" y="1809038"/>
              <a:ext cx="873125" cy="484188"/>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Budget</a:t>
              </a:r>
            </a:p>
            <a:p>
              <a:pPr algn="ctr"/>
              <a:r>
                <a:rPr lang="en-US" sz="1200" dirty="0"/>
                <a:t>Comparison</a:t>
              </a:r>
            </a:p>
          </p:txBody>
        </p:sp>
        <p:sp>
          <p:nvSpPr>
            <p:cNvPr id="48" name="Rounded Rectangle 47"/>
            <p:cNvSpPr/>
            <p:nvPr/>
          </p:nvSpPr>
          <p:spPr bwMode="auto">
            <a:xfrm>
              <a:off x="2135196" y="5978144"/>
              <a:ext cx="8083296" cy="573024"/>
            </a:xfrm>
            <a:prstGeom prst="roundRect">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lnSpc>
                  <a:spcPct val="90000"/>
                </a:lnSpc>
                <a:spcBef>
                  <a:spcPct val="25000"/>
                </a:spcBef>
                <a:buClr>
                  <a:schemeClr val="tx2"/>
                </a:buClr>
              </a:pPr>
              <a:r>
                <a:rPr lang="en-US" sz="1600" dirty="0">
                  <a:latin typeface="Arial" charset="0"/>
                </a:rPr>
                <a:t>Especially for Executive S&amp;OP, the KPI scorecard can be integrated with financial metrics for the “Balanced Scorecard” approach.</a:t>
              </a:r>
            </a:p>
          </p:txBody>
        </p:sp>
        <p:sp>
          <p:nvSpPr>
            <p:cNvPr id="49" name="Text Box 26">
              <a:extLst>
                <a:ext uri="{FF2B5EF4-FFF2-40B4-BE49-F238E27FC236}">
                  <a16:creationId xmlns:a16="http://schemas.microsoft.com/office/drawing/2014/main" id="{23D52EF7-FF72-40E9-B838-417FDEABCBD4}"/>
                </a:ext>
              </a:extLst>
            </p:cNvPr>
            <p:cNvSpPr txBox="1">
              <a:spLocks noChangeArrowheads="1"/>
            </p:cNvSpPr>
            <p:nvPr/>
          </p:nvSpPr>
          <p:spPr bwMode="auto">
            <a:xfrm>
              <a:off x="228446" y="1787847"/>
              <a:ext cx="1700790" cy="153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5000"/>
                </a:lnSpc>
                <a:spcBef>
                  <a:spcPts val="400"/>
                </a:spcBef>
              </a:pPr>
              <a:r>
                <a:rPr lang="en-US" sz="1400" b="1" dirty="0">
                  <a:solidFill>
                    <a:srgbClr val="0C2577"/>
                  </a:solidFill>
                  <a:latin typeface="+mn-lt"/>
                </a:rPr>
                <a:t>SPEED</a:t>
              </a:r>
            </a:p>
            <a:p>
              <a:pPr>
                <a:lnSpc>
                  <a:spcPct val="75000"/>
                </a:lnSpc>
                <a:spcBef>
                  <a:spcPts val="400"/>
                </a:spcBef>
              </a:pPr>
              <a:endParaRPr lang="en-US" sz="1400" b="1" dirty="0">
                <a:solidFill>
                  <a:srgbClr val="0C2577"/>
                </a:solidFill>
                <a:latin typeface="+mn-lt"/>
              </a:endParaRPr>
            </a:p>
            <a:p>
              <a:pPr>
                <a:lnSpc>
                  <a:spcPct val="75000"/>
                </a:lnSpc>
                <a:spcBef>
                  <a:spcPts val="400"/>
                </a:spcBef>
              </a:pPr>
              <a:r>
                <a:rPr lang="en-US" sz="1400" b="1" dirty="0">
                  <a:solidFill>
                    <a:srgbClr val="0C2577"/>
                  </a:solidFill>
                  <a:latin typeface="+mn-lt"/>
                </a:rPr>
                <a:t>FLEXIBILITY</a:t>
              </a:r>
            </a:p>
            <a:p>
              <a:pPr>
                <a:lnSpc>
                  <a:spcPct val="75000"/>
                </a:lnSpc>
                <a:spcBef>
                  <a:spcPts val="400"/>
                </a:spcBef>
              </a:pPr>
              <a:endParaRPr lang="en-US" sz="1400" b="1" dirty="0">
                <a:solidFill>
                  <a:srgbClr val="0C2577"/>
                </a:solidFill>
                <a:latin typeface="+mn-lt"/>
              </a:endParaRPr>
            </a:p>
            <a:p>
              <a:pPr>
                <a:lnSpc>
                  <a:spcPct val="75000"/>
                </a:lnSpc>
                <a:spcBef>
                  <a:spcPts val="400"/>
                </a:spcBef>
              </a:pPr>
              <a:r>
                <a:rPr lang="en-US" sz="1400" b="1" dirty="0">
                  <a:solidFill>
                    <a:srgbClr val="0C2577"/>
                  </a:solidFill>
                  <a:latin typeface="+mn-lt"/>
                </a:rPr>
                <a:t>RELIABILITY</a:t>
              </a:r>
            </a:p>
            <a:p>
              <a:pPr>
                <a:lnSpc>
                  <a:spcPct val="75000"/>
                </a:lnSpc>
                <a:spcBef>
                  <a:spcPts val="400"/>
                </a:spcBef>
              </a:pPr>
              <a:endParaRPr lang="en-US" sz="1400" b="1" dirty="0">
                <a:solidFill>
                  <a:srgbClr val="0C2577"/>
                </a:solidFill>
                <a:latin typeface="+mn-lt"/>
              </a:endParaRPr>
            </a:p>
            <a:p>
              <a:pPr>
                <a:lnSpc>
                  <a:spcPct val="75000"/>
                </a:lnSpc>
                <a:spcBef>
                  <a:spcPts val="400"/>
                </a:spcBef>
              </a:pPr>
              <a:r>
                <a:rPr lang="en-US" sz="1400" b="1" dirty="0">
                  <a:solidFill>
                    <a:srgbClr val="0C2577"/>
                  </a:solidFill>
                  <a:latin typeface="+mn-lt"/>
                </a:rPr>
                <a:t>TOTAL COST</a:t>
              </a:r>
            </a:p>
          </p:txBody>
        </p:sp>
        <p:sp>
          <p:nvSpPr>
            <p:cNvPr id="6" name="Rounded Rectangle 16">
              <a:extLst>
                <a:ext uri="{FF2B5EF4-FFF2-40B4-BE49-F238E27FC236}">
                  <a16:creationId xmlns:a16="http://schemas.microsoft.com/office/drawing/2014/main" id="{22CA43FB-91FB-E3EA-6A18-1F971659CD1A}"/>
                </a:ext>
              </a:extLst>
            </p:cNvPr>
            <p:cNvSpPr>
              <a:spLocks noChangeArrowheads="1"/>
            </p:cNvSpPr>
            <p:nvPr/>
          </p:nvSpPr>
          <p:spPr bwMode="auto">
            <a:xfrm>
              <a:off x="9622813" y="4541193"/>
              <a:ext cx="835047" cy="483785"/>
            </a:xfrm>
            <a:prstGeom prst="roundRect">
              <a:avLst>
                <a:gd name="adj" fmla="val 16667"/>
              </a:avLst>
            </a:prstGeom>
            <a:solidFill>
              <a:schemeClr val="tx1">
                <a:lumMod val="20000"/>
                <a:lumOff val="80000"/>
              </a:schemeClr>
            </a:solidFill>
            <a:ln w="9525" algn="ctr">
              <a:noFill/>
              <a:round/>
              <a:headEnd/>
              <a:tailEnd/>
            </a:ln>
          </p:spPr>
          <p:txBody>
            <a:bodyPr wrap="none" anchor="ctr"/>
            <a:lstStyle/>
            <a:p>
              <a:pPr algn="ctr"/>
              <a:r>
                <a:rPr lang="en-US" sz="1200" dirty="0"/>
                <a:t>Lead Times</a:t>
              </a:r>
            </a:p>
          </p:txBody>
        </p:sp>
      </p:grpSp>
    </p:spTree>
    <p:extLst>
      <p:ext uri="{BB962C8B-B14F-4D97-AF65-F5344CB8AC3E}">
        <p14:creationId xmlns:p14="http://schemas.microsoft.com/office/powerpoint/2010/main" val="1208916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1FBD1-62B5-CF54-AA6E-C608A842F60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BB07FDF-F816-D3BB-1C0D-23C9F0A10546}"/>
              </a:ext>
            </a:extLst>
          </p:cNvPr>
          <p:cNvSpPr>
            <a:spLocks noGrp="1" noChangeArrowheads="1"/>
          </p:cNvSpPr>
          <p:nvPr>
            <p:ph type="title"/>
          </p:nvPr>
        </p:nvSpPr>
        <p:spPr>
          <a:xfrm>
            <a:off x="446316" y="240248"/>
            <a:ext cx="11404600" cy="533400"/>
          </a:xfrm>
        </p:spPr>
        <p:txBody>
          <a:bodyPr/>
          <a:lstStyle/>
          <a:p>
            <a:r>
              <a:rPr lang="en-US" sz="2000" dirty="0"/>
              <a:t>Here’s a listing of a few of the foundational process elements you might look for</a:t>
            </a:r>
          </a:p>
        </p:txBody>
      </p:sp>
      <p:sp>
        <p:nvSpPr>
          <p:cNvPr id="3" name="Footer Placeholder 16">
            <a:extLst>
              <a:ext uri="{FF2B5EF4-FFF2-40B4-BE49-F238E27FC236}">
                <a16:creationId xmlns:a16="http://schemas.microsoft.com/office/drawing/2014/main" id="{E05FB396-927E-0167-5DFE-410B080AA6FE}"/>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graphicFrame>
        <p:nvGraphicFramePr>
          <p:cNvPr id="6" name="Table 5">
            <a:extLst>
              <a:ext uri="{FF2B5EF4-FFF2-40B4-BE49-F238E27FC236}">
                <a16:creationId xmlns:a16="http://schemas.microsoft.com/office/drawing/2014/main" id="{DDDE6119-7749-D817-162F-347A33A73D13}"/>
              </a:ext>
            </a:extLst>
          </p:cNvPr>
          <p:cNvGraphicFramePr>
            <a:graphicFrameLocks noGrp="1"/>
          </p:cNvGraphicFramePr>
          <p:nvPr>
            <p:extLst>
              <p:ext uri="{D42A27DB-BD31-4B8C-83A1-F6EECF244321}">
                <p14:modId xmlns:p14="http://schemas.microsoft.com/office/powerpoint/2010/main" val="39742414"/>
              </p:ext>
            </p:extLst>
          </p:nvPr>
        </p:nvGraphicFramePr>
        <p:xfrm>
          <a:off x="1041402" y="1315682"/>
          <a:ext cx="9227455" cy="3536617"/>
        </p:xfrm>
        <a:graphic>
          <a:graphicData uri="http://schemas.openxmlformats.org/drawingml/2006/table">
            <a:tbl>
              <a:tblPr firstRow="1" bandRow="1">
                <a:tableStyleId>{5C22544A-7EE6-4342-B048-85BDC9FD1C3A}</a:tableStyleId>
              </a:tblPr>
              <a:tblGrid>
                <a:gridCol w="7609112">
                  <a:extLst>
                    <a:ext uri="{9D8B030D-6E8A-4147-A177-3AD203B41FA5}">
                      <a16:colId xmlns:a16="http://schemas.microsoft.com/office/drawing/2014/main" val="877462674"/>
                    </a:ext>
                  </a:extLst>
                </a:gridCol>
                <a:gridCol w="1618343">
                  <a:extLst>
                    <a:ext uri="{9D8B030D-6E8A-4147-A177-3AD203B41FA5}">
                      <a16:colId xmlns:a16="http://schemas.microsoft.com/office/drawing/2014/main" val="3561767813"/>
                    </a:ext>
                  </a:extLst>
                </a:gridCol>
              </a:tblGrid>
              <a:tr h="290410">
                <a:tc>
                  <a:txBody>
                    <a:bodyPr/>
                    <a:lstStyle/>
                    <a:p>
                      <a:r>
                        <a:rPr lang="en-US" sz="1400" dirty="0"/>
                        <a:t>Product Portfolio Management</a:t>
                      </a:r>
                    </a:p>
                  </a:txBody>
                  <a:tcPr>
                    <a:solidFill>
                      <a:srgbClr val="4F81BD"/>
                    </a:solidFill>
                  </a:tcPr>
                </a:tc>
                <a:tc>
                  <a:txBody>
                    <a:bodyPr/>
                    <a:lstStyle/>
                    <a:p>
                      <a:pPr algn="ctr"/>
                      <a:r>
                        <a:rPr lang="en-US" sz="1400" dirty="0"/>
                        <a:t>Current State</a:t>
                      </a:r>
                    </a:p>
                  </a:txBody>
                  <a:tcPr>
                    <a:solidFill>
                      <a:srgbClr val="4F81BD"/>
                    </a:solidFill>
                  </a:tcPr>
                </a:tc>
                <a:extLst>
                  <a:ext uri="{0D108BD9-81ED-4DB2-BD59-A6C34878D82A}">
                    <a16:rowId xmlns:a16="http://schemas.microsoft.com/office/drawing/2014/main" val="1711445713"/>
                  </a:ext>
                </a:extLst>
              </a:tr>
              <a:tr h="438389">
                <a:tc>
                  <a:txBody>
                    <a:bodyPr/>
                    <a:lstStyle/>
                    <a:p>
                      <a:r>
                        <a:rPr lang="en-US" sz="1200" b="0" dirty="0">
                          <a:solidFill>
                            <a:srgbClr val="000066"/>
                          </a:solidFill>
                        </a:rPr>
                        <a:t>New products are introduced and taken out of the supply chain through a structured process.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579603401"/>
                  </a:ext>
                </a:extLst>
              </a:tr>
              <a:tr h="435614">
                <a:tc>
                  <a:txBody>
                    <a:bodyPr/>
                    <a:lstStyle/>
                    <a:p>
                      <a:r>
                        <a:rPr lang="en-US" sz="1200" b="0" dirty="0">
                          <a:solidFill>
                            <a:srgbClr val="000066"/>
                          </a:solidFill>
                        </a:rPr>
                        <a:t>New product demand is separated from existing products and ramp-up is planned over the planning horizon.</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023760542"/>
                  </a:ext>
                </a:extLst>
              </a:tr>
              <a:tr h="435614">
                <a:tc>
                  <a:txBody>
                    <a:bodyPr/>
                    <a:lstStyle/>
                    <a:p>
                      <a:r>
                        <a:rPr lang="en-US" sz="1200" b="0" dirty="0">
                          <a:solidFill>
                            <a:srgbClr val="000066"/>
                          </a:solidFill>
                        </a:rPr>
                        <a:t>The portfolio is analyzed on regular intervals to determine where each product is in its lifecycle.</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386989225"/>
                  </a:ext>
                </a:extLst>
              </a:tr>
              <a:tr h="435614">
                <a:tc>
                  <a:txBody>
                    <a:bodyPr/>
                    <a:lstStyle/>
                    <a:p>
                      <a:r>
                        <a:rPr lang="en-US" sz="1200" b="0" dirty="0">
                          <a:solidFill>
                            <a:srgbClr val="000066"/>
                          </a:solidFill>
                        </a:rPr>
                        <a:t>Product margins are understood, reviewed regularly, and plans made to maintain target margin at the product and portfolio levels, and appropriate action is taken when needed.</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647457409"/>
                  </a:ext>
                </a:extLst>
              </a:tr>
              <a:tr h="366250">
                <a:tc>
                  <a:txBody>
                    <a:bodyPr/>
                    <a:lstStyle/>
                    <a:p>
                      <a:r>
                        <a:rPr lang="en-US" sz="1200" b="0" dirty="0">
                          <a:solidFill>
                            <a:srgbClr val="000066"/>
                          </a:solidFill>
                        </a:rPr>
                        <a:t>Products are removed from the portfolio, not only added.</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419643913"/>
                  </a:ext>
                </a:extLst>
              </a:tr>
              <a:tr h="366250">
                <a:tc>
                  <a:txBody>
                    <a:bodyPr/>
                    <a:lstStyle/>
                    <a:p>
                      <a:r>
                        <a:rPr lang="en-US" sz="1200" b="0" dirty="0">
                          <a:solidFill>
                            <a:srgbClr val="000066"/>
                          </a:solidFill>
                        </a:rPr>
                        <a:t>Near obsolete/at-risk inventory is managed with supply chain to avoid a total loss.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2577745896"/>
                  </a:ext>
                </a:extLst>
              </a:tr>
              <a:tr h="366250">
                <a:tc>
                  <a:txBody>
                    <a:bodyPr/>
                    <a:lstStyle/>
                    <a:p>
                      <a:r>
                        <a:rPr lang="en-US" sz="1200" b="0" dirty="0">
                          <a:solidFill>
                            <a:srgbClr val="000066"/>
                          </a:solidFill>
                        </a:rPr>
                        <a:t>Portfolio KPIs are in place and managed.</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215529297"/>
                  </a:ext>
                </a:extLst>
              </a:tr>
              <a:tr h="366250">
                <a:tc>
                  <a:txBody>
                    <a:bodyPr/>
                    <a:lstStyle/>
                    <a:p>
                      <a:r>
                        <a:rPr lang="en-US" sz="1200" b="0" dirty="0">
                          <a:solidFill>
                            <a:srgbClr val="000066"/>
                          </a:solidFill>
                        </a:rPr>
                        <a:t>The above is managed through the Product Portfolio Review component of S&amp;OP.</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21723916"/>
                  </a:ext>
                </a:extLst>
              </a:tr>
            </a:tbl>
          </a:graphicData>
        </a:graphic>
      </p:graphicFrame>
      <p:grpSp>
        <p:nvGrpSpPr>
          <p:cNvPr id="19" name="Group 18">
            <a:extLst>
              <a:ext uri="{FF2B5EF4-FFF2-40B4-BE49-F238E27FC236}">
                <a16:creationId xmlns:a16="http://schemas.microsoft.com/office/drawing/2014/main" id="{B838C794-E87A-FFA3-4B5E-290494E83118}"/>
              </a:ext>
            </a:extLst>
          </p:cNvPr>
          <p:cNvGrpSpPr/>
          <p:nvPr/>
        </p:nvGrpSpPr>
        <p:grpSpPr>
          <a:xfrm>
            <a:off x="1256583" y="5933899"/>
            <a:ext cx="3837003" cy="305986"/>
            <a:chOff x="1256583" y="5933899"/>
            <a:chExt cx="3837003" cy="305986"/>
          </a:xfrm>
        </p:grpSpPr>
        <p:sp>
          <p:nvSpPr>
            <p:cNvPr id="9" name="Oval 8">
              <a:extLst>
                <a:ext uri="{FF2B5EF4-FFF2-40B4-BE49-F238E27FC236}">
                  <a16:creationId xmlns:a16="http://schemas.microsoft.com/office/drawing/2014/main" id="{1CBF9C39-53FB-C450-79BA-5027BF0A865A}"/>
                </a:ext>
              </a:extLst>
            </p:cNvPr>
            <p:cNvSpPr/>
            <p:nvPr/>
          </p:nvSpPr>
          <p:spPr>
            <a:xfrm>
              <a:off x="1256583" y="5991532"/>
              <a:ext cx="245006" cy="24500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19851E4-F1DB-ACCC-8F8B-2D315F9DBD18}"/>
                </a:ext>
              </a:extLst>
            </p:cNvPr>
            <p:cNvSpPr txBox="1"/>
            <p:nvPr/>
          </p:nvSpPr>
          <p:spPr>
            <a:xfrm>
              <a:off x="1585849" y="5962886"/>
              <a:ext cx="939214" cy="276999"/>
            </a:xfrm>
            <a:prstGeom prst="rect">
              <a:avLst/>
            </a:prstGeom>
            <a:noFill/>
          </p:spPr>
          <p:txBody>
            <a:bodyPr wrap="square" rtlCol="0">
              <a:spAutoFit/>
            </a:bodyPr>
            <a:lstStyle/>
            <a:p>
              <a:r>
                <a:rPr lang="en-US" sz="1200" dirty="0"/>
                <a:t>Adequate</a:t>
              </a:r>
            </a:p>
          </p:txBody>
        </p:sp>
        <p:sp>
          <p:nvSpPr>
            <p:cNvPr id="8" name="Oval 7">
              <a:extLst>
                <a:ext uri="{FF2B5EF4-FFF2-40B4-BE49-F238E27FC236}">
                  <a16:creationId xmlns:a16="http://schemas.microsoft.com/office/drawing/2014/main" id="{A2374566-D508-B923-7463-A96046D7FF2F}"/>
                </a:ext>
              </a:extLst>
            </p:cNvPr>
            <p:cNvSpPr/>
            <p:nvPr/>
          </p:nvSpPr>
          <p:spPr>
            <a:xfrm>
              <a:off x="3541485" y="5963644"/>
              <a:ext cx="245006" cy="245006"/>
            </a:xfrm>
            <a:prstGeom prst="ellipse">
              <a:avLst/>
            </a:prstGeom>
            <a:solidFill>
              <a:srgbClr val="FF0000"/>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1" name="TextBox 10">
              <a:extLst>
                <a:ext uri="{FF2B5EF4-FFF2-40B4-BE49-F238E27FC236}">
                  <a16:creationId xmlns:a16="http://schemas.microsoft.com/office/drawing/2014/main" id="{DC900C58-8242-120C-3078-FB3D90074E77}"/>
                </a:ext>
              </a:extLst>
            </p:cNvPr>
            <p:cNvSpPr txBox="1"/>
            <p:nvPr/>
          </p:nvSpPr>
          <p:spPr>
            <a:xfrm>
              <a:off x="3828687" y="5933899"/>
              <a:ext cx="1264899" cy="276999"/>
            </a:xfrm>
            <a:prstGeom prst="rect">
              <a:avLst/>
            </a:prstGeom>
            <a:noFill/>
          </p:spPr>
          <p:txBody>
            <a:bodyPr wrap="square" rtlCol="0">
              <a:spAutoFit/>
            </a:bodyPr>
            <a:lstStyle/>
            <a:p>
              <a:r>
                <a:rPr lang="en-US" sz="1200" dirty="0"/>
                <a:t>Missing</a:t>
              </a:r>
            </a:p>
          </p:txBody>
        </p:sp>
        <p:sp>
          <p:nvSpPr>
            <p:cNvPr id="12" name="Oval 11">
              <a:extLst>
                <a:ext uri="{FF2B5EF4-FFF2-40B4-BE49-F238E27FC236}">
                  <a16:creationId xmlns:a16="http://schemas.microsoft.com/office/drawing/2014/main" id="{8B33ABD7-401A-7675-4AC5-5660C38A3CC0}"/>
                </a:ext>
              </a:extLst>
            </p:cNvPr>
            <p:cNvSpPr/>
            <p:nvPr/>
          </p:nvSpPr>
          <p:spPr>
            <a:xfrm>
              <a:off x="2477846" y="5975427"/>
              <a:ext cx="245006" cy="245006"/>
            </a:xfrm>
            <a:prstGeom prst="ellipse">
              <a:avLst/>
            </a:prstGeom>
            <a:solidFill>
              <a:srgbClr val="C4D600">
                <a:lumMod val="60000"/>
                <a:lumOff val="40000"/>
              </a:srgb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3" name="TextBox 12">
              <a:extLst>
                <a:ext uri="{FF2B5EF4-FFF2-40B4-BE49-F238E27FC236}">
                  <a16:creationId xmlns:a16="http://schemas.microsoft.com/office/drawing/2014/main" id="{F4EF0805-31C3-66D0-CE72-270770FB4FAF}"/>
                </a:ext>
              </a:extLst>
            </p:cNvPr>
            <p:cNvSpPr txBox="1"/>
            <p:nvPr/>
          </p:nvSpPr>
          <p:spPr>
            <a:xfrm>
              <a:off x="2804571" y="5950979"/>
              <a:ext cx="694717" cy="276999"/>
            </a:xfrm>
            <a:prstGeom prst="rect">
              <a:avLst/>
            </a:prstGeom>
            <a:noFill/>
          </p:spPr>
          <p:txBody>
            <a:bodyPr wrap="square" rtlCol="0">
              <a:spAutoFit/>
            </a:bodyPr>
            <a:lstStyle/>
            <a:p>
              <a:r>
                <a:rPr lang="en-US" sz="1200" dirty="0"/>
                <a:t>Partial</a:t>
              </a:r>
            </a:p>
          </p:txBody>
        </p:sp>
      </p:grpSp>
      <p:sp>
        <p:nvSpPr>
          <p:cNvPr id="16" name="Oval 15">
            <a:extLst>
              <a:ext uri="{FF2B5EF4-FFF2-40B4-BE49-F238E27FC236}">
                <a16:creationId xmlns:a16="http://schemas.microsoft.com/office/drawing/2014/main" id="{ACF085CE-7038-5816-B35D-74F29923C380}"/>
              </a:ext>
            </a:extLst>
          </p:cNvPr>
          <p:cNvSpPr/>
          <p:nvPr/>
        </p:nvSpPr>
        <p:spPr>
          <a:xfrm>
            <a:off x="10727155" y="1600960"/>
            <a:ext cx="245006" cy="24500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DBE43366-CC4B-EF52-399B-0B6E2A4035F7}"/>
              </a:ext>
            </a:extLst>
          </p:cNvPr>
          <p:cNvSpPr/>
          <p:nvPr/>
        </p:nvSpPr>
        <p:spPr>
          <a:xfrm>
            <a:off x="11137507" y="1603612"/>
            <a:ext cx="245006" cy="245006"/>
          </a:xfrm>
          <a:prstGeom prst="ellipse">
            <a:avLst/>
          </a:prstGeom>
          <a:solidFill>
            <a:srgbClr val="C4D600">
              <a:lumMod val="60000"/>
              <a:lumOff val="40000"/>
            </a:srgb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8" name="Oval 17">
            <a:extLst>
              <a:ext uri="{FF2B5EF4-FFF2-40B4-BE49-F238E27FC236}">
                <a16:creationId xmlns:a16="http://schemas.microsoft.com/office/drawing/2014/main" id="{8EFC5DD7-CF13-0816-F95A-717068CDA913}"/>
              </a:ext>
            </a:extLst>
          </p:cNvPr>
          <p:cNvSpPr/>
          <p:nvPr/>
        </p:nvSpPr>
        <p:spPr>
          <a:xfrm>
            <a:off x="11547859" y="1600960"/>
            <a:ext cx="245006" cy="245006"/>
          </a:xfrm>
          <a:prstGeom prst="ellipse">
            <a:avLst/>
          </a:prstGeom>
          <a:solidFill>
            <a:srgbClr val="FF0000"/>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Tree>
    <p:extLst>
      <p:ext uri="{BB962C8B-B14F-4D97-AF65-F5344CB8AC3E}">
        <p14:creationId xmlns:p14="http://schemas.microsoft.com/office/powerpoint/2010/main" val="35794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3213E-A60C-5075-39FC-A1651F0F66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807ADB0-8B7C-CF21-DE83-A21849B818FD}"/>
              </a:ext>
            </a:extLst>
          </p:cNvPr>
          <p:cNvSpPr txBox="1"/>
          <p:nvPr/>
        </p:nvSpPr>
        <p:spPr bwMode="auto">
          <a:xfrm>
            <a:off x="304800" y="228600"/>
            <a:ext cx="11404600" cy="533400"/>
          </a:xfrm>
          <a:prstGeom prst="rect">
            <a:avLst/>
          </a:prstGeom>
          <a:noFill/>
          <a:ln w="9525">
            <a:noFill/>
            <a:miter lim="800000"/>
            <a:headEnd/>
            <a:tailEnd/>
          </a:ln>
        </p:spPr>
        <p:txBody>
          <a:bodyPr vert="horz" wrap="square" lIns="92075" tIns="46038" rIns="92075" bIns="46038" numCol="1" rtlCol="0" anchor="ctr" anchorCtr="0" compatLnSpc="1">
            <a:prstTxWarp prst="textNoShape">
              <a:avLst/>
            </a:prstTxWarp>
            <a:normAutofit/>
          </a:bodyPr>
          <a:lstStyle/>
          <a:p>
            <a:pPr eaLnBrk="0" hangingPunct="0">
              <a:spcAft>
                <a:spcPts val="600"/>
              </a:spcAft>
            </a:pPr>
            <a:r>
              <a:rPr lang="en-US" sz="2000" b="1" dirty="0">
                <a:solidFill>
                  <a:schemeClr val="tx2"/>
                </a:solidFill>
                <a:latin typeface="+mj-lt"/>
                <a:ea typeface="+mj-ea"/>
                <a:cs typeface="+mj-cs"/>
              </a:rPr>
              <a:t>Congratulations on your new role, we hope this guide can help you</a:t>
            </a:r>
          </a:p>
        </p:txBody>
      </p:sp>
      <p:sp>
        <p:nvSpPr>
          <p:cNvPr id="11" name="Footer Placeholder 3">
            <a:extLst>
              <a:ext uri="{FF2B5EF4-FFF2-40B4-BE49-F238E27FC236}">
                <a16:creationId xmlns:a16="http://schemas.microsoft.com/office/drawing/2014/main" id="{6035F692-EBE6-8D20-8256-E228F24E289A}"/>
              </a:ext>
            </a:extLst>
          </p:cNvPr>
          <p:cNvSpPr>
            <a:spLocks noGrp="1"/>
          </p:cNvSpPr>
          <p:nvPr>
            <p:ph type="ftr" sz="quarter" idx="3"/>
          </p:nvPr>
        </p:nvSpPr>
        <p:spPr>
          <a:xfrm>
            <a:off x="4242765" y="6492876"/>
            <a:ext cx="3860800" cy="365125"/>
          </a:xfrm>
        </p:spPr>
        <p:txBody>
          <a:bodyPr/>
          <a:lstStyle/>
          <a:p>
            <a:pPr>
              <a:spcAft>
                <a:spcPts val="600"/>
              </a:spcAft>
              <a:buClr>
                <a:srgbClr val="000066"/>
              </a:buClr>
            </a:pPr>
            <a:r>
              <a:rPr lang="en-US" sz="900" dirty="0">
                <a:solidFill>
                  <a:srgbClr val="000066"/>
                </a:solidFill>
              </a:rPr>
              <a:t>© Nexview Consulting, LLC ®</a:t>
            </a:r>
          </a:p>
        </p:txBody>
      </p:sp>
      <p:graphicFrame>
        <p:nvGraphicFramePr>
          <p:cNvPr id="7" name="TextBox 4">
            <a:extLst>
              <a:ext uri="{FF2B5EF4-FFF2-40B4-BE49-F238E27FC236}">
                <a16:creationId xmlns:a16="http://schemas.microsoft.com/office/drawing/2014/main" id="{17AE8047-0BE0-CEA0-04B7-20C18BD6B2BC}"/>
              </a:ext>
            </a:extLst>
          </p:cNvPr>
          <p:cNvGraphicFramePr/>
          <p:nvPr>
            <p:extLst>
              <p:ext uri="{D42A27DB-BD31-4B8C-83A1-F6EECF244321}">
                <p14:modId xmlns:p14="http://schemas.microsoft.com/office/powerpoint/2010/main" val="2081534481"/>
              </p:ext>
            </p:extLst>
          </p:nvPr>
        </p:nvGraphicFramePr>
        <p:xfrm>
          <a:off x="678910" y="1238250"/>
          <a:ext cx="10363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13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C96F2-A876-8491-7DB7-E5418F93F63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44E472E-340A-5685-3849-8844F3CF78B7}"/>
              </a:ext>
            </a:extLst>
          </p:cNvPr>
          <p:cNvSpPr>
            <a:spLocks noGrp="1" noChangeArrowheads="1"/>
          </p:cNvSpPr>
          <p:nvPr>
            <p:ph type="title"/>
          </p:nvPr>
        </p:nvSpPr>
        <p:spPr>
          <a:xfrm>
            <a:off x="446316" y="240248"/>
            <a:ext cx="11404600" cy="533400"/>
          </a:xfrm>
        </p:spPr>
        <p:txBody>
          <a:bodyPr/>
          <a:lstStyle/>
          <a:p>
            <a:r>
              <a:rPr lang="en-US" sz="2000" dirty="0"/>
              <a:t>Here’s a listing of a few of the foundational process elements you might look for (cont’d)</a:t>
            </a:r>
          </a:p>
        </p:txBody>
      </p:sp>
      <p:sp>
        <p:nvSpPr>
          <p:cNvPr id="3" name="Footer Placeholder 16">
            <a:extLst>
              <a:ext uri="{FF2B5EF4-FFF2-40B4-BE49-F238E27FC236}">
                <a16:creationId xmlns:a16="http://schemas.microsoft.com/office/drawing/2014/main" id="{F06D8628-C533-34F2-9AB7-099ECEACC236}"/>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graphicFrame>
        <p:nvGraphicFramePr>
          <p:cNvPr id="6" name="Table 5">
            <a:extLst>
              <a:ext uri="{FF2B5EF4-FFF2-40B4-BE49-F238E27FC236}">
                <a16:creationId xmlns:a16="http://schemas.microsoft.com/office/drawing/2014/main" id="{6AD78758-5372-55AB-139E-66DE7196DC1B}"/>
              </a:ext>
            </a:extLst>
          </p:cNvPr>
          <p:cNvGraphicFramePr>
            <a:graphicFrameLocks noGrp="1"/>
          </p:cNvGraphicFramePr>
          <p:nvPr>
            <p:extLst>
              <p:ext uri="{D42A27DB-BD31-4B8C-83A1-F6EECF244321}">
                <p14:modId xmlns:p14="http://schemas.microsoft.com/office/powerpoint/2010/main" val="3448253683"/>
              </p:ext>
            </p:extLst>
          </p:nvPr>
        </p:nvGraphicFramePr>
        <p:xfrm>
          <a:off x="1069756" y="1124226"/>
          <a:ext cx="9227455" cy="4817267"/>
        </p:xfrm>
        <a:graphic>
          <a:graphicData uri="http://schemas.openxmlformats.org/drawingml/2006/table">
            <a:tbl>
              <a:tblPr firstRow="1" bandRow="1">
                <a:tableStyleId>{5C22544A-7EE6-4342-B048-85BDC9FD1C3A}</a:tableStyleId>
              </a:tblPr>
              <a:tblGrid>
                <a:gridCol w="7609112">
                  <a:extLst>
                    <a:ext uri="{9D8B030D-6E8A-4147-A177-3AD203B41FA5}">
                      <a16:colId xmlns:a16="http://schemas.microsoft.com/office/drawing/2014/main" val="877462674"/>
                    </a:ext>
                  </a:extLst>
                </a:gridCol>
                <a:gridCol w="1618343">
                  <a:extLst>
                    <a:ext uri="{9D8B030D-6E8A-4147-A177-3AD203B41FA5}">
                      <a16:colId xmlns:a16="http://schemas.microsoft.com/office/drawing/2014/main" val="3561767813"/>
                    </a:ext>
                  </a:extLst>
                </a:gridCol>
              </a:tblGrid>
              <a:tr h="290410">
                <a:tc>
                  <a:txBody>
                    <a:bodyPr/>
                    <a:lstStyle/>
                    <a:p>
                      <a:r>
                        <a:rPr lang="en-US" sz="1400" dirty="0"/>
                        <a:t>Demand Planning/Management</a:t>
                      </a:r>
                    </a:p>
                  </a:txBody>
                  <a:tcPr>
                    <a:solidFill>
                      <a:srgbClr val="4F81BD"/>
                    </a:solidFill>
                  </a:tcPr>
                </a:tc>
                <a:tc>
                  <a:txBody>
                    <a:bodyPr/>
                    <a:lstStyle/>
                    <a:p>
                      <a:pPr algn="ctr"/>
                      <a:r>
                        <a:rPr lang="en-US" sz="1400" dirty="0"/>
                        <a:t>Current State</a:t>
                      </a:r>
                    </a:p>
                  </a:txBody>
                  <a:tcPr>
                    <a:solidFill>
                      <a:srgbClr val="4F81BD"/>
                    </a:solidFill>
                  </a:tcPr>
                </a:tc>
                <a:extLst>
                  <a:ext uri="{0D108BD9-81ED-4DB2-BD59-A6C34878D82A}">
                    <a16:rowId xmlns:a16="http://schemas.microsoft.com/office/drawing/2014/main" val="1711445713"/>
                  </a:ext>
                </a:extLst>
              </a:tr>
              <a:tr h="438389">
                <a:tc>
                  <a:txBody>
                    <a:bodyPr/>
                    <a:lstStyle/>
                    <a:p>
                      <a:r>
                        <a:rPr lang="en-US" sz="1200" b="0" dirty="0">
                          <a:solidFill>
                            <a:srgbClr val="000066"/>
                          </a:solidFill>
                        </a:rPr>
                        <a:t>There is a defined role for demand planning.</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579603401"/>
                  </a:ext>
                </a:extLst>
              </a:tr>
              <a:tr h="435614">
                <a:tc>
                  <a:txBody>
                    <a:bodyPr/>
                    <a:lstStyle/>
                    <a:p>
                      <a:r>
                        <a:rPr lang="en-US" sz="1200" b="0" dirty="0">
                          <a:solidFill>
                            <a:srgbClr val="000066"/>
                          </a:solidFill>
                        </a:rPr>
                        <a:t>Demand planning has independence from Sales/Commercial.</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023760542"/>
                  </a:ext>
                </a:extLst>
              </a:tr>
              <a:tr h="435614">
                <a:tc>
                  <a:txBody>
                    <a:bodyPr/>
                    <a:lstStyle/>
                    <a:p>
                      <a:r>
                        <a:rPr lang="en-US" sz="1200" b="0" dirty="0">
                          <a:solidFill>
                            <a:srgbClr val="000066"/>
                          </a:solidFill>
                        </a:rPr>
                        <a:t>There is a tiered demand planning process that consists of commercial input, aggregation across the business, analysis, review, recommendation, and consensus over the planning horizon.</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386989225"/>
                  </a:ext>
                </a:extLst>
              </a:tr>
              <a:tr h="435614">
                <a:tc>
                  <a:txBody>
                    <a:bodyPr/>
                    <a:lstStyle/>
                    <a:p>
                      <a:r>
                        <a:rPr lang="en-US" sz="1200" b="0" dirty="0">
                          <a:solidFill>
                            <a:srgbClr val="000066"/>
                          </a:solidFill>
                        </a:rPr>
                        <a:t>Roles and responsibilities are clear and integrated with a defined calendar and rolling planning horizon.</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647457409"/>
                  </a:ext>
                </a:extLst>
              </a:tr>
              <a:tr h="366250">
                <a:tc>
                  <a:txBody>
                    <a:bodyPr/>
                    <a:lstStyle/>
                    <a:p>
                      <a:r>
                        <a:rPr lang="en-US" sz="1200" b="0" dirty="0">
                          <a:solidFill>
                            <a:srgbClr val="000066"/>
                          </a:solidFill>
                        </a:rPr>
                        <a:t>The demand plan is used to generate the rolling financial plan.</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954739708"/>
                  </a:ext>
                </a:extLst>
              </a:tr>
              <a:tr h="366250">
                <a:tc>
                  <a:txBody>
                    <a:bodyPr/>
                    <a:lstStyle/>
                    <a:p>
                      <a:r>
                        <a:rPr lang="en-US" sz="1200" b="0" dirty="0">
                          <a:solidFill>
                            <a:srgbClr val="000066"/>
                          </a:solidFill>
                        </a:rPr>
                        <a:t>Statistical analysis supports other input for predictable items and there are rules for use of statistical analysis.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419643913"/>
                  </a:ext>
                </a:extLst>
              </a:tr>
              <a:tr h="366250">
                <a:tc>
                  <a:txBody>
                    <a:bodyPr/>
                    <a:lstStyle/>
                    <a:p>
                      <a:r>
                        <a:rPr lang="en-US" sz="1200" b="0" dirty="0">
                          <a:solidFill>
                            <a:srgbClr val="000066"/>
                          </a:solidFill>
                        </a:rPr>
                        <a:t>Demand planning KPIs are in place and managed effectively.</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2577745896"/>
                  </a:ext>
                </a:extLst>
              </a:tr>
              <a:tr h="366250">
                <a:tc>
                  <a:txBody>
                    <a:bodyPr/>
                    <a:lstStyle/>
                    <a:p>
                      <a:r>
                        <a:rPr lang="en-US" sz="1200" b="0" dirty="0">
                          <a:solidFill>
                            <a:srgbClr val="000066"/>
                          </a:solidFill>
                        </a:rPr>
                        <a:t>The Demand Plan for and from Demand Review is unconstrained, and is later constrained through subsequent meetings in the S&amp;OP cadence.</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215529297"/>
                  </a:ext>
                </a:extLst>
              </a:tr>
              <a:tr h="366250">
                <a:tc>
                  <a:txBody>
                    <a:bodyPr/>
                    <a:lstStyle/>
                    <a:p>
                      <a:r>
                        <a:rPr lang="en-US" sz="1200" b="0" dirty="0">
                          <a:solidFill>
                            <a:srgbClr val="000066"/>
                          </a:solidFill>
                        </a:rPr>
                        <a:t>Major process components and overall maturity is consistent across business units.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881679233"/>
                  </a:ext>
                </a:extLst>
              </a:tr>
              <a:tr h="366250">
                <a:tc>
                  <a:txBody>
                    <a:bodyPr/>
                    <a:lstStyle/>
                    <a:p>
                      <a:r>
                        <a:rPr lang="en-US" sz="1200" b="0" dirty="0">
                          <a:solidFill>
                            <a:srgbClr val="000066"/>
                          </a:solidFill>
                        </a:rPr>
                        <a:t>There is a commercial demand planning system in place that is integrated with the rest of supply chain planning.</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446780022"/>
                  </a:ext>
                </a:extLst>
              </a:tr>
              <a:tr h="366250">
                <a:tc>
                  <a:txBody>
                    <a:bodyPr/>
                    <a:lstStyle/>
                    <a:p>
                      <a:r>
                        <a:rPr lang="en-US" sz="1200" b="0" dirty="0">
                          <a:solidFill>
                            <a:srgbClr val="000066"/>
                          </a:solidFill>
                        </a:rPr>
                        <a:t>The above is managed through the Demand Review(s) component of S&amp;OP.</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21723916"/>
                  </a:ext>
                </a:extLst>
              </a:tr>
            </a:tbl>
          </a:graphicData>
        </a:graphic>
      </p:graphicFrame>
      <p:grpSp>
        <p:nvGrpSpPr>
          <p:cNvPr id="19" name="Group 18">
            <a:extLst>
              <a:ext uri="{FF2B5EF4-FFF2-40B4-BE49-F238E27FC236}">
                <a16:creationId xmlns:a16="http://schemas.microsoft.com/office/drawing/2014/main" id="{41F71645-F0AE-A242-A301-1FA62CFB1952}"/>
              </a:ext>
            </a:extLst>
          </p:cNvPr>
          <p:cNvGrpSpPr/>
          <p:nvPr/>
        </p:nvGrpSpPr>
        <p:grpSpPr>
          <a:xfrm>
            <a:off x="1256583" y="6040223"/>
            <a:ext cx="3837003" cy="305986"/>
            <a:chOff x="1256583" y="5933899"/>
            <a:chExt cx="3837003" cy="305986"/>
          </a:xfrm>
        </p:grpSpPr>
        <p:sp>
          <p:nvSpPr>
            <p:cNvPr id="9" name="Oval 8">
              <a:extLst>
                <a:ext uri="{FF2B5EF4-FFF2-40B4-BE49-F238E27FC236}">
                  <a16:creationId xmlns:a16="http://schemas.microsoft.com/office/drawing/2014/main" id="{2627805B-5885-6063-A8AB-61E054AB351D}"/>
                </a:ext>
              </a:extLst>
            </p:cNvPr>
            <p:cNvSpPr/>
            <p:nvPr/>
          </p:nvSpPr>
          <p:spPr>
            <a:xfrm>
              <a:off x="1256583" y="5991532"/>
              <a:ext cx="245006" cy="24500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61A3B9-0599-D324-F8C9-B4C23F20122E}"/>
                </a:ext>
              </a:extLst>
            </p:cNvPr>
            <p:cNvSpPr txBox="1"/>
            <p:nvPr/>
          </p:nvSpPr>
          <p:spPr>
            <a:xfrm>
              <a:off x="1585849" y="5962886"/>
              <a:ext cx="939214" cy="276999"/>
            </a:xfrm>
            <a:prstGeom prst="rect">
              <a:avLst/>
            </a:prstGeom>
            <a:noFill/>
          </p:spPr>
          <p:txBody>
            <a:bodyPr wrap="square" rtlCol="0">
              <a:spAutoFit/>
            </a:bodyPr>
            <a:lstStyle/>
            <a:p>
              <a:r>
                <a:rPr lang="en-US" sz="1200" dirty="0"/>
                <a:t>Adequate</a:t>
              </a:r>
            </a:p>
          </p:txBody>
        </p:sp>
        <p:sp>
          <p:nvSpPr>
            <p:cNvPr id="8" name="Oval 7">
              <a:extLst>
                <a:ext uri="{FF2B5EF4-FFF2-40B4-BE49-F238E27FC236}">
                  <a16:creationId xmlns:a16="http://schemas.microsoft.com/office/drawing/2014/main" id="{37672FD7-0FF1-7570-B806-11792CB916CD}"/>
                </a:ext>
              </a:extLst>
            </p:cNvPr>
            <p:cNvSpPr/>
            <p:nvPr/>
          </p:nvSpPr>
          <p:spPr>
            <a:xfrm>
              <a:off x="3541485" y="5963644"/>
              <a:ext cx="245006" cy="245006"/>
            </a:xfrm>
            <a:prstGeom prst="ellipse">
              <a:avLst/>
            </a:prstGeom>
            <a:solidFill>
              <a:srgbClr val="FF0000"/>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1" name="TextBox 10">
              <a:extLst>
                <a:ext uri="{FF2B5EF4-FFF2-40B4-BE49-F238E27FC236}">
                  <a16:creationId xmlns:a16="http://schemas.microsoft.com/office/drawing/2014/main" id="{5BC275E4-D041-9169-2A7F-E87E88D286CD}"/>
                </a:ext>
              </a:extLst>
            </p:cNvPr>
            <p:cNvSpPr txBox="1"/>
            <p:nvPr/>
          </p:nvSpPr>
          <p:spPr>
            <a:xfrm>
              <a:off x="3828687" y="5933899"/>
              <a:ext cx="1264899" cy="276999"/>
            </a:xfrm>
            <a:prstGeom prst="rect">
              <a:avLst/>
            </a:prstGeom>
            <a:noFill/>
          </p:spPr>
          <p:txBody>
            <a:bodyPr wrap="square" rtlCol="0">
              <a:spAutoFit/>
            </a:bodyPr>
            <a:lstStyle/>
            <a:p>
              <a:r>
                <a:rPr lang="en-US" sz="1200" dirty="0"/>
                <a:t>Missing</a:t>
              </a:r>
            </a:p>
          </p:txBody>
        </p:sp>
        <p:sp>
          <p:nvSpPr>
            <p:cNvPr id="12" name="Oval 11">
              <a:extLst>
                <a:ext uri="{FF2B5EF4-FFF2-40B4-BE49-F238E27FC236}">
                  <a16:creationId xmlns:a16="http://schemas.microsoft.com/office/drawing/2014/main" id="{28A1C693-5506-0D27-7F04-0C52CC625533}"/>
                </a:ext>
              </a:extLst>
            </p:cNvPr>
            <p:cNvSpPr/>
            <p:nvPr/>
          </p:nvSpPr>
          <p:spPr>
            <a:xfrm>
              <a:off x="2477846" y="5975427"/>
              <a:ext cx="245006" cy="245006"/>
            </a:xfrm>
            <a:prstGeom prst="ellipse">
              <a:avLst/>
            </a:prstGeom>
            <a:solidFill>
              <a:srgbClr val="C4D600">
                <a:lumMod val="60000"/>
                <a:lumOff val="40000"/>
              </a:srgb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3" name="TextBox 12">
              <a:extLst>
                <a:ext uri="{FF2B5EF4-FFF2-40B4-BE49-F238E27FC236}">
                  <a16:creationId xmlns:a16="http://schemas.microsoft.com/office/drawing/2014/main" id="{9E9BC49E-E1ED-6219-883C-7F1D44BBD170}"/>
                </a:ext>
              </a:extLst>
            </p:cNvPr>
            <p:cNvSpPr txBox="1"/>
            <p:nvPr/>
          </p:nvSpPr>
          <p:spPr>
            <a:xfrm>
              <a:off x="2804571" y="5950979"/>
              <a:ext cx="694717" cy="276999"/>
            </a:xfrm>
            <a:prstGeom prst="rect">
              <a:avLst/>
            </a:prstGeom>
            <a:noFill/>
          </p:spPr>
          <p:txBody>
            <a:bodyPr wrap="square" rtlCol="0">
              <a:spAutoFit/>
            </a:bodyPr>
            <a:lstStyle/>
            <a:p>
              <a:r>
                <a:rPr lang="en-US" sz="1200" dirty="0"/>
                <a:t>Partial</a:t>
              </a:r>
            </a:p>
          </p:txBody>
        </p:sp>
      </p:grpSp>
      <p:sp>
        <p:nvSpPr>
          <p:cNvPr id="16" name="Oval 15">
            <a:extLst>
              <a:ext uri="{FF2B5EF4-FFF2-40B4-BE49-F238E27FC236}">
                <a16:creationId xmlns:a16="http://schemas.microsoft.com/office/drawing/2014/main" id="{33F42B9A-5B43-BDE8-42D3-59245E4EB983}"/>
              </a:ext>
            </a:extLst>
          </p:cNvPr>
          <p:cNvSpPr/>
          <p:nvPr/>
        </p:nvSpPr>
        <p:spPr>
          <a:xfrm>
            <a:off x="10727155" y="1600960"/>
            <a:ext cx="245006" cy="24500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74065373-D958-8CF1-F56C-D87C569BFC8A}"/>
              </a:ext>
            </a:extLst>
          </p:cNvPr>
          <p:cNvSpPr/>
          <p:nvPr/>
        </p:nvSpPr>
        <p:spPr>
          <a:xfrm>
            <a:off x="11137507" y="1603612"/>
            <a:ext cx="245006" cy="245006"/>
          </a:xfrm>
          <a:prstGeom prst="ellipse">
            <a:avLst/>
          </a:prstGeom>
          <a:solidFill>
            <a:srgbClr val="C4D600">
              <a:lumMod val="60000"/>
              <a:lumOff val="40000"/>
            </a:srgb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8" name="Oval 17">
            <a:extLst>
              <a:ext uri="{FF2B5EF4-FFF2-40B4-BE49-F238E27FC236}">
                <a16:creationId xmlns:a16="http://schemas.microsoft.com/office/drawing/2014/main" id="{804B90CD-AFE4-A8EB-4075-4651A3DB5863}"/>
              </a:ext>
            </a:extLst>
          </p:cNvPr>
          <p:cNvSpPr/>
          <p:nvPr/>
        </p:nvSpPr>
        <p:spPr>
          <a:xfrm>
            <a:off x="11547859" y="1600960"/>
            <a:ext cx="245006" cy="245006"/>
          </a:xfrm>
          <a:prstGeom prst="ellipse">
            <a:avLst/>
          </a:prstGeom>
          <a:solidFill>
            <a:srgbClr val="FF0000"/>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Tree>
    <p:extLst>
      <p:ext uri="{BB962C8B-B14F-4D97-AF65-F5344CB8AC3E}">
        <p14:creationId xmlns:p14="http://schemas.microsoft.com/office/powerpoint/2010/main" val="1424933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9555D-F6CF-3B32-5C1D-3FDCAF73A4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DA1FE56-1311-158A-971F-BA34FC02851F}"/>
              </a:ext>
            </a:extLst>
          </p:cNvPr>
          <p:cNvSpPr>
            <a:spLocks noGrp="1" noChangeArrowheads="1"/>
          </p:cNvSpPr>
          <p:nvPr>
            <p:ph type="title"/>
          </p:nvPr>
        </p:nvSpPr>
        <p:spPr>
          <a:xfrm>
            <a:off x="446316" y="240248"/>
            <a:ext cx="11404600" cy="533400"/>
          </a:xfrm>
        </p:spPr>
        <p:txBody>
          <a:bodyPr/>
          <a:lstStyle/>
          <a:p>
            <a:r>
              <a:rPr lang="en-US" sz="2000" dirty="0"/>
              <a:t>Here’s a listing of a few of the foundational process elements you might look for (cont’d)</a:t>
            </a:r>
          </a:p>
        </p:txBody>
      </p:sp>
      <p:sp>
        <p:nvSpPr>
          <p:cNvPr id="3" name="Footer Placeholder 16">
            <a:extLst>
              <a:ext uri="{FF2B5EF4-FFF2-40B4-BE49-F238E27FC236}">
                <a16:creationId xmlns:a16="http://schemas.microsoft.com/office/drawing/2014/main" id="{43B0568D-3D54-7D88-A8CA-03D43ADBDF5D}"/>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graphicFrame>
        <p:nvGraphicFramePr>
          <p:cNvPr id="6" name="Table 5">
            <a:extLst>
              <a:ext uri="{FF2B5EF4-FFF2-40B4-BE49-F238E27FC236}">
                <a16:creationId xmlns:a16="http://schemas.microsoft.com/office/drawing/2014/main" id="{9D1EBF10-9B72-A1F7-0311-12C1B012B642}"/>
              </a:ext>
            </a:extLst>
          </p:cNvPr>
          <p:cNvGraphicFramePr>
            <a:graphicFrameLocks noGrp="1"/>
          </p:cNvGraphicFramePr>
          <p:nvPr>
            <p:extLst>
              <p:ext uri="{D42A27DB-BD31-4B8C-83A1-F6EECF244321}">
                <p14:modId xmlns:p14="http://schemas.microsoft.com/office/powerpoint/2010/main" val="2437551250"/>
              </p:ext>
            </p:extLst>
          </p:nvPr>
        </p:nvGraphicFramePr>
        <p:xfrm>
          <a:off x="1041402" y="1093286"/>
          <a:ext cx="9227455" cy="5274467"/>
        </p:xfrm>
        <a:graphic>
          <a:graphicData uri="http://schemas.openxmlformats.org/drawingml/2006/table">
            <a:tbl>
              <a:tblPr firstRow="1" bandRow="1">
                <a:tableStyleId>{5C22544A-7EE6-4342-B048-85BDC9FD1C3A}</a:tableStyleId>
              </a:tblPr>
              <a:tblGrid>
                <a:gridCol w="7609112">
                  <a:extLst>
                    <a:ext uri="{9D8B030D-6E8A-4147-A177-3AD203B41FA5}">
                      <a16:colId xmlns:a16="http://schemas.microsoft.com/office/drawing/2014/main" val="877462674"/>
                    </a:ext>
                  </a:extLst>
                </a:gridCol>
                <a:gridCol w="1618343">
                  <a:extLst>
                    <a:ext uri="{9D8B030D-6E8A-4147-A177-3AD203B41FA5}">
                      <a16:colId xmlns:a16="http://schemas.microsoft.com/office/drawing/2014/main" val="3561767813"/>
                    </a:ext>
                  </a:extLst>
                </a:gridCol>
              </a:tblGrid>
              <a:tr h="290410">
                <a:tc>
                  <a:txBody>
                    <a:bodyPr/>
                    <a:lstStyle/>
                    <a:p>
                      <a:r>
                        <a:rPr lang="en-US" sz="1400" dirty="0"/>
                        <a:t>Supply Planning/Management</a:t>
                      </a:r>
                    </a:p>
                  </a:txBody>
                  <a:tcPr>
                    <a:solidFill>
                      <a:srgbClr val="4F81BD"/>
                    </a:solidFill>
                  </a:tcPr>
                </a:tc>
                <a:tc>
                  <a:txBody>
                    <a:bodyPr/>
                    <a:lstStyle/>
                    <a:p>
                      <a:pPr algn="ctr"/>
                      <a:r>
                        <a:rPr lang="en-US" sz="1400" dirty="0"/>
                        <a:t>Current State</a:t>
                      </a:r>
                    </a:p>
                  </a:txBody>
                  <a:tcPr>
                    <a:solidFill>
                      <a:srgbClr val="4F81BD"/>
                    </a:solidFill>
                  </a:tcPr>
                </a:tc>
                <a:extLst>
                  <a:ext uri="{0D108BD9-81ED-4DB2-BD59-A6C34878D82A}">
                    <a16:rowId xmlns:a16="http://schemas.microsoft.com/office/drawing/2014/main" val="1711445713"/>
                  </a:ext>
                </a:extLst>
              </a:tr>
              <a:tr h="438389">
                <a:tc>
                  <a:txBody>
                    <a:bodyPr/>
                    <a:lstStyle/>
                    <a:p>
                      <a:r>
                        <a:rPr lang="en-US" sz="1200" b="0" dirty="0">
                          <a:solidFill>
                            <a:srgbClr val="000066"/>
                          </a:solidFill>
                        </a:rPr>
                        <a:t>The physical configuration of supply assets and strategy can be linked to the business strategy.</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579603401"/>
                  </a:ext>
                </a:extLst>
              </a:tr>
              <a:tr h="435614">
                <a:tc>
                  <a:txBody>
                    <a:bodyPr/>
                    <a:lstStyle/>
                    <a:p>
                      <a:r>
                        <a:rPr lang="en-US" sz="1200" b="0" dirty="0">
                          <a:solidFill>
                            <a:srgbClr val="000066"/>
                          </a:solidFill>
                        </a:rPr>
                        <a:t>Product flows are mapped logically from the operational strategy.</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023760542"/>
                  </a:ext>
                </a:extLst>
              </a:tr>
              <a:tr h="435614">
                <a:tc>
                  <a:txBody>
                    <a:bodyPr/>
                    <a:lstStyle/>
                    <a:p>
                      <a:r>
                        <a:rPr lang="en-US" sz="1200" b="0" dirty="0">
                          <a:solidFill>
                            <a:srgbClr val="000066"/>
                          </a:solidFill>
                        </a:rPr>
                        <a:t>There is a digital twin/optimization model of the operational assets that support operational strategy decisions.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386989225"/>
                  </a:ext>
                </a:extLst>
              </a:tr>
              <a:tr h="435614">
                <a:tc>
                  <a:txBody>
                    <a:bodyPr/>
                    <a:lstStyle/>
                    <a:p>
                      <a:r>
                        <a:rPr lang="en-US" sz="1200" b="0" dirty="0">
                          <a:solidFill>
                            <a:srgbClr val="000066"/>
                          </a:solidFill>
                        </a:rPr>
                        <a:t>There is a longer-term supply and capacity planning process that supports S&amp;OP and longer-term operational planning, and the process considers a holistic viewpoint across facilities.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647457409"/>
                  </a:ext>
                </a:extLst>
              </a:tr>
              <a:tr h="366250">
                <a:tc>
                  <a:txBody>
                    <a:bodyPr/>
                    <a:lstStyle/>
                    <a:p>
                      <a:r>
                        <a:rPr lang="en-US" sz="1200" b="0" dirty="0">
                          <a:solidFill>
                            <a:srgbClr val="000066"/>
                          </a:solidFill>
                        </a:rPr>
                        <a:t>Longer-term capacity planning and production scheduling processes are distinct and the hand-off is clear.</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954739708"/>
                  </a:ext>
                </a:extLst>
              </a:tr>
              <a:tr h="366250">
                <a:tc>
                  <a:txBody>
                    <a:bodyPr/>
                    <a:lstStyle/>
                    <a:p>
                      <a:r>
                        <a:rPr lang="en-US" sz="1200" b="0" dirty="0">
                          <a:solidFill>
                            <a:srgbClr val="000066"/>
                          </a:solidFill>
                        </a:rPr>
                        <a:t>Production scheduling processes across facilities, may not be different to suit differing needs, but the maturity is common and common tools are used where practical.</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419643913"/>
                  </a:ext>
                </a:extLst>
              </a:tr>
              <a:tr h="366250">
                <a:tc>
                  <a:txBody>
                    <a:bodyPr/>
                    <a:lstStyle/>
                    <a:p>
                      <a:r>
                        <a:rPr lang="en-US" sz="1200" b="0" dirty="0">
                          <a:solidFill>
                            <a:srgbClr val="000066"/>
                          </a:solidFill>
                        </a:rPr>
                        <a:t>Reasons behind schedule changes are understood and managed cross-functionally.</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2577745896"/>
                  </a:ext>
                </a:extLst>
              </a:tr>
              <a:tr h="366250">
                <a:tc>
                  <a:txBody>
                    <a:bodyPr/>
                    <a:lstStyle/>
                    <a:p>
                      <a:r>
                        <a:rPr lang="en-US" sz="1200" b="0" dirty="0">
                          <a:solidFill>
                            <a:srgbClr val="000066"/>
                          </a:solidFill>
                        </a:rPr>
                        <a:t>Lead times for all items are defined, maintained, and followed in planning.</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215529297"/>
                  </a:ext>
                </a:extLst>
              </a:tr>
              <a:tr h="366250">
                <a:tc>
                  <a:txBody>
                    <a:bodyPr/>
                    <a:lstStyle/>
                    <a:p>
                      <a:r>
                        <a:rPr lang="en-US" sz="1200" b="0" dirty="0">
                          <a:solidFill>
                            <a:srgbClr val="000066"/>
                          </a:solidFill>
                        </a:rPr>
                        <a:t>Make-to-order/Make-to-stock/Finish-to-order is defined for all items and there is a model to support decision making.</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446780022"/>
                  </a:ext>
                </a:extLst>
              </a:tr>
              <a:tr h="366250">
                <a:tc>
                  <a:txBody>
                    <a:bodyPr/>
                    <a:lstStyle/>
                    <a:p>
                      <a:r>
                        <a:rPr lang="en-US" sz="1200" b="0" dirty="0">
                          <a:solidFill>
                            <a:srgbClr val="000066"/>
                          </a:solidFill>
                        </a:rPr>
                        <a:t>Inventory planning extends over the S&amp;OP rolling horizon and is supported by statistical analysis.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21723916"/>
                  </a:ext>
                </a:extLst>
              </a:tr>
              <a:tr h="366250">
                <a:tc>
                  <a:txBody>
                    <a:bodyPr/>
                    <a:lstStyle/>
                    <a:p>
                      <a:r>
                        <a:rPr lang="en-US" sz="1200" b="0" dirty="0">
                          <a:solidFill>
                            <a:srgbClr val="000066"/>
                          </a:solidFill>
                        </a:rPr>
                        <a:t>Supply planning KPIs are in place and managed.</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251103791"/>
                  </a:ext>
                </a:extLst>
              </a:tr>
              <a:tr h="366250">
                <a:tc>
                  <a:txBody>
                    <a:bodyPr/>
                    <a:lstStyle/>
                    <a:p>
                      <a:r>
                        <a:rPr lang="en-US" sz="1200" b="0" dirty="0">
                          <a:solidFill>
                            <a:srgbClr val="000066"/>
                          </a:solidFill>
                        </a:rPr>
                        <a:t>The Supply Plan is managed in the Supply Review component(s) of S&amp;OP and rolls up appropriately through Executive S&amp;OP.</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813105788"/>
                  </a:ext>
                </a:extLst>
              </a:tr>
            </a:tbl>
          </a:graphicData>
        </a:graphic>
      </p:graphicFrame>
      <p:grpSp>
        <p:nvGrpSpPr>
          <p:cNvPr id="19" name="Group 18">
            <a:extLst>
              <a:ext uri="{FF2B5EF4-FFF2-40B4-BE49-F238E27FC236}">
                <a16:creationId xmlns:a16="http://schemas.microsoft.com/office/drawing/2014/main" id="{68891CAA-533D-5D1F-27CC-D7E2375C811D}"/>
              </a:ext>
            </a:extLst>
          </p:cNvPr>
          <p:cNvGrpSpPr/>
          <p:nvPr/>
        </p:nvGrpSpPr>
        <p:grpSpPr>
          <a:xfrm>
            <a:off x="1256583" y="6381405"/>
            <a:ext cx="3837003" cy="305986"/>
            <a:chOff x="1256583" y="5933899"/>
            <a:chExt cx="3837003" cy="305986"/>
          </a:xfrm>
        </p:grpSpPr>
        <p:sp>
          <p:nvSpPr>
            <p:cNvPr id="9" name="Oval 8">
              <a:extLst>
                <a:ext uri="{FF2B5EF4-FFF2-40B4-BE49-F238E27FC236}">
                  <a16:creationId xmlns:a16="http://schemas.microsoft.com/office/drawing/2014/main" id="{3407A19B-2C14-E5C4-FBDA-35994B86EEDA}"/>
                </a:ext>
              </a:extLst>
            </p:cNvPr>
            <p:cNvSpPr/>
            <p:nvPr/>
          </p:nvSpPr>
          <p:spPr>
            <a:xfrm>
              <a:off x="1256583" y="5991532"/>
              <a:ext cx="245006" cy="24500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18F1175-59C7-D945-0EB3-E17C83A4C6D2}"/>
                </a:ext>
              </a:extLst>
            </p:cNvPr>
            <p:cNvSpPr txBox="1"/>
            <p:nvPr/>
          </p:nvSpPr>
          <p:spPr>
            <a:xfrm>
              <a:off x="1585849" y="5962886"/>
              <a:ext cx="939214" cy="276999"/>
            </a:xfrm>
            <a:prstGeom prst="rect">
              <a:avLst/>
            </a:prstGeom>
            <a:noFill/>
          </p:spPr>
          <p:txBody>
            <a:bodyPr wrap="square" rtlCol="0">
              <a:spAutoFit/>
            </a:bodyPr>
            <a:lstStyle/>
            <a:p>
              <a:r>
                <a:rPr lang="en-US" sz="1200" dirty="0"/>
                <a:t>Adequate</a:t>
              </a:r>
            </a:p>
          </p:txBody>
        </p:sp>
        <p:sp>
          <p:nvSpPr>
            <p:cNvPr id="8" name="Oval 7">
              <a:extLst>
                <a:ext uri="{FF2B5EF4-FFF2-40B4-BE49-F238E27FC236}">
                  <a16:creationId xmlns:a16="http://schemas.microsoft.com/office/drawing/2014/main" id="{4268AE1A-65A7-6387-1B9F-F98A3AFA63D0}"/>
                </a:ext>
              </a:extLst>
            </p:cNvPr>
            <p:cNvSpPr/>
            <p:nvPr/>
          </p:nvSpPr>
          <p:spPr>
            <a:xfrm>
              <a:off x="3541485" y="5963644"/>
              <a:ext cx="245006" cy="245006"/>
            </a:xfrm>
            <a:prstGeom prst="ellipse">
              <a:avLst/>
            </a:prstGeom>
            <a:solidFill>
              <a:srgbClr val="FF0000"/>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1" name="TextBox 10">
              <a:extLst>
                <a:ext uri="{FF2B5EF4-FFF2-40B4-BE49-F238E27FC236}">
                  <a16:creationId xmlns:a16="http://schemas.microsoft.com/office/drawing/2014/main" id="{EC16D036-A072-CE10-6E58-79D1272FC222}"/>
                </a:ext>
              </a:extLst>
            </p:cNvPr>
            <p:cNvSpPr txBox="1"/>
            <p:nvPr/>
          </p:nvSpPr>
          <p:spPr>
            <a:xfrm>
              <a:off x="3828687" y="5933899"/>
              <a:ext cx="1264899" cy="276999"/>
            </a:xfrm>
            <a:prstGeom prst="rect">
              <a:avLst/>
            </a:prstGeom>
            <a:noFill/>
          </p:spPr>
          <p:txBody>
            <a:bodyPr wrap="square" rtlCol="0">
              <a:spAutoFit/>
            </a:bodyPr>
            <a:lstStyle/>
            <a:p>
              <a:r>
                <a:rPr lang="en-US" sz="1200" dirty="0"/>
                <a:t>Missing</a:t>
              </a:r>
            </a:p>
          </p:txBody>
        </p:sp>
        <p:sp>
          <p:nvSpPr>
            <p:cNvPr id="12" name="Oval 11">
              <a:extLst>
                <a:ext uri="{FF2B5EF4-FFF2-40B4-BE49-F238E27FC236}">
                  <a16:creationId xmlns:a16="http://schemas.microsoft.com/office/drawing/2014/main" id="{8AE174CE-5354-1513-14A6-345F7391E4FA}"/>
                </a:ext>
              </a:extLst>
            </p:cNvPr>
            <p:cNvSpPr/>
            <p:nvPr/>
          </p:nvSpPr>
          <p:spPr>
            <a:xfrm>
              <a:off x="2477846" y="5975427"/>
              <a:ext cx="245006" cy="245006"/>
            </a:xfrm>
            <a:prstGeom prst="ellipse">
              <a:avLst/>
            </a:prstGeom>
            <a:solidFill>
              <a:srgbClr val="C4D600">
                <a:lumMod val="60000"/>
                <a:lumOff val="40000"/>
              </a:srgb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3" name="TextBox 12">
              <a:extLst>
                <a:ext uri="{FF2B5EF4-FFF2-40B4-BE49-F238E27FC236}">
                  <a16:creationId xmlns:a16="http://schemas.microsoft.com/office/drawing/2014/main" id="{6CB2CFB0-B3BF-9A63-1091-D0C7A91E6E16}"/>
                </a:ext>
              </a:extLst>
            </p:cNvPr>
            <p:cNvSpPr txBox="1"/>
            <p:nvPr/>
          </p:nvSpPr>
          <p:spPr>
            <a:xfrm>
              <a:off x="2804571" y="5950979"/>
              <a:ext cx="694717" cy="276999"/>
            </a:xfrm>
            <a:prstGeom prst="rect">
              <a:avLst/>
            </a:prstGeom>
            <a:noFill/>
          </p:spPr>
          <p:txBody>
            <a:bodyPr wrap="square" rtlCol="0">
              <a:spAutoFit/>
            </a:bodyPr>
            <a:lstStyle/>
            <a:p>
              <a:r>
                <a:rPr lang="en-US" sz="1200" dirty="0"/>
                <a:t>Partial</a:t>
              </a:r>
            </a:p>
          </p:txBody>
        </p:sp>
      </p:grpSp>
      <p:sp>
        <p:nvSpPr>
          <p:cNvPr id="16" name="Oval 15">
            <a:extLst>
              <a:ext uri="{FF2B5EF4-FFF2-40B4-BE49-F238E27FC236}">
                <a16:creationId xmlns:a16="http://schemas.microsoft.com/office/drawing/2014/main" id="{D24D26BA-0C87-DD0F-0240-496D79B92662}"/>
              </a:ext>
            </a:extLst>
          </p:cNvPr>
          <p:cNvSpPr/>
          <p:nvPr/>
        </p:nvSpPr>
        <p:spPr>
          <a:xfrm>
            <a:off x="10727155" y="1530080"/>
            <a:ext cx="245006" cy="24500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B25A8456-A6A2-FB56-A697-FA92ABE157F5}"/>
              </a:ext>
            </a:extLst>
          </p:cNvPr>
          <p:cNvSpPr/>
          <p:nvPr/>
        </p:nvSpPr>
        <p:spPr>
          <a:xfrm>
            <a:off x="11137507" y="1532732"/>
            <a:ext cx="245006" cy="245006"/>
          </a:xfrm>
          <a:prstGeom prst="ellipse">
            <a:avLst/>
          </a:prstGeom>
          <a:solidFill>
            <a:srgbClr val="C4D600">
              <a:lumMod val="60000"/>
              <a:lumOff val="40000"/>
            </a:srgb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8" name="Oval 17">
            <a:extLst>
              <a:ext uri="{FF2B5EF4-FFF2-40B4-BE49-F238E27FC236}">
                <a16:creationId xmlns:a16="http://schemas.microsoft.com/office/drawing/2014/main" id="{A31A4135-2A23-8D40-CA52-D1EA242983C4}"/>
              </a:ext>
            </a:extLst>
          </p:cNvPr>
          <p:cNvSpPr/>
          <p:nvPr/>
        </p:nvSpPr>
        <p:spPr>
          <a:xfrm>
            <a:off x="11547859" y="1530080"/>
            <a:ext cx="245006" cy="245006"/>
          </a:xfrm>
          <a:prstGeom prst="ellipse">
            <a:avLst/>
          </a:prstGeom>
          <a:solidFill>
            <a:srgbClr val="FF0000"/>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Tree>
    <p:extLst>
      <p:ext uri="{BB962C8B-B14F-4D97-AF65-F5344CB8AC3E}">
        <p14:creationId xmlns:p14="http://schemas.microsoft.com/office/powerpoint/2010/main" val="1416085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EF79-6D44-615F-C2E5-43D3E8AB869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A47CB56-6CAD-E786-528B-13BC25EB0D3B}"/>
              </a:ext>
            </a:extLst>
          </p:cNvPr>
          <p:cNvSpPr>
            <a:spLocks noGrp="1" noChangeArrowheads="1"/>
          </p:cNvSpPr>
          <p:nvPr>
            <p:ph type="title"/>
          </p:nvPr>
        </p:nvSpPr>
        <p:spPr>
          <a:xfrm>
            <a:off x="446316" y="240248"/>
            <a:ext cx="11404600" cy="533400"/>
          </a:xfrm>
        </p:spPr>
        <p:txBody>
          <a:bodyPr/>
          <a:lstStyle/>
          <a:p>
            <a:r>
              <a:rPr lang="en-US" sz="2000" dirty="0"/>
              <a:t>Here’s a listing of a few of the foundational process elements you might look for (cont’d)</a:t>
            </a:r>
          </a:p>
        </p:txBody>
      </p:sp>
      <p:sp>
        <p:nvSpPr>
          <p:cNvPr id="3" name="Footer Placeholder 16">
            <a:extLst>
              <a:ext uri="{FF2B5EF4-FFF2-40B4-BE49-F238E27FC236}">
                <a16:creationId xmlns:a16="http://schemas.microsoft.com/office/drawing/2014/main" id="{75D845A2-D23E-887E-6E48-4E96FF96439E}"/>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graphicFrame>
        <p:nvGraphicFramePr>
          <p:cNvPr id="6" name="Table 5">
            <a:extLst>
              <a:ext uri="{FF2B5EF4-FFF2-40B4-BE49-F238E27FC236}">
                <a16:creationId xmlns:a16="http://schemas.microsoft.com/office/drawing/2014/main" id="{EBE3DC91-9295-F2D0-3D94-49BCC9C6CF87}"/>
              </a:ext>
            </a:extLst>
          </p:cNvPr>
          <p:cNvGraphicFramePr>
            <a:graphicFrameLocks noGrp="1"/>
          </p:cNvGraphicFramePr>
          <p:nvPr>
            <p:extLst>
              <p:ext uri="{D42A27DB-BD31-4B8C-83A1-F6EECF244321}">
                <p14:modId xmlns:p14="http://schemas.microsoft.com/office/powerpoint/2010/main" val="3689916872"/>
              </p:ext>
            </p:extLst>
          </p:nvPr>
        </p:nvGraphicFramePr>
        <p:xfrm>
          <a:off x="1027225" y="1144928"/>
          <a:ext cx="9227455" cy="4814492"/>
        </p:xfrm>
        <a:graphic>
          <a:graphicData uri="http://schemas.openxmlformats.org/drawingml/2006/table">
            <a:tbl>
              <a:tblPr firstRow="1" bandRow="1">
                <a:tableStyleId>{5C22544A-7EE6-4342-B048-85BDC9FD1C3A}</a:tableStyleId>
              </a:tblPr>
              <a:tblGrid>
                <a:gridCol w="7609112">
                  <a:extLst>
                    <a:ext uri="{9D8B030D-6E8A-4147-A177-3AD203B41FA5}">
                      <a16:colId xmlns:a16="http://schemas.microsoft.com/office/drawing/2014/main" val="877462674"/>
                    </a:ext>
                  </a:extLst>
                </a:gridCol>
                <a:gridCol w="1618343">
                  <a:extLst>
                    <a:ext uri="{9D8B030D-6E8A-4147-A177-3AD203B41FA5}">
                      <a16:colId xmlns:a16="http://schemas.microsoft.com/office/drawing/2014/main" val="3561767813"/>
                    </a:ext>
                  </a:extLst>
                </a:gridCol>
              </a:tblGrid>
              <a:tr h="290410">
                <a:tc>
                  <a:txBody>
                    <a:bodyPr/>
                    <a:lstStyle/>
                    <a:p>
                      <a:r>
                        <a:rPr lang="en-US" sz="1400" dirty="0"/>
                        <a:t>Customer and Order Management – Supply Chain Viewpoint</a:t>
                      </a:r>
                    </a:p>
                  </a:txBody>
                  <a:tcPr>
                    <a:solidFill>
                      <a:srgbClr val="4F81BD"/>
                    </a:solidFill>
                  </a:tcPr>
                </a:tc>
                <a:tc>
                  <a:txBody>
                    <a:bodyPr/>
                    <a:lstStyle/>
                    <a:p>
                      <a:pPr algn="ctr"/>
                      <a:r>
                        <a:rPr lang="en-US" sz="1400" dirty="0"/>
                        <a:t>Current State</a:t>
                      </a:r>
                    </a:p>
                  </a:txBody>
                  <a:tcPr>
                    <a:solidFill>
                      <a:srgbClr val="4F81BD"/>
                    </a:solidFill>
                  </a:tcPr>
                </a:tc>
                <a:extLst>
                  <a:ext uri="{0D108BD9-81ED-4DB2-BD59-A6C34878D82A}">
                    <a16:rowId xmlns:a16="http://schemas.microsoft.com/office/drawing/2014/main" val="1711445713"/>
                  </a:ext>
                </a:extLst>
              </a:tr>
              <a:tr h="438389">
                <a:tc>
                  <a:txBody>
                    <a:bodyPr/>
                    <a:lstStyle/>
                    <a:p>
                      <a:r>
                        <a:rPr lang="en-US" sz="1200" b="0" dirty="0">
                          <a:solidFill>
                            <a:srgbClr val="000066"/>
                          </a:solidFill>
                        </a:rPr>
                        <a:t>Customers have been segmented, service levels have been aligned to each segment, and the rules are followed.</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579603401"/>
                  </a:ext>
                </a:extLst>
              </a:tr>
              <a:tr h="435614">
                <a:tc>
                  <a:txBody>
                    <a:bodyPr/>
                    <a:lstStyle/>
                    <a:p>
                      <a:r>
                        <a:rPr lang="en-US" sz="1200" b="0" dirty="0">
                          <a:solidFill>
                            <a:srgbClr val="000066"/>
                          </a:solidFill>
                        </a:rPr>
                        <a:t>Premium freight decisions are rule-based and it’s clear who makes decisions.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023760542"/>
                  </a:ext>
                </a:extLst>
              </a:tr>
              <a:tr h="435614">
                <a:tc>
                  <a:txBody>
                    <a:bodyPr/>
                    <a:lstStyle/>
                    <a:p>
                      <a:r>
                        <a:rPr lang="en-US" sz="1200" b="0" dirty="0">
                          <a:solidFill>
                            <a:srgbClr val="000066"/>
                          </a:solidFill>
                        </a:rPr>
                        <a:t>Lead times are defined, understood, and respected in the ordering process.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386989225"/>
                  </a:ext>
                </a:extLst>
              </a:tr>
              <a:tr h="435614">
                <a:tc>
                  <a:txBody>
                    <a:bodyPr/>
                    <a:lstStyle/>
                    <a:p>
                      <a:r>
                        <a:rPr lang="en-US" sz="1200" b="0" dirty="0">
                          <a:solidFill>
                            <a:srgbClr val="000066"/>
                          </a:solidFill>
                        </a:rPr>
                        <a:t>Inventory availability is visible and accurate.</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647457409"/>
                  </a:ext>
                </a:extLst>
              </a:tr>
              <a:tr h="366250">
                <a:tc>
                  <a:txBody>
                    <a:bodyPr/>
                    <a:lstStyle/>
                    <a:p>
                      <a:r>
                        <a:rPr lang="en-US" sz="1200" b="0" dirty="0">
                          <a:solidFill>
                            <a:srgbClr val="000066"/>
                          </a:solidFill>
                        </a:rPr>
                        <a:t>There is a site level weekly/tactical process and meeting for coordinating orders, production schedule, and shipping that also manages exceptions/expedited events (Sales &amp; Operations Execution).</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954739708"/>
                  </a:ext>
                </a:extLst>
              </a:tr>
              <a:tr h="366250">
                <a:tc>
                  <a:txBody>
                    <a:bodyPr/>
                    <a:lstStyle/>
                    <a:p>
                      <a:r>
                        <a:rPr lang="en-US" sz="1200" b="0" dirty="0">
                          <a:solidFill>
                            <a:srgbClr val="000066"/>
                          </a:solidFill>
                        </a:rPr>
                        <a:t>The S&amp;OE process is consistent across sites.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419643913"/>
                  </a:ext>
                </a:extLst>
              </a:tr>
              <a:tr h="366250">
                <a:tc>
                  <a:txBody>
                    <a:bodyPr/>
                    <a:lstStyle/>
                    <a:p>
                      <a:r>
                        <a:rPr lang="en-US" sz="1200" b="0" dirty="0">
                          <a:solidFill>
                            <a:srgbClr val="000066"/>
                          </a:solidFill>
                        </a:rPr>
                        <a:t>On-time-in-full (OTIF) is clearly defined, regularly managed, and reason codes are recorded for exception and root cause management.</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2577745896"/>
                  </a:ext>
                </a:extLst>
              </a:tr>
              <a:tr h="366250">
                <a:tc>
                  <a:txBody>
                    <a:bodyPr/>
                    <a:lstStyle/>
                    <a:p>
                      <a:r>
                        <a:rPr lang="en-US" sz="1200" b="0" dirty="0">
                          <a:solidFill>
                            <a:srgbClr val="000066"/>
                          </a:solidFill>
                        </a:rPr>
                        <a:t>The OTIF metric contains the components of shipping date, quantity, and carrier delivery date.</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215529297"/>
                  </a:ext>
                </a:extLst>
              </a:tr>
              <a:tr h="366250">
                <a:tc>
                  <a:txBody>
                    <a:bodyPr/>
                    <a:lstStyle/>
                    <a:p>
                      <a:r>
                        <a:rPr lang="en-US" sz="1200" b="0" dirty="0">
                          <a:solidFill>
                            <a:srgbClr val="000066"/>
                          </a:solidFill>
                        </a:rPr>
                        <a:t>OTIF is managed cross-functionally and at the right levels in S&amp;OP to be able to address root causes.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446780022"/>
                  </a:ext>
                </a:extLst>
              </a:tr>
              <a:tr h="366250">
                <a:tc>
                  <a:txBody>
                    <a:bodyPr/>
                    <a:lstStyle/>
                    <a:p>
                      <a:r>
                        <a:rPr lang="en-US" sz="1200" b="0" dirty="0">
                          <a:solidFill>
                            <a:srgbClr val="000066"/>
                          </a:solidFill>
                        </a:rPr>
                        <a:t>There is clear delineation between what sales does and what customer service does.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21723916"/>
                  </a:ext>
                </a:extLst>
              </a:tr>
              <a:tr h="366250">
                <a:tc>
                  <a:txBody>
                    <a:bodyPr/>
                    <a:lstStyle/>
                    <a:p>
                      <a:r>
                        <a:rPr lang="en-US" sz="1200" b="0" dirty="0">
                          <a:solidFill>
                            <a:srgbClr val="000066"/>
                          </a:solidFill>
                        </a:rPr>
                        <a:t>Sales has visibility into order status to avoid non-value-added and repetitive inquires and requests.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251103791"/>
                  </a:ext>
                </a:extLst>
              </a:tr>
            </a:tbl>
          </a:graphicData>
        </a:graphic>
      </p:graphicFrame>
      <p:grpSp>
        <p:nvGrpSpPr>
          <p:cNvPr id="19" name="Group 18">
            <a:extLst>
              <a:ext uri="{FF2B5EF4-FFF2-40B4-BE49-F238E27FC236}">
                <a16:creationId xmlns:a16="http://schemas.microsoft.com/office/drawing/2014/main" id="{3FEE9C66-3BF9-413B-EB44-D4C2FD38D21D}"/>
              </a:ext>
            </a:extLst>
          </p:cNvPr>
          <p:cNvGrpSpPr/>
          <p:nvPr/>
        </p:nvGrpSpPr>
        <p:grpSpPr>
          <a:xfrm>
            <a:off x="1256583" y="6381405"/>
            <a:ext cx="3837003" cy="305986"/>
            <a:chOff x="1256583" y="5933899"/>
            <a:chExt cx="3837003" cy="305986"/>
          </a:xfrm>
        </p:grpSpPr>
        <p:sp>
          <p:nvSpPr>
            <p:cNvPr id="9" name="Oval 8">
              <a:extLst>
                <a:ext uri="{FF2B5EF4-FFF2-40B4-BE49-F238E27FC236}">
                  <a16:creationId xmlns:a16="http://schemas.microsoft.com/office/drawing/2014/main" id="{CC36F741-55AE-C8D1-EC25-DBD842C4C0CD}"/>
                </a:ext>
              </a:extLst>
            </p:cNvPr>
            <p:cNvSpPr/>
            <p:nvPr/>
          </p:nvSpPr>
          <p:spPr>
            <a:xfrm>
              <a:off x="1256583" y="5991532"/>
              <a:ext cx="245006" cy="24500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23471F7-4C1E-0812-671E-2E282F650E8E}"/>
                </a:ext>
              </a:extLst>
            </p:cNvPr>
            <p:cNvSpPr txBox="1"/>
            <p:nvPr/>
          </p:nvSpPr>
          <p:spPr>
            <a:xfrm>
              <a:off x="1585849" y="5962886"/>
              <a:ext cx="939214" cy="276999"/>
            </a:xfrm>
            <a:prstGeom prst="rect">
              <a:avLst/>
            </a:prstGeom>
            <a:noFill/>
          </p:spPr>
          <p:txBody>
            <a:bodyPr wrap="square" rtlCol="0">
              <a:spAutoFit/>
            </a:bodyPr>
            <a:lstStyle/>
            <a:p>
              <a:r>
                <a:rPr lang="en-US" sz="1200" dirty="0"/>
                <a:t>Adequate</a:t>
              </a:r>
            </a:p>
          </p:txBody>
        </p:sp>
        <p:sp>
          <p:nvSpPr>
            <p:cNvPr id="8" name="Oval 7">
              <a:extLst>
                <a:ext uri="{FF2B5EF4-FFF2-40B4-BE49-F238E27FC236}">
                  <a16:creationId xmlns:a16="http://schemas.microsoft.com/office/drawing/2014/main" id="{AFA7FCFE-FF3B-77A9-8B12-9F6E1C49C593}"/>
                </a:ext>
              </a:extLst>
            </p:cNvPr>
            <p:cNvSpPr/>
            <p:nvPr/>
          </p:nvSpPr>
          <p:spPr>
            <a:xfrm>
              <a:off x="3541485" y="5963644"/>
              <a:ext cx="245006" cy="245006"/>
            </a:xfrm>
            <a:prstGeom prst="ellipse">
              <a:avLst/>
            </a:prstGeom>
            <a:solidFill>
              <a:srgbClr val="FF0000"/>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1" name="TextBox 10">
              <a:extLst>
                <a:ext uri="{FF2B5EF4-FFF2-40B4-BE49-F238E27FC236}">
                  <a16:creationId xmlns:a16="http://schemas.microsoft.com/office/drawing/2014/main" id="{98E44F81-C161-33B6-F256-043E53BDB32C}"/>
                </a:ext>
              </a:extLst>
            </p:cNvPr>
            <p:cNvSpPr txBox="1"/>
            <p:nvPr/>
          </p:nvSpPr>
          <p:spPr>
            <a:xfrm>
              <a:off x="3828687" y="5933899"/>
              <a:ext cx="1264899" cy="276999"/>
            </a:xfrm>
            <a:prstGeom prst="rect">
              <a:avLst/>
            </a:prstGeom>
            <a:noFill/>
          </p:spPr>
          <p:txBody>
            <a:bodyPr wrap="square" rtlCol="0">
              <a:spAutoFit/>
            </a:bodyPr>
            <a:lstStyle/>
            <a:p>
              <a:r>
                <a:rPr lang="en-US" sz="1200" dirty="0"/>
                <a:t>Missing</a:t>
              </a:r>
            </a:p>
          </p:txBody>
        </p:sp>
        <p:sp>
          <p:nvSpPr>
            <p:cNvPr id="12" name="Oval 11">
              <a:extLst>
                <a:ext uri="{FF2B5EF4-FFF2-40B4-BE49-F238E27FC236}">
                  <a16:creationId xmlns:a16="http://schemas.microsoft.com/office/drawing/2014/main" id="{AEB63274-E8E1-ECCD-B135-21345E2EC349}"/>
                </a:ext>
              </a:extLst>
            </p:cNvPr>
            <p:cNvSpPr/>
            <p:nvPr/>
          </p:nvSpPr>
          <p:spPr>
            <a:xfrm>
              <a:off x="2477846" y="5975427"/>
              <a:ext cx="245006" cy="245006"/>
            </a:xfrm>
            <a:prstGeom prst="ellipse">
              <a:avLst/>
            </a:prstGeom>
            <a:solidFill>
              <a:srgbClr val="C4D600">
                <a:lumMod val="60000"/>
                <a:lumOff val="40000"/>
              </a:srgb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3" name="TextBox 12">
              <a:extLst>
                <a:ext uri="{FF2B5EF4-FFF2-40B4-BE49-F238E27FC236}">
                  <a16:creationId xmlns:a16="http://schemas.microsoft.com/office/drawing/2014/main" id="{A99C71C6-74D6-9531-C3F2-25987F247624}"/>
                </a:ext>
              </a:extLst>
            </p:cNvPr>
            <p:cNvSpPr txBox="1"/>
            <p:nvPr/>
          </p:nvSpPr>
          <p:spPr>
            <a:xfrm>
              <a:off x="2804571" y="5950979"/>
              <a:ext cx="694717" cy="276999"/>
            </a:xfrm>
            <a:prstGeom prst="rect">
              <a:avLst/>
            </a:prstGeom>
            <a:noFill/>
          </p:spPr>
          <p:txBody>
            <a:bodyPr wrap="square" rtlCol="0">
              <a:spAutoFit/>
            </a:bodyPr>
            <a:lstStyle/>
            <a:p>
              <a:r>
                <a:rPr lang="en-US" sz="1200" dirty="0"/>
                <a:t>Partial</a:t>
              </a:r>
            </a:p>
          </p:txBody>
        </p:sp>
      </p:grpSp>
      <p:sp>
        <p:nvSpPr>
          <p:cNvPr id="16" name="Oval 15">
            <a:extLst>
              <a:ext uri="{FF2B5EF4-FFF2-40B4-BE49-F238E27FC236}">
                <a16:creationId xmlns:a16="http://schemas.microsoft.com/office/drawing/2014/main" id="{7B0001E2-92CC-E2A7-7A76-0FB5F7615812}"/>
              </a:ext>
            </a:extLst>
          </p:cNvPr>
          <p:cNvSpPr/>
          <p:nvPr/>
        </p:nvSpPr>
        <p:spPr>
          <a:xfrm>
            <a:off x="10727155" y="1530080"/>
            <a:ext cx="245006" cy="24500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25A3522-6F0B-5FCC-9C5D-EF897CAB97BC}"/>
              </a:ext>
            </a:extLst>
          </p:cNvPr>
          <p:cNvSpPr/>
          <p:nvPr/>
        </p:nvSpPr>
        <p:spPr>
          <a:xfrm>
            <a:off x="11137507" y="1532732"/>
            <a:ext cx="245006" cy="245006"/>
          </a:xfrm>
          <a:prstGeom prst="ellipse">
            <a:avLst/>
          </a:prstGeom>
          <a:solidFill>
            <a:srgbClr val="C4D600">
              <a:lumMod val="60000"/>
              <a:lumOff val="40000"/>
            </a:srgb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8" name="Oval 17">
            <a:extLst>
              <a:ext uri="{FF2B5EF4-FFF2-40B4-BE49-F238E27FC236}">
                <a16:creationId xmlns:a16="http://schemas.microsoft.com/office/drawing/2014/main" id="{A6351E99-2C47-2960-2984-EB9FBBC736D6}"/>
              </a:ext>
            </a:extLst>
          </p:cNvPr>
          <p:cNvSpPr/>
          <p:nvPr/>
        </p:nvSpPr>
        <p:spPr>
          <a:xfrm>
            <a:off x="11547859" y="1530080"/>
            <a:ext cx="245006" cy="245006"/>
          </a:xfrm>
          <a:prstGeom prst="ellipse">
            <a:avLst/>
          </a:prstGeom>
          <a:solidFill>
            <a:srgbClr val="FF0000"/>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Tree>
    <p:extLst>
      <p:ext uri="{BB962C8B-B14F-4D97-AF65-F5344CB8AC3E}">
        <p14:creationId xmlns:p14="http://schemas.microsoft.com/office/powerpoint/2010/main" val="1046778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E8156-6692-4CF0-9243-0ED21974A07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7CD2C6F-E9D2-6C01-CACC-C8BC8B1A3C9B}"/>
              </a:ext>
            </a:extLst>
          </p:cNvPr>
          <p:cNvSpPr>
            <a:spLocks noGrp="1" noChangeArrowheads="1"/>
          </p:cNvSpPr>
          <p:nvPr>
            <p:ph type="title"/>
          </p:nvPr>
        </p:nvSpPr>
        <p:spPr>
          <a:xfrm>
            <a:off x="446316" y="240248"/>
            <a:ext cx="11404600" cy="533400"/>
          </a:xfrm>
        </p:spPr>
        <p:txBody>
          <a:bodyPr/>
          <a:lstStyle/>
          <a:p>
            <a:r>
              <a:rPr lang="en-US" sz="2000" dirty="0"/>
              <a:t>Here’s a listing of a few of the foundational process elements you might look for (cont’d)</a:t>
            </a:r>
          </a:p>
        </p:txBody>
      </p:sp>
      <p:sp>
        <p:nvSpPr>
          <p:cNvPr id="3" name="Footer Placeholder 16">
            <a:extLst>
              <a:ext uri="{FF2B5EF4-FFF2-40B4-BE49-F238E27FC236}">
                <a16:creationId xmlns:a16="http://schemas.microsoft.com/office/drawing/2014/main" id="{49178B7B-7007-2B21-D1DA-0416AAF82790}"/>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graphicFrame>
        <p:nvGraphicFramePr>
          <p:cNvPr id="6" name="Table 5">
            <a:extLst>
              <a:ext uri="{FF2B5EF4-FFF2-40B4-BE49-F238E27FC236}">
                <a16:creationId xmlns:a16="http://schemas.microsoft.com/office/drawing/2014/main" id="{ED2DF8F0-B457-6F2C-4A63-64B1B50CC6DB}"/>
              </a:ext>
            </a:extLst>
          </p:cNvPr>
          <p:cNvGraphicFramePr>
            <a:graphicFrameLocks noGrp="1"/>
          </p:cNvGraphicFramePr>
          <p:nvPr>
            <p:extLst>
              <p:ext uri="{D42A27DB-BD31-4B8C-83A1-F6EECF244321}">
                <p14:modId xmlns:p14="http://schemas.microsoft.com/office/powerpoint/2010/main" val="521518864"/>
              </p:ext>
            </p:extLst>
          </p:nvPr>
        </p:nvGraphicFramePr>
        <p:xfrm>
          <a:off x="998871" y="773648"/>
          <a:ext cx="9227455" cy="5685720"/>
        </p:xfrm>
        <a:graphic>
          <a:graphicData uri="http://schemas.openxmlformats.org/drawingml/2006/table">
            <a:tbl>
              <a:tblPr firstRow="1" bandRow="1">
                <a:tableStyleId>{5C22544A-7EE6-4342-B048-85BDC9FD1C3A}</a:tableStyleId>
              </a:tblPr>
              <a:tblGrid>
                <a:gridCol w="7609112">
                  <a:extLst>
                    <a:ext uri="{9D8B030D-6E8A-4147-A177-3AD203B41FA5}">
                      <a16:colId xmlns:a16="http://schemas.microsoft.com/office/drawing/2014/main" val="877462674"/>
                    </a:ext>
                  </a:extLst>
                </a:gridCol>
                <a:gridCol w="1618343">
                  <a:extLst>
                    <a:ext uri="{9D8B030D-6E8A-4147-A177-3AD203B41FA5}">
                      <a16:colId xmlns:a16="http://schemas.microsoft.com/office/drawing/2014/main" val="3561767813"/>
                    </a:ext>
                  </a:extLst>
                </a:gridCol>
              </a:tblGrid>
              <a:tr h="290410">
                <a:tc>
                  <a:txBody>
                    <a:bodyPr/>
                    <a:lstStyle/>
                    <a:p>
                      <a:r>
                        <a:rPr lang="en-US" sz="1400" dirty="0"/>
                        <a:t>Procurement</a:t>
                      </a:r>
                    </a:p>
                  </a:txBody>
                  <a:tcPr>
                    <a:solidFill>
                      <a:srgbClr val="4F81BD"/>
                    </a:solidFill>
                  </a:tcPr>
                </a:tc>
                <a:tc>
                  <a:txBody>
                    <a:bodyPr/>
                    <a:lstStyle/>
                    <a:p>
                      <a:pPr algn="ctr"/>
                      <a:r>
                        <a:rPr lang="en-US" sz="1400" dirty="0"/>
                        <a:t>Current State</a:t>
                      </a:r>
                    </a:p>
                  </a:txBody>
                  <a:tcPr>
                    <a:solidFill>
                      <a:srgbClr val="4F81BD"/>
                    </a:solidFill>
                  </a:tcPr>
                </a:tc>
                <a:extLst>
                  <a:ext uri="{0D108BD9-81ED-4DB2-BD59-A6C34878D82A}">
                    <a16:rowId xmlns:a16="http://schemas.microsoft.com/office/drawing/2014/main" val="1711445713"/>
                  </a:ext>
                </a:extLst>
              </a:tr>
              <a:tr h="438389">
                <a:tc>
                  <a:txBody>
                    <a:bodyPr/>
                    <a:lstStyle/>
                    <a:p>
                      <a:r>
                        <a:rPr lang="en-US" sz="1200" b="0" dirty="0">
                          <a:solidFill>
                            <a:srgbClr val="000066"/>
                          </a:solidFill>
                        </a:rPr>
                        <a:t>There is a defined strategic sourcing plan (written out) that describes how sourcing strategies link to the business strategy.</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579603401"/>
                  </a:ext>
                </a:extLst>
              </a:tr>
              <a:tr h="435614">
                <a:tc>
                  <a:txBody>
                    <a:bodyPr/>
                    <a:lstStyle/>
                    <a:p>
                      <a:r>
                        <a:rPr lang="en-US" sz="1200" b="0" dirty="0">
                          <a:solidFill>
                            <a:srgbClr val="000066"/>
                          </a:solidFill>
                        </a:rPr>
                        <a:t>There is a defined and implemented strategy that defines the level of centralization versus decentralization to meet the needs of the business.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650103666"/>
                  </a:ext>
                </a:extLst>
              </a:tr>
              <a:tr h="435614">
                <a:tc>
                  <a:txBody>
                    <a:bodyPr/>
                    <a:lstStyle/>
                    <a:p>
                      <a:r>
                        <a:rPr lang="en-US" sz="1200" b="0" dirty="0">
                          <a:solidFill>
                            <a:srgbClr val="000066"/>
                          </a:solidFill>
                        </a:rPr>
                        <a:t>Supplier alliances are in place where it is appropriate and rogue spending is managed.</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023760542"/>
                  </a:ext>
                </a:extLst>
              </a:tr>
              <a:tr h="435614">
                <a:tc>
                  <a:txBody>
                    <a:bodyPr/>
                    <a:lstStyle/>
                    <a:p>
                      <a:r>
                        <a:rPr lang="en-US" sz="1200" b="0" dirty="0">
                          <a:solidFill>
                            <a:srgbClr val="000066"/>
                          </a:solidFill>
                        </a:rPr>
                        <a:t>Vendor Managed Inventory practices are in place where appropriate.</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015082463"/>
                  </a:ext>
                </a:extLst>
              </a:tr>
              <a:tr h="435614">
                <a:tc>
                  <a:txBody>
                    <a:bodyPr/>
                    <a:lstStyle/>
                    <a:p>
                      <a:r>
                        <a:rPr lang="en-US" sz="1200" b="0" dirty="0">
                          <a:solidFill>
                            <a:srgbClr val="000066"/>
                          </a:solidFill>
                        </a:rPr>
                        <a:t>Collaborative Planning, Forecasting, and Replenishment practices are in place where appropriate.</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498553265"/>
                  </a:ext>
                </a:extLst>
              </a:tr>
              <a:tr h="435614">
                <a:tc>
                  <a:txBody>
                    <a:bodyPr/>
                    <a:lstStyle/>
                    <a:p>
                      <a:r>
                        <a:rPr lang="en-US" sz="1200" b="0" dirty="0">
                          <a:solidFill>
                            <a:srgbClr val="000066"/>
                          </a:solidFill>
                        </a:rPr>
                        <a:t>A supplier approval and management program is in place.</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4195148828"/>
                  </a:ext>
                </a:extLst>
              </a:tr>
              <a:tr h="435614">
                <a:tc>
                  <a:txBody>
                    <a:bodyPr/>
                    <a:lstStyle/>
                    <a:p>
                      <a:r>
                        <a:rPr lang="en-US" sz="1200" b="0" dirty="0">
                          <a:solidFill>
                            <a:srgbClr val="000066"/>
                          </a:solidFill>
                        </a:rPr>
                        <a:t>Items are organized in commodity categories that are analyzed on a regular basis for suppliers, price variances, and savings (potentially shared savings) opportunities.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386989225"/>
                  </a:ext>
                </a:extLst>
              </a:tr>
              <a:tr h="435614">
                <a:tc>
                  <a:txBody>
                    <a:bodyPr/>
                    <a:lstStyle/>
                    <a:p>
                      <a:r>
                        <a:rPr lang="en-US" sz="1200" b="0" dirty="0">
                          <a:solidFill>
                            <a:srgbClr val="000066"/>
                          </a:solidFill>
                        </a:rPr>
                        <a:t>Buyers are organized around commodity categories.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647457409"/>
                  </a:ext>
                </a:extLst>
              </a:tr>
              <a:tr h="366250">
                <a:tc>
                  <a:txBody>
                    <a:bodyPr/>
                    <a:lstStyle/>
                    <a:p>
                      <a:r>
                        <a:rPr lang="en-US" sz="1200" b="0" dirty="0">
                          <a:solidFill>
                            <a:srgbClr val="000066"/>
                          </a:solidFill>
                        </a:rPr>
                        <a:t>IT systems have eliminated manual process steps.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954739708"/>
                  </a:ext>
                </a:extLst>
              </a:tr>
              <a:tr h="366250">
                <a:tc>
                  <a:txBody>
                    <a:bodyPr/>
                    <a:lstStyle/>
                    <a:p>
                      <a:r>
                        <a:rPr lang="en-US" sz="1200" b="0" dirty="0">
                          <a:solidFill>
                            <a:srgbClr val="000066"/>
                          </a:solidFill>
                        </a:rPr>
                        <a:t>Spending approval authorizations have been defined throughout the organization.</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419643913"/>
                  </a:ext>
                </a:extLst>
              </a:tr>
              <a:tr h="366250">
                <a:tc>
                  <a:txBody>
                    <a:bodyPr/>
                    <a:lstStyle/>
                    <a:p>
                      <a:r>
                        <a:rPr lang="en-US" sz="1200" b="0" dirty="0">
                          <a:solidFill>
                            <a:srgbClr val="000066"/>
                          </a:solidFill>
                        </a:rPr>
                        <a:t>There is a process for efficiently dealing with small amount purchases (e.g., p-cards).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2577745896"/>
                  </a:ext>
                </a:extLst>
              </a:tr>
              <a:tr h="366250">
                <a:tc>
                  <a:txBody>
                    <a:bodyPr/>
                    <a:lstStyle/>
                    <a:p>
                      <a:r>
                        <a:rPr lang="en-US" sz="1200" b="0" dirty="0">
                          <a:solidFill>
                            <a:srgbClr val="000066"/>
                          </a:solidFill>
                        </a:rPr>
                        <a:t>The PO process has eliminated inefficiencies.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215529297"/>
                  </a:ext>
                </a:extLst>
              </a:tr>
              <a:tr h="366250">
                <a:tc>
                  <a:txBody>
                    <a:bodyPr/>
                    <a:lstStyle/>
                    <a:p>
                      <a:r>
                        <a:rPr lang="en-US" sz="1200" b="0" dirty="0">
                          <a:solidFill>
                            <a:srgbClr val="000066"/>
                          </a:solidFill>
                        </a:rPr>
                        <a:t>There is a robust KPI and management system to manage KPI performance.</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446780022"/>
                  </a:ext>
                </a:extLst>
              </a:tr>
            </a:tbl>
          </a:graphicData>
        </a:graphic>
      </p:graphicFrame>
      <p:grpSp>
        <p:nvGrpSpPr>
          <p:cNvPr id="19" name="Group 18">
            <a:extLst>
              <a:ext uri="{FF2B5EF4-FFF2-40B4-BE49-F238E27FC236}">
                <a16:creationId xmlns:a16="http://schemas.microsoft.com/office/drawing/2014/main" id="{DE4C2D66-BB95-C7F0-49EF-87CEBD3BBAEC}"/>
              </a:ext>
            </a:extLst>
          </p:cNvPr>
          <p:cNvGrpSpPr/>
          <p:nvPr/>
        </p:nvGrpSpPr>
        <p:grpSpPr>
          <a:xfrm>
            <a:off x="1256583" y="6381405"/>
            <a:ext cx="3837003" cy="305986"/>
            <a:chOff x="1256583" y="5933899"/>
            <a:chExt cx="3837003" cy="305986"/>
          </a:xfrm>
        </p:grpSpPr>
        <p:sp>
          <p:nvSpPr>
            <p:cNvPr id="9" name="Oval 8">
              <a:extLst>
                <a:ext uri="{FF2B5EF4-FFF2-40B4-BE49-F238E27FC236}">
                  <a16:creationId xmlns:a16="http://schemas.microsoft.com/office/drawing/2014/main" id="{E8D31930-F4D6-56F4-597F-B2C99BE3AE43}"/>
                </a:ext>
              </a:extLst>
            </p:cNvPr>
            <p:cNvSpPr/>
            <p:nvPr/>
          </p:nvSpPr>
          <p:spPr>
            <a:xfrm>
              <a:off x="1256583" y="5991532"/>
              <a:ext cx="245006" cy="24500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A902A70-A86D-750D-B06C-49B0428683B6}"/>
                </a:ext>
              </a:extLst>
            </p:cNvPr>
            <p:cNvSpPr txBox="1"/>
            <p:nvPr/>
          </p:nvSpPr>
          <p:spPr>
            <a:xfrm>
              <a:off x="1585849" y="5962886"/>
              <a:ext cx="939214" cy="276999"/>
            </a:xfrm>
            <a:prstGeom prst="rect">
              <a:avLst/>
            </a:prstGeom>
            <a:noFill/>
          </p:spPr>
          <p:txBody>
            <a:bodyPr wrap="square" rtlCol="0">
              <a:spAutoFit/>
            </a:bodyPr>
            <a:lstStyle/>
            <a:p>
              <a:r>
                <a:rPr lang="en-US" sz="1200" dirty="0"/>
                <a:t>Adequate</a:t>
              </a:r>
            </a:p>
          </p:txBody>
        </p:sp>
        <p:sp>
          <p:nvSpPr>
            <p:cNvPr id="8" name="Oval 7">
              <a:extLst>
                <a:ext uri="{FF2B5EF4-FFF2-40B4-BE49-F238E27FC236}">
                  <a16:creationId xmlns:a16="http://schemas.microsoft.com/office/drawing/2014/main" id="{C8453FB4-EAB6-C8E2-9298-40C0A8293AE0}"/>
                </a:ext>
              </a:extLst>
            </p:cNvPr>
            <p:cNvSpPr/>
            <p:nvPr/>
          </p:nvSpPr>
          <p:spPr>
            <a:xfrm>
              <a:off x="3541485" y="5963644"/>
              <a:ext cx="245006" cy="245006"/>
            </a:xfrm>
            <a:prstGeom prst="ellipse">
              <a:avLst/>
            </a:prstGeom>
            <a:solidFill>
              <a:srgbClr val="FF0000"/>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1" name="TextBox 10">
              <a:extLst>
                <a:ext uri="{FF2B5EF4-FFF2-40B4-BE49-F238E27FC236}">
                  <a16:creationId xmlns:a16="http://schemas.microsoft.com/office/drawing/2014/main" id="{FFC693BF-A278-164F-EEBB-CC795AFA0ABD}"/>
                </a:ext>
              </a:extLst>
            </p:cNvPr>
            <p:cNvSpPr txBox="1"/>
            <p:nvPr/>
          </p:nvSpPr>
          <p:spPr>
            <a:xfrm>
              <a:off x="3828687" y="5933899"/>
              <a:ext cx="1264899" cy="276999"/>
            </a:xfrm>
            <a:prstGeom prst="rect">
              <a:avLst/>
            </a:prstGeom>
            <a:noFill/>
          </p:spPr>
          <p:txBody>
            <a:bodyPr wrap="square" rtlCol="0">
              <a:spAutoFit/>
            </a:bodyPr>
            <a:lstStyle/>
            <a:p>
              <a:r>
                <a:rPr lang="en-US" sz="1200" dirty="0"/>
                <a:t>Missing</a:t>
              </a:r>
            </a:p>
          </p:txBody>
        </p:sp>
        <p:sp>
          <p:nvSpPr>
            <p:cNvPr id="12" name="Oval 11">
              <a:extLst>
                <a:ext uri="{FF2B5EF4-FFF2-40B4-BE49-F238E27FC236}">
                  <a16:creationId xmlns:a16="http://schemas.microsoft.com/office/drawing/2014/main" id="{16A2ED44-328D-C443-EABF-5F92A05243E1}"/>
                </a:ext>
              </a:extLst>
            </p:cNvPr>
            <p:cNvSpPr/>
            <p:nvPr/>
          </p:nvSpPr>
          <p:spPr>
            <a:xfrm>
              <a:off x="2477846" y="5975427"/>
              <a:ext cx="245006" cy="245006"/>
            </a:xfrm>
            <a:prstGeom prst="ellipse">
              <a:avLst/>
            </a:prstGeom>
            <a:solidFill>
              <a:srgbClr val="C4D600">
                <a:lumMod val="60000"/>
                <a:lumOff val="40000"/>
              </a:srgb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3" name="TextBox 12">
              <a:extLst>
                <a:ext uri="{FF2B5EF4-FFF2-40B4-BE49-F238E27FC236}">
                  <a16:creationId xmlns:a16="http://schemas.microsoft.com/office/drawing/2014/main" id="{5A74B7A2-5DDB-10B3-1C7F-29DB0AF2C0FA}"/>
                </a:ext>
              </a:extLst>
            </p:cNvPr>
            <p:cNvSpPr txBox="1"/>
            <p:nvPr/>
          </p:nvSpPr>
          <p:spPr>
            <a:xfrm>
              <a:off x="2804571" y="5950979"/>
              <a:ext cx="694717" cy="276999"/>
            </a:xfrm>
            <a:prstGeom prst="rect">
              <a:avLst/>
            </a:prstGeom>
            <a:noFill/>
          </p:spPr>
          <p:txBody>
            <a:bodyPr wrap="square" rtlCol="0">
              <a:spAutoFit/>
            </a:bodyPr>
            <a:lstStyle/>
            <a:p>
              <a:r>
                <a:rPr lang="en-US" sz="1200" dirty="0"/>
                <a:t>Partial</a:t>
              </a:r>
            </a:p>
          </p:txBody>
        </p:sp>
      </p:grpSp>
      <p:grpSp>
        <p:nvGrpSpPr>
          <p:cNvPr id="2" name="Group 1">
            <a:extLst>
              <a:ext uri="{FF2B5EF4-FFF2-40B4-BE49-F238E27FC236}">
                <a16:creationId xmlns:a16="http://schemas.microsoft.com/office/drawing/2014/main" id="{DBD8961B-F7AD-E029-0ED4-9F230F89218D}"/>
              </a:ext>
            </a:extLst>
          </p:cNvPr>
          <p:cNvGrpSpPr/>
          <p:nvPr/>
        </p:nvGrpSpPr>
        <p:grpSpPr>
          <a:xfrm>
            <a:off x="10660274" y="1437931"/>
            <a:ext cx="1065710" cy="247658"/>
            <a:chOff x="10727155" y="1530080"/>
            <a:chExt cx="1065710" cy="247658"/>
          </a:xfrm>
        </p:grpSpPr>
        <p:sp>
          <p:nvSpPr>
            <p:cNvPr id="16" name="Oval 15">
              <a:extLst>
                <a:ext uri="{FF2B5EF4-FFF2-40B4-BE49-F238E27FC236}">
                  <a16:creationId xmlns:a16="http://schemas.microsoft.com/office/drawing/2014/main" id="{53031587-8CBE-BE48-5ECA-61B3FA29E96A}"/>
                </a:ext>
              </a:extLst>
            </p:cNvPr>
            <p:cNvSpPr/>
            <p:nvPr/>
          </p:nvSpPr>
          <p:spPr>
            <a:xfrm>
              <a:off x="10727155" y="1530080"/>
              <a:ext cx="245006" cy="24500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984A0CD-5B7F-64A7-A590-897279628EA6}"/>
                </a:ext>
              </a:extLst>
            </p:cNvPr>
            <p:cNvSpPr/>
            <p:nvPr/>
          </p:nvSpPr>
          <p:spPr>
            <a:xfrm>
              <a:off x="11137507" y="1532732"/>
              <a:ext cx="245006" cy="245006"/>
            </a:xfrm>
            <a:prstGeom prst="ellipse">
              <a:avLst/>
            </a:prstGeom>
            <a:solidFill>
              <a:srgbClr val="C4D600">
                <a:lumMod val="60000"/>
                <a:lumOff val="40000"/>
              </a:srgb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8" name="Oval 17">
              <a:extLst>
                <a:ext uri="{FF2B5EF4-FFF2-40B4-BE49-F238E27FC236}">
                  <a16:creationId xmlns:a16="http://schemas.microsoft.com/office/drawing/2014/main" id="{415A3CB6-BEE2-63C2-FF55-86C8A984C35B}"/>
                </a:ext>
              </a:extLst>
            </p:cNvPr>
            <p:cNvSpPr/>
            <p:nvPr/>
          </p:nvSpPr>
          <p:spPr>
            <a:xfrm>
              <a:off x="11547859" y="1530080"/>
              <a:ext cx="245006" cy="245006"/>
            </a:xfrm>
            <a:prstGeom prst="ellipse">
              <a:avLst/>
            </a:prstGeom>
            <a:solidFill>
              <a:srgbClr val="FF0000"/>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grpSp>
    </p:spTree>
    <p:extLst>
      <p:ext uri="{BB962C8B-B14F-4D97-AF65-F5344CB8AC3E}">
        <p14:creationId xmlns:p14="http://schemas.microsoft.com/office/powerpoint/2010/main" val="4072469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B7129-4629-8342-8A40-F8BDE6D708C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5D6BF23-B231-6B15-3B9F-8C98D91D9FF4}"/>
              </a:ext>
            </a:extLst>
          </p:cNvPr>
          <p:cNvSpPr>
            <a:spLocks noGrp="1" noChangeArrowheads="1"/>
          </p:cNvSpPr>
          <p:nvPr>
            <p:ph type="title"/>
          </p:nvPr>
        </p:nvSpPr>
        <p:spPr>
          <a:xfrm>
            <a:off x="446316" y="240248"/>
            <a:ext cx="11404600" cy="533400"/>
          </a:xfrm>
        </p:spPr>
        <p:txBody>
          <a:bodyPr/>
          <a:lstStyle/>
          <a:p>
            <a:r>
              <a:rPr lang="en-US" sz="2000" dirty="0"/>
              <a:t>Here’s a listing of a few of the foundational process elements you might look for (cont’d)</a:t>
            </a:r>
          </a:p>
        </p:txBody>
      </p:sp>
      <p:sp>
        <p:nvSpPr>
          <p:cNvPr id="3" name="Footer Placeholder 16">
            <a:extLst>
              <a:ext uri="{FF2B5EF4-FFF2-40B4-BE49-F238E27FC236}">
                <a16:creationId xmlns:a16="http://schemas.microsoft.com/office/drawing/2014/main" id="{36113627-C747-5F0B-6BF8-D608321B8869}"/>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graphicFrame>
        <p:nvGraphicFramePr>
          <p:cNvPr id="6" name="Table 5">
            <a:extLst>
              <a:ext uri="{FF2B5EF4-FFF2-40B4-BE49-F238E27FC236}">
                <a16:creationId xmlns:a16="http://schemas.microsoft.com/office/drawing/2014/main" id="{28D7E17B-563D-AD5B-5BD1-5573B01F7412}"/>
              </a:ext>
            </a:extLst>
          </p:cNvPr>
          <p:cNvGraphicFramePr>
            <a:graphicFrameLocks noGrp="1"/>
          </p:cNvGraphicFramePr>
          <p:nvPr>
            <p:extLst>
              <p:ext uri="{D42A27DB-BD31-4B8C-83A1-F6EECF244321}">
                <p14:modId xmlns:p14="http://schemas.microsoft.com/office/powerpoint/2010/main" val="4289407271"/>
              </p:ext>
            </p:extLst>
          </p:nvPr>
        </p:nvGraphicFramePr>
        <p:xfrm>
          <a:off x="984695" y="882673"/>
          <a:ext cx="9227455" cy="5595095"/>
        </p:xfrm>
        <a:graphic>
          <a:graphicData uri="http://schemas.openxmlformats.org/drawingml/2006/table">
            <a:tbl>
              <a:tblPr firstRow="1" bandRow="1">
                <a:tableStyleId>{5C22544A-7EE6-4342-B048-85BDC9FD1C3A}</a:tableStyleId>
              </a:tblPr>
              <a:tblGrid>
                <a:gridCol w="7609112">
                  <a:extLst>
                    <a:ext uri="{9D8B030D-6E8A-4147-A177-3AD203B41FA5}">
                      <a16:colId xmlns:a16="http://schemas.microsoft.com/office/drawing/2014/main" val="877462674"/>
                    </a:ext>
                  </a:extLst>
                </a:gridCol>
                <a:gridCol w="1618343">
                  <a:extLst>
                    <a:ext uri="{9D8B030D-6E8A-4147-A177-3AD203B41FA5}">
                      <a16:colId xmlns:a16="http://schemas.microsoft.com/office/drawing/2014/main" val="3561767813"/>
                    </a:ext>
                  </a:extLst>
                </a:gridCol>
              </a:tblGrid>
              <a:tr h="290410">
                <a:tc>
                  <a:txBody>
                    <a:bodyPr/>
                    <a:lstStyle/>
                    <a:p>
                      <a:r>
                        <a:rPr lang="en-US" sz="1400" dirty="0"/>
                        <a:t>Sales &amp; Operations Planning/Integrated Business Planning</a:t>
                      </a:r>
                    </a:p>
                  </a:txBody>
                  <a:tcPr>
                    <a:solidFill>
                      <a:srgbClr val="4F81BD"/>
                    </a:solidFill>
                  </a:tcPr>
                </a:tc>
                <a:tc>
                  <a:txBody>
                    <a:bodyPr/>
                    <a:lstStyle/>
                    <a:p>
                      <a:pPr algn="ctr"/>
                      <a:r>
                        <a:rPr lang="en-US" sz="1400" dirty="0"/>
                        <a:t>Current State</a:t>
                      </a:r>
                    </a:p>
                  </a:txBody>
                  <a:tcPr>
                    <a:solidFill>
                      <a:srgbClr val="4F81BD"/>
                    </a:solidFill>
                  </a:tcPr>
                </a:tc>
                <a:extLst>
                  <a:ext uri="{0D108BD9-81ED-4DB2-BD59-A6C34878D82A}">
                    <a16:rowId xmlns:a16="http://schemas.microsoft.com/office/drawing/2014/main" val="1711445713"/>
                  </a:ext>
                </a:extLst>
              </a:tr>
              <a:tr h="438389">
                <a:tc>
                  <a:txBody>
                    <a:bodyPr/>
                    <a:lstStyle/>
                    <a:p>
                      <a:r>
                        <a:rPr lang="en-US" sz="1200" b="0" dirty="0">
                          <a:solidFill>
                            <a:srgbClr val="000066"/>
                          </a:solidFill>
                        </a:rPr>
                        <a:t>There is a monthly cadence and calendar for a set of integrated S&amp;OP meetings.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579603401"/>
                  </a:ext>
                </a:extLst>
              </a:tr>
              <a:tr h="435614">
                <a:tc>
                  <a:txBody>
                    <a:bodyPr/>
                    <a:lstStyle/>
                    <a:p>
                      <a:r>
                        <a:rPr lang="en-US" sz="1200" b="0" dirty="0">
                          <a:solidFill>
                            <a:srgbClr val="000066"/>
                          </a:solidFill>
                        </a:rPr>
                        <a:t>There is a constant rolling planning horizon that covers the longest lead time item, is sufficient for intermediate-term supply and capital planning, as well as financial planning. </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650103666"/>
                  </a:ext>
                </a:extLst>
              </a:tr>
              <a:tr h="435614">
                <a:tc>
                  <a:txBody>
                    <a:bodyPr/>
                    <a:lstStyle/>
                    <a:p>
                      <a:r>
                        <a:rPr lang="en-US" sz="1200" b="0" dirty="0">
                          <a:solidFill>
                            <a:srgbClr val="000066"/>
                          </a:solidFill>
                        </a:rPr>
                        <a:t>There is a defined near-term frozen period that is not discussed in the S&amp;OP meetings.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023760542"/>
                  </a:ext>
                </a:extLst>
              </a:tr>
              <a:tr h="435614">
                <a:tc>
                  <a:txBody>
                    <a:bodyPr/>
                    <a:lstStyle/>
                    <a:p>
                      <a:r>
                        <a:rPr lang="en-US" sz="1200" b="0" dirty="0">
                          <a:solidFill>
                            <a:srgbClr val="000066"/>
                          </a:solidFill>
                        </a:rPr>
                        <a:t>Discussion starts at the product family level, then rolls up to the business unit and enterprise levels as the meetings involve higher management levels.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015082463"/>
                  </a:ext>
                </a:extLst>
              </a:tr>
              <a:tr h="435614">
                <a:tc>
                  <a:txBody>
                    <a:bodyPr/>
                    <a:lstStyle/>
                    <a:p>
                      <a:r>
                        <a:rPr lang="en-US" sz="1200" b="0" dirty="0">
                          <a:solidFill>
                            <a:srgbClr val="000066"/>
                          </a:solidFill>
                        </a:rPr>
                        <a:t>Each component in the S&amp;OP cadence of meetings has a single sponsor who also owns the output plan and corresponding results.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498553265"/>
                  </a:ext>
                </a:extLst>
              </a:tr>
              <a:tr h="435614">
                <a:tc>
                  <a:txBody>
                    <a:bodyPr/>
                    <a:lstStyle/>
                    <a:p>
                      <a:r>
                        <a:rPr lang="en-US" sz="1200" b="0" dirty="0">
                          <a:solidFill>
                            <a:srgbClr val="000066"/>
                          </a:solidFill>
                        </a:rPr>
                        <a:t>Each component meeting has a facilitator that owns the underlying more detailed planning process.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569367838"/>
                  </a:ext>
                </a:extLst>
              </a:tr>
              <a:tr h="435614">
                <a:tc>
                  <a:txBody>
                    <a:bodyPr/>
                    <a:lstStyle/>
                    <a:p>
                      <a:r>
                        <a:rPr lang="en-US" sz="1200" b="0" dirty="0">
                          <a:solidFill>
                            <a:srgbClr val="000066"/>
                          </a:solidFill>
                        </a:rPr>
                        <a:t>There is a system of layered KPIs throughout the meeting cadence with clearly defined accountabilities.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4195148828"/>
                  </a:ext>
                </a:extLst>
              </a:tr>
              <a:tr h="435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66"/>
                          </a:solidFill>
                        </a:rPr>
                        <a:t>S&amp;OP has management team participation and is the process by which the significant business decisions are made.</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386989225"/>
                  </a:ext>
                </a:extLst>
              </a:tr>
              <a:tr h="435614">
                <a:tc>
                  <a:txBody>
                    <a:bodyPr/>
                    <a:lstStyle/>
                    <a:p>
                      <a:r>
                        <a:rPr lang="en-US" sz="1200" b="0" dirty="0">
                          <a:solidFill>
                            <a:srgbClr val="000066"/>
                          </a:solidFill>
                        </a:rPr>
                        <a:t>S&amp;OP plans are both volume and monetized such that financial forecasting is derived from the volume plans.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647457409"/>
                  </a:ext>
                </a:extLst>
              </a:tr>
              <a:tr h="366250">
                <a:tc>
                  <a:txBody>
                    <a:bodyPr/>
                    <a:lstStyle/>
                    <a:p>
                      <a:r>
                        <a:rPr lang="en-US" sz="1200" b="0" dirty="0">
                          <a:solidFill>
                            <a:srgbClr val="000066"/>
                          </a:solidFill>
                        </a:rPr>
                        <a:t>The S&amp;OP plan is the plan of record that all in the organization use and commit to.</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1954739708"/>
                  </a:ext>
                </a:extLst>
              </a:tr>
              <a:tr h="366250">
                <a:tc>
                  <a:txBody>
                    <a:bodyPr/>
                    <a:lstStyle/>
                    <a:p>
                      <a:r>
                        <a:rPr lang="en-US" sz="1200" b="0" dirty="0">
                          <a:solidFill>
                            <a:srgbClr val="000066"/>
                          </a:solidFill>
                        </a:rPr>
                        <a:t>There is no confusion in the organization between a leadership S&amp;OP process and tactical, detailed demand/supply discussions that occur primarily manager levels.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3419643913"/>
                  </a:ext>
                </a:extLst>
              </a:tr>
              <a:tr h="366250">
                <a:tc>
                  <a:txBody>
                    <a:bodyPr/>
                    <a:lstStyle/>
                    <a:p>
                      <a:r>
                        <a:rPr lang="en-US" sz="1200" b="0" dirty="0">
                          <a:solidFill>
                            <a:srgbClr val="000066"/>
                          </a:solidFill>
                        </a:rPr>
                        <a:t>S&amp;OP is a process that builds teamwork across functions, involves leadership as well as developing leaders, is the platform for continuous improvement, and is showing results for the business.</a:t>
                      </a:r>
                    </a:p>
                  </a:txBody>
                  <a:tcPr/>
                </a:tc>
                <a:tc>
                  <a:txBody>
                    <a:bodyPr/>
                    <a:lstStyle/>
                    <a:p>
                      <a:pPr marL="0" indent="0" algn="ctr" defTabSz="914400" rtl="0" eaLnBrk="1" latinLnBrk="0" hangingPunct="1">
                        <a:buSzPct val="80000"/>
                        <a:buFont typeface="Wingdings" panose="05000000000000000000" pitchFamily="2" charset="2"/>
                        <a:buNone/>
                      </a:pPr>
                      <a:endParaRPr lang="en-US" sz="1200" kern="1200" dirty="0">
                        <a:solidFill>
                          <a:srgbClr val="000066"/>
                        </a:solidFill>
                        <a:latin typeface="+mn-lt"/>
                        <a:ea typeface="+mn-ea"/>
                        <a:cs typeface="+mn-cs"/>
                      </a:endParaRPr>
                    </a:p>
                  </a:txBody>
                  <a:tcPr/>
                </a:tc>
                <a:extLst>
                  <a:ext uri="{0D108BD9-81ED-4DB2-BD59-A6C34878D82A}">
                    <a16:rowId xmlns:a16="http://schemas.microsoft.com/office/drawing/2014/main" val="2577745896"/>
                  </a:ext>
                </a:extLst>
              </a:tr>
            </a:tbl>
          </a:graphicData>
        </a:graphic>
      </p:graphicFrame>
      <p:grpSp>
        <p:nvGrpSpPr>
          <p:cNvPr id="19" name="Group 18">
            <a:extLst>
              <a:ext uri="{FF2B5EF4-FFF2-40B4-BE49-F238E27FC236}">
                <a16:creationId xmlns:a16="http://schemas.microsoft.com/office/drawing/2014/main" id="{FC1FD888-0089-5032-662B-820152467807}"/>
              </a:ext>
            </a:extLst>
          </p:cNvPr>
          <p:cNvGrpSpPr/>
          <p:nvPr/>
        </p:nvGrpSpPr>
        <p:grpSpPr>
          <a:xfrm>
            <a:off x="1256583" y="6487725"/>
            <a:ext cx="3837003" cy="305986"/>
            <a:chOff x="1256583" y="5933899"/>
            <a:chExt cx="3837003" cy="305986"/>
          </a:xfrm>
        </p:grpSpPr>
        <p:sp>
          <p:nvSpPr>
            <p:cNvPr id="9" name="Oval 8">
              <a:extLst>
                <a:ext uri="{FF2B5EF4-FFF2-40B4-BE49-F238E27FC236}">
                  <a16:creationId xmlns:a16="http://schemas.microsoft.com/office/drawing/2014/main" id="{F52E1622-AF30-4A1A-EBBB-25A25F2FB0B6}"/>
                </a:ext>
              </a:extLst>
            </p:cNvPr>
            <p:cNvSpPr/>
            <p:nvPr/>
          </p:nvSpPr>
          <p:spPr>
            <a:xfrm>
              <a:off x="1256583" y="5991532"/>
              <a:ext cx="245006" cy="24500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518C5FB-E235-A83F-462A-4BFF24254EF0}"/>
                </a:ext>
              </a:extLst>
            </p:cNvPr>
            <p:cNvSpPr txBox="1"/>
            <p:nvPr/>
          </p:nvSpPr>
          <p:spPr>
            <a:xfrm>
              <a:off x="1585849" y="5962886"/>
              <a:ext cx="939214" cy="276999"/>
            </a:xfrm>
            <a:prstGeom prst="rect">
              <a:avLst/>
            </a:prstGeom>
            <a:noFill/>
          </p:spPr>
          <p:txBody>
            <a:bodyPr wrap="square" rtlCol="0">
              <a:spAutoFit/>
            </a:bodyPr>
            <a:lstStyle/>
            <a:p>
              <a:r>
                <a:rPr lang="en-US" sz="1200" dirty="0"/>
                <a:t>Adequate</a:t>
              </a:r>
            </a:p>
          </p:txBody>
        </p:sp>
        <p:sp>
          <p:nvSpPr>
            <p:cNvPr id="8" name="Oval 7">
              <a:extLst>
                <a:ext uri="{FF2B5EF4-FFF2-40B4-BE49-F238E27FC236}">
                  <a16:creationId xmlns:a16="http://schemas.microsoft.com/office/drawing/2014/main" id="{4E845ECC-49EA-3526-AF3D-FB967DC02A71}"/>
                </a:ext>
              </a:extLst>
            </p:cNvPr>
            <p:cNvSpPr/>
            <p:nvPr/>
          </p:nvSpPr>
          <p:spPr>
            <a:xfrm>
              <a:off x="3541485" y="5963644"/>
              <a:ext cx="245006" cy="245006"/>
            </a:xfrm>
            <a:prstGeom prst="ellipse">
              <a:avLst/>
            </a:prstGeom>
            <a:solidFill>
              <a:srgbClr val="FF0000"/>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1" name="TextBox 10">
              <a:extLst>
                <a:ext uri="{FF2B5EF4-FFF2-40B4-BE49-F238E27FC236}">
                  <a16:creationId xmlns:a16="http://schemas.microsoft.com/office/drawing/2014/main" id="{399936ED-5F70-CA32-6EE4-57BDEC33E8EB}"/>
                </a:ext>
              </a:extLst>
            </p:cNvPr>
            <p:cNvSpPr txBox="1"/>
            <p:nvPr/>
          </p:nvSpPr>
          <p:spPr>
            <a:xfrm>
              <a:off x="3828687" y="5933899"/>
              <a:ext cx="1264899" cy="276999"/>
            </a:xfrm>
            <a:prstGeom prst="rect">
              <a:avLst/>
            </a:prstGeom>
            <a:noFill/>
          </p:spPr>
          <p:txBody>
            <a:bodyPr wrap="square" rtlCol="0">
              <a:spAutoFit/>
            </a:bodyPr>
            <a:lstStyle/>
            <a:p>
              <a:r>
                <a:rPr lang="en-US" sz="1200" dirty="0"/>
                <a:t>Missing</a:t>
              </a:r>
            </a:p>
          </p:txBody>
        </p:sp>
        <p:sp>
          <p:nvSpPr>
            <p:cNvPr id="12" name="Oval 11">
              <a:extLst>
                <a:ext uri="{FF2B5EF4-FFF2-40B4-BE49-F238E27FC236}">
                  <a16:creationId xmlns:a16="http://schemas.microsoft.com/office/drawing/2014/main" id="{87DA028E-7B26-2827-6543-AB15FE3C52B4}"/>
                </a:ext>
              </a:extLst>
            </p:cNvPr>
            <p:cNvSpPr/>
            <p:nvPr/>
          </p:nvSpPr>
          <p:spPr>
            <a:xfrm>
              <a:off x="2477846" y="5975427"/>
              <a:ext cx="245006" cy="245006"/>
            </a:xfrm>
            <a:prstGeom prst="ellipse">
              <a:avLst/>
            </a:prstGeom>
            <a:solidFill>
              <a:srgbClr val="C4D600">
                <a:lumMod val="60000"/>
                <a:lumOff val="40000"/>
              </a:srgb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3" name="TextBox 12">
              <a:extLst>
                <a:ext uri="{FF2B5EF4-FFF2-40B4-BE49-F238E27FC236}">
                  <a16:creationId xmlns:a16="http://schemas.microsoft.com/office/drawing/2014/main" id="{23642E35-1D8D-5878-402F-8281B363BC22}"/>
                </a:ext>
              </a:extLst>
            </p:cNvPr>
            <p:cNvSpPr txBox="1"/>
            <p:nvPr/>
          </p:nvSpPr>
          <p:spPr>
            <a:xfrm>
              <a:off x="2804571" y="5950979"/>
              <a:ext cx="694717" cy="276999"/>
            </a:xfrm>
            <a:prstGeom prst="rect">
              <a:avLst/>
            </a:prstGeom>
            <a:noFill/>
          </p:spPr>
          <p:txBody>
            <a:bodyPr wrap="square" rtlCol="0">
              <a:spAutoFit/>
            </a:bodyPr>
            <a:lstStyle/>
            <a:p>
              <a:r>
                <a:rPr lang="en-US" sz="1200" dirty="0"/>
                <a:t>Partial</a:t>
              </a:r>
            </a:p>
          </p:txBody>
        </p:sp>
      </p:grpSp>
      <p:grpSp>
        <p:nvGrpSpPr>
          <p:cNvPr id="2" name="Group 1">
            <a:extLst>
              <a:ext uri="{FF2B5EF4-FFF2-40B4-BE49-F238E27FC236}">
                <a16:creationId xmlns:a16="http://schemas.microsoft.com/office/drawing/2014/main" id="{1972EC4D-B83B-FFAC-6A6B-0140E702B832}"/>
              </a:ext>
            </a:extLst>
          </p:cNvPr>
          <p:cNvGrpSpPr/>
          <p:nvPr/>
        </p:nvGrpSpPr>
        <p:grpSpPr>
          <a:xfrm>
            <a:off x="10660274" y="1437931"/>
            <a:ext cx="1065710" cy="247658"/>
            <a:chOff x="10727155" y="1530080"/>
            <a:chExt cx="1065710" cy="247658"/>
          </a:xfrm>
        </p:grpSpPr>
        <p:sp>
          <p:nvSpPr>
            <p:cNvPr id="16" name="Oval 15">
              <a:extLst>
                <a:ext uri="{FF2B5EF4-FFF2-40B4-BE49-F238E27FC236}">
                  <a16:creationId xmlns:a16="http://schemas.microsoft.com/office/drawing/2014/main" id="{AE60DF14-BBAC-11D7-DE28-36E7849813DB}"/>
                </a:ext>
              </a:extLst>
            </p:cNvPr>
            <p:cNvSpPr/>
            <p:nvPr/>
          </p:nvSpPr>
          <p:spPr>
            <a:xfrm>
              <a:off x="10727155" y="1530080"/>
              <a:ext cx="245006" cy="24500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87DE554D-40D5-EB45-31F9-B7694E033CE7}"/>
                </a:ext>
              </a:extLst>
            </p:cNvPr>
            <p:cNvSpPr/>
            <p:nvPr/>
          </p:nvSpPr>
          <p:spPr>
            <a:xfrm>
              <a:off x="11137507" y="1532732"/>
              <a:ext cx="245006" cy="245006"/>
            </a:xfrm>
            <a:prstGeom prst="ellipse">
              <a:avLst/>
            </a:prstGeom>
            <a:solidFill>
              <a:srgbClr val="C4D600">
                <a:lumMod val="60000"/>
                <a:lumOff val="40000"/>
              </a:srgb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sp>
          <p:nvSpPr>
            <p:cNvPr id="18" name="Oval 17">
              <a:extLst>
                <a:ext uri="{FF2B5EF4-FFF2-40B4-BE49-F238E27FC236}">
                  <a16:creationId xmlns:a16="http://schemas.microsoft.com/office/drawing/2014/main" id="{07A07D5C-FE52-4BE3-FE98-B650F4713769}"/>
                </a:ext>
              </a:extLst>
            </p:cNvPr>
            <p:cNvSpPr/>
            <p:nvPr/>
          </p:nvSpPr>
          <p:spPr>
            <a:xfrm>
              <a:off x="11547859" y="1530080"/>
              <a:ext cx="245006" cy="245006"/>
            </a:xfrm>
            <a:prstGeom prst="ellipse">
              <a:avLst/>
            </a:prstGeom>
            <a:solidFill>
              <a:srgbClr val="FF0000"/>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dirty="0">
                <a:solidFill>
                  <a:srgbClr val="FFFFFF"/>
                </a:solidFill>
                <a:latin typeface="Calibri" panose="020F0502020204030204"/>
                <a:cs typeface="+mn-cs"/>
              </a:endParaRPr>
            </a:p>
          </p:txBody>
        </p:sp>
      </p:grpSp>
      <p:sp>
        <p:nvSpPr>
          <p:cNvPr id="7" name="TextBox 6">
            <a:extLst>
              <a:ext uri="{FF2B5EF4-FFF2-40B4-BE49-F238E27FC236}">
                <a16:creationId xmlns:a16="http://schemas.microsoft.com/office/drawing/2014/main" id="{4CCD5DE8-BFE9-6DE9-B69E-AEF291EEEE9B}"/>
              </a:ext>
            </a:extLst>
          </p:cNvPr>
          <p:cNvSpPr txBox="1"/>
          <p:nvPr/>
        </p:nvSpPr>
        <p:spPr>
          <a:xfrm>
            <a:off x="10352675" y="2129065"/>
            <a:ext cx="1806473"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A1F62"/>
                </a:solidFill>
                <a:effectLst/>
                <a:uLnTx/>
                <a:uFillTx/>
              </a:rPr>
              <a:t>See an </a:t>
            </a:r>
            <a:r>
              <a:rPr kumimoji="0" lang="en-US" sz="1200" b="1" i="1" u="none" strike="noStrike" kern="0" cap="none" spc="0" normalizeH="0" baseline="0" noProof="0" dirty="0">
                <a:ln>
                  <a:noFill/>
                </a:ln>
                <a:solidFill>
                  <a:srgbClr val="0A1F62"/>
                </a:solidFill>
                <a:effectLst/>
                <a:uLnTx/>
                <a:uFillTx/>
                <a:hlinkClick r:id="rId3"/>
              </a:rPr>
              <a:t>executive S&amp;OP overview </a:t>
            </a:r>
            <a:r>
              <a:rPr kumimoji="0" lang="en-US" sz="1200" b="0" i="1" u="none" strike="noStrike" kern="0" cap="none" spc="0" normalizeH="0" baseline="0" noProof="0" dirty="0">
                <a:ln>
                  <a:noFill/>
                </a:ln>
                <a:solidFill>
                  <a:srgbClr val="0A1F62"/>
                </a:solidFill>
                <a:effectLst/>
                <a:uLnTx/>
                <a:uFillTx/>
              </a:rPr>
              <a:t>of key elements, most processes have gaps in areas described in the link. </a:t>
            </a:r>
          </a:p>
        </p:txBody>
      </p:sp>
    </p:spTree>
    <p:extLst>
      <p:ext uri="{BB962C8B-B14F-4D97-AF65-F5344CB8AC3E}">
        <p14:creationId xmlns:p14="http://schemas.microsoft.com/office/powerpoint/2010/main" val="325193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A369D0D-8008-A67B-EA2D-7BBF6F41D7AE}"/>
              </a:ext>
            </a:extLst>
          </p:cNvPr>
          <p:cNvSpPr>
            <a:spLocks noGrp="1"/>
          </p:cNvSpPr>
          <p:nvPr>
            <p:ph type="ftr" sz="quarter" idx="3"/>
          </p:nvPr>
        </p:nvSpPr>
        <p:spPr/>
        <p:txBody>
          <a:bodyPr/>
          <a:lstStyle/>
          <a:p>
            <a:pPr>
              <a:buClr>
                <a:srgbClr val="000066"/>
              </a:buClr>
            </a:pPr>
            <a:r>
              <a:rPr lang="en-US" sz="900" dirty="0">
                <a:solidFill>
                  <a:srgbClr val="000066"/>
                </a:solidFill>
              </a:rPr>
              <a:t>© Nexview Consulting, LLC ®</a:t>
            </a:r>
          </a:p>
        </p:txBody>
      </p:sp>
      <p:sp>
        <p:nvSpPr>
          <p:cNvPr id="5" name="Title 3">
            <a:extLst>
              <a:ext uri="{FF2B5EF4-FFF2-40B4-BE49-F238E27FC236}">
                <a16:creationId xmlns:a16="http://schemas.microsoft.com/office/drawing/2014/main" id="{063DEFCF-3A2C-C1AE-46EE-7D991EBC1BDA}"/>
              </a:ext>
            </a:extLst>
          </p:cNvPr>
          <p:cNvSpPr txBox="1">
            <a:spLocks/>
          </p:cNvSpPr>
          <p:nvPr/>
        </p:nvSpPr>
        <p:spPr bwMode="auto">
          <a:xfrm>
            <a:off x="315732" y="227300"/>
            <a:ext cx="11677798" cy="533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tx2"/>
                </a:solidFill>
                <a:latin typeface="Arial" charset="0"/>
              </a:defRPr>
            </a:lvl6pPr>
            <a:lvl7pPr marL="914400" algn="l" rtl="0" eaLnBrk="0" fontAlgn="base" hangingPunct="0">
              <a:spcBef>
                <a:spcPct val="0"/>
              </a:spcBef>
              <a:spcAft>
                <a:spcPct val="0"/>
              </a:spcAft>
              <a:defRPr sz="2400" b="1">
                <a:solidFill>
                  <a:schemeClr val="tx2"/>
                </a:solidFill>
                <a:latin typeface="Arial" charset="0"/>
              </a:defRPr>
            </a:lvl7pPr>
            <a:lvl8pPr marL="1371600" algn="l" rtl="0" eaLnBrk="0" fontAlgn="base" hangingPunct="0">
              <a:spcBef>
                <a:spcPct val="0"/>
              </a:spcBef>
              <a:spcAft>
                <a:spcPct val="0"/>
              </a:spcAft>
              <a:defRPr sz="2400" b="1">
                <a:solidFill>
                  <a:schemeClr val="tx2"/>
                </a:solidFill>
                <a:latin typeface="Arial" charset="0"/>
              </a:defRPr>
            </a:lvl8pPr>
            <a:lvl9pPr marL="1828800" algn="l" rtl="0" eaLnBrk="0" fontAlgn="base" hangingPunct="0">
              <a:spcBef>
                <a:spcPct val="0"/>
              </a:spcBef>
              <a:spcAft>
                <a:spcPct val="0"/>
              </a:spcAft>
              <a:defRPr sz="2400" b="1">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A1F62"/>
                </a:solidFill>
                <a:effectLst/>
                <a:uLnTx/>
                <a:uFillTx/>
                <a:latin typeface="Arial"/>
                <a:ea typeface="+mj-ea"/>
                <a:cs typeface="+mj-cs"/>
              </a:rPr>
              <a:t>Over the last 20 years, the trend has been to consolidate supply chain functions under a single org structure</a:t>
            </a:r>
          </a:p>
        </p:txBody>
      </p:sp>
      <p:grpSp>
        <p:nvGrpSpPr>
          <p:cNvPr id="6" name="Group 5">
            <a:extLst>
              <a:ext uri="{FF2B5EF4-FFF2-40B4-BE49-F238E27FC236}">
                <a16:creationId xmlns:a16="http://schemas.microsoft.com/office/drawing/2014/main" id="{238792E3-A93D-30E4-1368-BD603D27EDA3}"/>
              </a:ext>
            </a:extLst>
          </p:cNvPr>
          <p:cNvGrpSpPr/>
          <p:nvPr/>
        </p:nvGrpSpPr>
        <p:grpSpPr>
          <a:xfrm>
            <a:off x="404875" y="858993"/>
            <a:ext cx="11830253" cy="5090869"/>
            <a:chOff x="263110" y="1227586"/>
            <a:chExt cx="11830253" cy="5090869"/>
          </a:xfrm>
        </p:grpSpPr>
        <p:sp>
          <p:nvSpPr>
            <p:cNvPr id="7" name="TextBox 6">
              <a:extLst>
                <a:ext uri="{FF2B5EF4-FFF2-40B4-BE49-F238E27FC236}">
                  <a16:creationId xmlns:a16="http://schemas.microsoft.com/office/drawing/2014/main" id="{429E6576-C00F-7AC1-1A29-1989BC672099}"/>
                </a:ext>
              </a:extLst>
            </p:cNvPr>
            <p:cNvSpPr txBox="1"/>
            <p:nvPr/>
          </p:nvSpPr>
          <p:spPr>
            <a:xfrm>
              <a:off x="5557738" y="6040872"/>
              <a:ext cx="1186249" cy="1692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66"/>
                  </a:solidFill>
                  <a:effectLst/>
                  <a:uLnTx/>
                  <a:uFillTx/>
                  <a:latin typeface="Verdana"/>
                  <a:cs typeface="Verdana"/>
                </a:rPr>
                <a:t>Planning</a:t>
              </a:r>
            </a:p>
          </p:txBody>
        </p:sp>
        <p:graphicFrame>
          <p:nvGraphicFramePr>
            <p:cNvPr id="8" name="Diagram 7">
              <a:extLst>
                <a:ext uri="{FF2B5EF4-FFF2-40B4-BE49-F238E27FC236}">
                  <a16:creationId xmlns:a16="http://schemas.microsoft.com/office/drawing/2014/main" id="{5615D44F-0204-AC0C-E15C-DDD351A99E0F}"/>
                </a:ext>
              </a:extLst>
            </p:cNvPr>
            <p:cNvGraphicFramePr/>
            <p:nvPr>
              <p:extLst>
                <p:ext uri="{D42A27DB-BD31-4B8C-83A1-F6EECF244321}">
                  <p14:modId xmlns:p14="http://schemas.microsoft.com/office/powerpoint/2010/main" val="2575136945"/>
                </p:ext>
              </p:extLst>
            </p:nvPr>
          </p:nvGraphicFramePr>
          <p:xfrm>
            <a:off x="3717884" y="1227586"/>
            <a:ext cx="8375479" cy="330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Arrow Connector 8">
              <a:extLst>
                <a:ext uri="{FF2B5EF4-FFF2-40B4-BE49-F238E27FC236}">
                  <a16:creationId xmlns:a16="http://schemas.microsoft.com/office/drawing/2014/main" id="{8776B48D-5F01-72F0-3708-F0E8408388F3}"/>
                </a:ext>
              </a:extLst>
            </p:cNvPr>
            <p:cNvCxnSpPr>
              <a:cxnSpLocks/>
            </p:cNvCxnSpPr>
            <p:nvPr/>
          </p:nvCxnSpPr>
          <p:spPr>
            <a:xfrm flipV="1">
              <a:off x="4374369" y="6295135"/>
              <a:ext cx="3583673" cy="23320"/>
            </a:xfrm>
            <a:prstGeom prst="straightConnector1">
              <a:avLst/>
            </a:prstGeom>
            <a:noFill/>
            <a:ln w="12700" cap="flat" cmpd="sng" algn="ctr">
              <a:solidFill>
                <a:srgbClr val="000000"/>
              </a:solidFill>
              <a:prstDash val="solid"/>
              <a:headEnd type="triangle"/>
              <a:tailEnd type="triangle"/>
            </a:ln>
            <a:effectLst/>
          </p:spPr>
        </p:cxnSp>
        <p:sp>
          <p:nvSpPr>
            <p:cNvPr id="10" name="TextBox 9">
              <a:extLst>
                <a:ext uri="{FF2B5EF4-FFF2-40B4-BE49-F238E27FC236}">
                  <a16:creationId xmlns:a16="http://schemas.microsoft.com/office/drawing/2014/main" id="{A72421E1-F025-24B6-16DC-030E58575BD8}"/>
                </a:ext>
              </a:extLst>
            </p:cNvPr>
            <p:cNvSpPr txBox="1"/>
            <p:nvPr/>
          </p:nvSpPr>
          <p:spPr>
            <a:xfrm>
              <a:off x="9148509" y="6005326"/>
              <a:ext cx="1186249" cy="1692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66"/>
                  </a:solidFill>
                  <a:effectLst/>
                  <a:uLnTx/>
                  <a:uFillTx/>
                </a:rPr>
                <a:t>Execution</a:t>
              </a:r>
            </a:p>
          </p:txBody>
        </p:sp>
        <p:cxnSp>
          <p:nvCxnSpPr>
            <p:cNvPr id="11" name="Straight Arrow Connector 10">
              <a:extLst>
                <a:ext uri="{FF2B5EF4-FFF2-40B4-BE49-F238E27FC236}">
                  <a16:creationId xmlns:a16="http://schemas.microsoft.com/office/drawing/2014/main" id="{936207FC-B798-C8BA-AB0A-8DFFB8554FDA}"/>
                </a:ext>
              </a:extLst>
            </p:cNvPr>
            <p:cNvCxnSpPr>
              <a:cxnSpLocks/>
            </p:cNvCxnSpPr>
            <p:nvPr/>
          </p:nvCxnSpPr>
          <p:spPr>
            <a:xfrm flipV="1">
              <a:off x="7949798" y="6271119"/>
              <a:ext cx="3583673" cy="23320"/>
            </a:xfrm>
            <a:prstGeom prst="straightConnector1">
              <a:avLst/>
            </a:prstGeom>
            <a:noFill/>
            <a:ln w="12700" cap="flat" cmpd="sng" algn="ctr">
              <a:solidFill>
                <a:srgbClr val="000000"/>
              </a:solidFill>
              <a:prstDash val="solid"/>
              <a:headEnd type="triangle"/>
              <a:tailEnd type="triangle"/>
            </a:ln>
            <a:effectLst/>
          </p:spPr>
        </p:cxnSp>
        <p:grpSp>
          <p:nvGrpSpPr>
            <p:cNvPr id="12" name="Group 11">
              <a:extLst>
                <a:ext uri="{FF2B5EF4-FFF2-40B4-BE49-F238E27FC236}">
                  <a16:creationId xmlns:a16="http://schemas.microsoft.com/office/drawing/2014/main" id="{87FD1D37-1FAA-BA33-3D90-0F56AD843CD4}"/>
                </a:ext>
              </a:extLst>
            </p:cNvPr>
            <p:cNvGrpSpPr/>
            <p:nvPr/>
          </p:nvGrpSpPr>
          <p:grpSpPr>
            <a:xfrm>
              <a:off x="4296395" y="4985589"/>
              <a:ext cx="3723213" cy="466344"/>
              <a:chOff x="4989796" y="5219558"/>
              <a:chExt cx="3394709" cy="466344"/>
            </a:xfrm>
          </p:grpSpPr>
          <p:sp>
            <p:nvSpPr>
              <p:cNvPr id="23" name="Arrow: Chevron 22">
                <a:extLst>
                  <a:ext uri="{FF2B5EF4-FFF2-40B4-BE49-F238E27FC236}">
                    <a16:creationId xmlns:a16="http://schemas.microsoft.com/office/drawing/2014/main" id="{4BD05655-8206-FBE1-2AA4-79E4A1573703}"/>
                  </a:ext>
                </a:extLst>
              </p:cNvPr>
              <p:cNvSpPr/>
              <p:nvPr/>
            </p:nvSpPr>
            <p:spPr bwMode="auto">
              <a:xfrm>
                <a:off x="5861159" y="5220778"/>
                <a:ext cx="944380" cy="463904"/>
              </a:xfrm>
              <a:prstGeom prst="chevron">
                <a:avLst/>
              </a:prstGeom>
              <a:solidFill>
                <a:srgbClr val="848FB0">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Tx/>
                  <a:buNone/>
                  <a:tabLst/>
                  <a:defRPr/>
                </a:pPr>
                <a:endParaRPr kumimoji="0" lang="en-US" sz="900" b="0" i="0" u="none" strike="noStrike" kern="0" cap="none" spc="0" normalizeH="0" baseline="0" noProof="0" dirty="0">
                  <a:ln>
                    <a:noFill/>
                  </a:ln>
                  <a:solidFill>
                    <a:srgbClr val="000066"/>
                  </a:solidFill>
                  <a:effectLst/>
                  <a:uLnTx/>
                  <a:uFillTx/>
                  <a:latin typeface="Arial" charset="0"/>
                </a:endParaRPr>
              </a:p>
            </p:txBody>
          </p:sp>
          <p:sp>
            <p:nvSpPr>
              <p:cNvPr id="24" name="Arrow: Pentagon 23">
                <a:extLst>
                  <a:ext uri="{FF2B5EF4-FFF2-40B4-BE49-F238E27FC236}">
                    <a16:creationId xmlns:a16="http://schemas.microsoft.com/office/drawing/2014/main" id="{B5DC6DCB-407E-5264-06F3-B7563F27BCE1}"/>
                  </a:ext>
                </a:extLst>
              </p:cNvPr>
              <p:cNvSpPr/>
              <p:nvPr/>
            </p:nvSpPr>
            <p:spPr bwMode="auto">
              <a:xfrm>
                <a:off x="4989796" y="5219558"/>
                <a:ext cx="1017465" cy="466344"/>
              </a:xfrm>
              <a:prstGeom prst="homePlate">
                <a:avLst/>
              </a:prstGeom>
              <a:solidFill>
                <a:srgbClr val="848FB0">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endParaRPr kumimoji="0" lang="en-US" sz="1000" b="0" i="0" u="none" strike="noStrike" kern="0" cap="none" spc="0" normalizeH="0" baseline="0" noProof="0" dirty="0">
                  <a:ln>
                    <a:noFill/>
                  </a:ln>
                  <a:solidFill>
                    <a:srgbClr val="000066"/>
                  </a:solidFill>
                  <a:effectLst/>
                  <a:uLnTx/>
                  <a:uFillTx/>
                  <a:latin typeface="Arial" charset="0"/>
                </a:endParaRPr>
              </a:p>
            </p:txBody>
          </p:sp>
          <p:sp>
            <p:nvSpPr>
              <p:cNvPr id="25" name="Arrow: Chevron 24">
                <a:extLst>
                  <a:ext uri="{FF2B5EF4-FFF2-40B4-BE49-F238E27FC236}">
                    <a16:creationId xmlns:a16="http://schemas.microsoft.com/office/drawing/2014/main" id="{192DB932-1AE7-B091-EDA2-66A23905D665}"/>
                  </a:ext>
                </a:extLst>
              </p:cNvPr>
              <p:cNvSpPr/>
              <p:nvPr/>
            </p:nvSpPr>
            <p:spPr bwMode="auto">
              <a:xfrm>
                <a:off x="6650644" y="5220778"/>
                <a:ext cx="944380" cy="463904"/>
              </a:xfrm>
              <a:prstGeom prst="chevron">
                <a:avLst/>
              </a:prstGeom>
              <a:solidFill>
                <a:srgbClr val="848FB0">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Tx/>
                  <a:buNone/>
                  <a:tabLst/>
                  <a:defRPr/>
                </a:pPr>
                <a:endParaRPr kumimoji="0" lang="en-US" sz="1800" b="0" i="0" u="none" strike="noStrike" kern="0" cap="none" spc="0" normalizeH="0" baseline="0" noProof="0" dirty="0">
                  <a:ln>
                    <a:noFill/>
                  </a:ln>
                  <a:solidFill>
                    <a:srgbClr val="000066"/>
                  </a:solidFill>
                  <a:effectLst/>
                  <a:uLnTx/>
                  <a:uFillTx/>
                  <a:latin typeface="Arial" charset="0"/>
                </a:endParaRPr>
              </a:p>
            </p:txBody>
          </p:sp>
          <p:sp>
            <p:nvSpPr>
              <p:cNvPr id="26" name="Arrow: Chevron 25">
                <a:extLst>
                  <a:ext uri="{FF2B5EF4-FFF2-40B4-BE49-F238E27FC236}">
                    <a16:creationId xmlns:a16="http://schemas.microsoft.com/office/drawing/2014/main" id="{78DCA09C-CAC4-12C2-C075-CC7FD33F777B}"/>
                  </a:ext>
                </a:extLst>
              </p:cNvPr>
              <p:cNvSpPr/>
              <p:nvPr/>
            </p:nvSpPr>
            <p:spPr bwMode="auto">
              <a:xfrm>
                <a:off x="7440125" y="5220778"/>
                <a:ext cx="944380" cy="463904"/>
              </a:xfrm>
              <a:prstGeom prst="chevron">
                <a:avLst/>
              </a:prstGeom>
              <a:solidFill>
                <a:srgbClr val="848FB0">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Tx/>
                  <a:buNone/>
                  <a:tabLst/>
                  <a:defRPr/>
                </a:pPr>
                <a:endParaRPr kumimoji="0" lang="en-US" sz="1800" b="0" i="0" u="none" strike="noStrike" kern="0" cap="none" spc="0" normalizeH="0" baseline="0" noProof="0" dirty="0">
                  <a:ln>
                    <a:noFill/>
                  </a:ln>
                  <a:solidFill>
                    <a:srgbClr val="000066"/>
                  </a:solidFill>
                  <a:effectLst/>
                  <a:uLnTx/>
                  <a:uFillTx/>
                  <a:latin typeface="Arial" charset="0"/>
                </a:endParaRPr>
              </a:p>
            </p:txBody>
          </p:sp>
          <p:sp>
            <p:nvSpPr>
              <p:cNvPr id="27" name="TextBox 26">
                <a:extLst>
                  <a:ext uri="{FF2B5EF4-FFF2-40B4-BE49-F238E27FC236}">
                    <a16:creationId xmlns:a16="http://schemas.microsoft.com/office/drawing/2014/main" id="{EB79FE20-7ABD-0063-4A89-F2834490BB84}"/>
                  </a:ext>
                </a:extLst>
              </p:cNvPr>
              <p:cNvSpPr txBox="1"/>
              <p:nvPr/>
            </p:nvSpPr>
            <p:spPr>
              <a:xfrm>
                <a:off x="5088804" y="5252675"/>
                <a:ext cx="69307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66"/>
                    </a:solidFill>
                    <a:effectLst/>
                    <a:uLnTx/>
                    <a:uFillTx/>
                  </a:rPr>
                  <a:t>Portfolio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66"/>
                    </a:solidFill>
                    <a:effectLst/>
                    <a:uLnTx/>
                    <a:uFillTx/>
                  </a:rPr>
                  <a:t>Review</a:t>
                </a:r>
                <a:r>
                  <a:rPr kumimoji="0" lang="en-US" sz="1100" b="0" i="0" u="none" strike="noStrike" kern="0" cap="none" spc="0" normalizeH="0" baseline="30000" noProof="0" dirty="0">
                    <a:ln>
                      <a:noFill/>
                    </a:ln>
                    <a:solidFill>
                      <a:srgbClr val="000066"/>
                    </a:solidFill>
                    <a:effectLst/>
                    <a:uLnTx/>
                    <a:uFillTx/>
                  </a:rPr>
                  <a:t>3</a:t>
                </a:r>
              </a:p>
            </p:txBody>
          </p:sp>
          <p:sp>
            <p:nvSpPr>
              <p:cNvPr id="28" name="TextBox 27">
                <a:extLst>
                  <a:ext uri="{FF2B5EF4-FFF2-40B4-BE49-F238E27FC236}">
                    <a16:creationId xmlns:a16="http://schemas.microsoft.com/office/drawing/2014/main" id="{1D94EB71-E281-A704-4035-A799ED4D8EF1}"/>
                  </a:ext>
                </a:extLst>
              </p:cNvPr>
              <p:cNvSpPr txBox="1"/>
              <p:nvPr/>
            </p:nvSpPr>
            <p:spPr>
              <a:xfrm>
                <a:off x="6009999" y="5252675"/>
                <a:ext cx="69307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66"/>
                    </a:solidFill>
                    <a:effectLst/>
                    <a:uLnTx/>
                    <a:uFillTx/>
                  </a:rPr>
                  <a:t>Demand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66"/>
                    </a:solidFill>
                    <a:effectLst/>
                    <a:uLnTx/>
                    <a:uFillTx/>
                  </a:rPr>
                  <a:t>Review</a:t>
                </a:r>
              </a:p>
            </p:txBody>
          </p:sp>
          <p:sp>
            <p:nvSpPr>
              <p:cNvPr id="29" name="TextBox 28">
                <a:extLst>
                  <a:ext uri="{FF2B5EF4-FFF2-40B4-BE49-F238E27FC236}">
                    <a16:creationId xmlns:a16="http://schemas.microsoft.com/office/drawing/2014/main" id="{AED59DF8-AB8F-AD15-6FA4-EF6CCD3DB9E2}"/>
                  </a:ext>
                </a:extLst>
              </p:cNvPr>
              <p:cNvSpPr txBox="1"/>
              <p:nvPr/>
            </p:nvSpPr>
            <p:spPr>
              <a:xfrm>
                <a:off x="6762290" y="5252675"/>
                <a:ext cx="69307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66"/>
                    </a:solidFill>
                    <a:effectLst/>
                    <a:uLnTx/>
                    <a:uFillTx/>
                  </a:rPr>
                  <a:t>Supply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66"/>
                    </a:solidFill>
                    <a:effectLst/>
                    <a:uLnTx/>
                    <a:uFillTx/>
                  </a:rPr>
                  <a:t>Review</a:t>
                </a:r>
              </a:p>
            </p:txBody>
          </p:sp>
          <p:sp>
            <p:nvSpPr>
              <p:cNvPr id="30" name="TextBox 29">
                <a:extLst>
                  <a:ext uri="{FF2B5EF4-FFF2-40B4-BE49-F238E27FC236}">
                    <a16:creationId xmlns:a16="http://schemas.microsoft.com/office/drawing/2014/main" id="{994D4E7E-DF0F-DA1A-6C49-EED08900DFC8}"/>
                  </a:ext>
                </a:extLst>
              </p:cNvPr>
              <p:cNvSpPr txBox="1"/>
              <p:nvPr/>
            </p:nvSpPr>
            <p:spPr>
              <a:xfrm>
                <a:off x="7578648" y="5249793"/>
                <a:ext cx="69307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66"/>
                    </a:solidFill>
                    <a:effectLst/>
                    <a:uLnTx/>
                    <a:uFillTx/>
                  </a:rPr>
                  <a:t>Pre-S&amp;OP</a:t>
                </a:r>
              </a:p>
            </p:txBody>
          </p:sp>
        </p:grpSp>
        <p:cxnSp>
          <p:nvCxnSpPr>
            <p:cNvPr id="13" name="Straight Arrow Connector 12">
              <a:extLst>
                <a:ext uri="{FF2B5EF4-FFF2-40B4-BE49-F238E27FC236}">
                  <a16:creationId xmlns:a16="http://schemas.microsoft.com/office/drawing/2014/main" id="{5405DCB0-B69D-9ABF-4642-8CD91F259015}"/>
                </a:ext>
              </a:extLst>
            </p:cNvPr>
            <p:cNvCxnSpPr>
              <a:cxnSpLocks/>
              <a:endCxn id="28" idx="0"/>
            </p:cNvCxnSpPr>
            <p:nvPr/>
          </p:nvCxnSpPr>
          <p:spPr bwMode="auto">
            <a:xfrm>
              <a:off x="4775176" y="4216795"/>
              <a:ext cx="1020220" cy="801911"/>
            </a:xfrm>
            <a:prstGeom prst="straightConnector1">
              <a:avLst/>
            </a:prstGeom>
            <a:solidFill>
              <a:srgbClr val="FF9900"/>
            </a:solidFill>
            <a:ln w="12700" cap="flat" cmpd="sng" algn="ctr">
              <a:solidFill>
                <a:srgbClr val="0A1F62"/>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188053A7-207A-2003-074B-483990A81722}"/>
                </a:ext>
              </a:extLst>
            </p:cNvPr>
            <p:cNvCxnSpPr>
              <a:cxnSpLocks/>
              <a:endCxn id="29" idx="0"/>
            </p:cNvCxnSpPr>
            <p:nvPr/>
          </p:nvCxnSpPr>
          <p:spPr bwMode="auto">
            <a:xfrm>
              <a:off x="6412326" y="4216795"/>
              <a:ext cx="208160" cy="801911"/>
            </a:xfrm>
            <a:prstGeom prst="straightConnector1">
              <a:avLst/>
            </a:prstGeom>
            <a:solidFill>
              <a:srgbClr val="FF9900"/>
            </a:solidFill>
            <a:ln w="12700" cap="flat" cmpd="sng" algn="ctr">
              <a:solidFill>
                <a:srgbClr val="0A1F62"/>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0757C93D-53E7-1169-6E28-5E534AE3A449}"/>
                </a:ext>
              </a:extLst>
            </p:cNvPr>
            <p:cNvCxnSpPr>
              <a:cxnSpLocks/>
              <a:endCxn id="27" idx="0"/>
            </p:cNvCxnSpPr>
            <p:nvPr/>
          </p:nvCxnSpPr>
          <p:spPr bwMode="auto">
            <a:xfrm>
              <a:off x="4775176" y="4227877"/>
              <a:ext cx="9882" cy="790829"/>
            </a:xfrm>
            <a:prstGeom prst="straightConnector1">
              <a:avLst/>
            </a:prstGeom>
            <a:solidFill>
              <a:srgbClr val="FF9900"/>
            </a:solidFill>
            <a:ln w="12700" cap="flat" cmpd="sng" algn="ctr">
              <a:solidFill>
                <a:srgbClr val="0A1F62"/>
              </a:solidFill>
              <a:prstDash val="solid"/>
              <a:round/>
              <a:headEnd type="none" w="med" len="med"/>
              <a:tailEnd type="triangle"/>
            </a:ln>
            <a:effectLst/>
          </p:spPr>
        </p:cxnSp>
        <p:sp>
          <p:nvSpPr>
            <p:cNvPr id="16" name="Arrow: Chevron 15">
              <a:extLst>
                <a:ext uri="{FF2B5EF4-FFF2-40B4-BE49-F238E27FC236}">
                  <a16:creationId xmlns:a16="http://schemas.microsoft.com/office/drawing/2014/main" id="{17A29042-BBF3-7BA6-613C-161A2BBC4BF0}"/>
                </a:ext>
              </a:extLst>
            </p:cNvPr>
            <p:cNvSpPr/>
            <p:nvPr/>
          </p:nvSpPr>
          <p:spPr bwMode="auto">
            <a:xfrm>
              <a:off x="7823812" y="4983266"/>
              <a:ext cx="1035767" cy="463904"/>
            </a:xfrm>
            <a:prstGeom prst="chevron">
              <a:avLst/>
            </a:prstGeom>
            <a:solidFill>
              <a:srgbClr val="848FB0">
                <a:lumMod val="20000"/>
                <a:lumOff val="8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Tx/>
                <a:buNone/>
                <a:tabLst/>
                <a:defRPr/>
              </a:pPr>
              <a:endParaRPr kumimoji="0" lang="en-US" sz="1800" b="0" i="0" u="none" strike="noStrike" kern="0" cap="none" spc="0" normalizeH="0" baseline="0" noProof="0" dirty="0">
                <a:ln>
                  <a:noFill/>
                </a:ln>
                <a:solidFill>
                  <a:srgbClr val="000066"/>
                </a:solidFill>
                <a:effectLst/>
                <a:uLnTx/>
                <a:uFillTx/>
                <a:latin typeface="Arial" charset="0"/>
              </a:endParaRPr>
            </a:p>
          </p:txBody>
        </p:sp>
        <p:sp>
          <p:nvSpPr>
            <p:cNvPr id="17" name="TextBox 16">
              <a:extLst>
                <a:ext uri="{FF2B5EF4-FFF2-40B4-BE49-F238E27FC236}">
                  <a16:creationId xmlns:a16="http://schemas.microsoft.com/office/drawing/2014/main" id="{DFFE296D-1185-C651-4555-8843C065EBD1}"/>
                </a:ext>
              </a:extLst>
            </p:cNvPr>
            <p:cNvSpPr txBox="1"/>
            <p:nvPr/>
          </p:nvSpPr>
          <p:spPr>
            <a:xfrm>
              <a:off x="7940301" y="5021228"/>
              <a:ext cx="76014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66"/>
                  </a:solidFill>
                  <a:effectLst/>
                  <a:uLnTx/>
                  <a:uFillTx/>
                </a:rPr>
                <a:t>Exec S&amp;OP</a:t>
              </a:r>
            </a:p>
          </p:txBody>
        </p:sp>
        <p:cxnSp>
          <p:nvCxnSpPr>
            <p:cNvPr id="18" name="Straight Arrow Connector 17">
              <a:extLst>
                <a:ext uri="{FF2B5EF4-FFF2-40B4-BE49-F238E27FC236}">
                  <a16:creationId xmlns:a16="http://schemas.microsoft.com/office/drawing/2014/main" id="{7CE09802-AB17-8F2A-A3EC-043C30E8D9AA}"/>
                </a:ext>
              </a:extLst>
            </p:cNvPr>
            <p:cNvCxnSpPr>
              <a:cxnSpLocks/>
            </p:cNvCxnSpPr>
            <p:nvPr/>
          </p:nvCxnSpPr>
          <p:spPr bwMode="auto">
            <a:xfrm>
              <a:off x="8559617" y="1970229"/>
              <a:ext cx="299962" cy="0"/>
            </a:xfrm>
            <a:prstGeom prst="straightConnector1">
              <a:avLst/>
            </a:prstGeom>
            <a:solidFill>
              <a:srgbClr val="FF9900"/>
            </a:solidFill>
            <a:ln w="12700" cap="flat" cmpd="sng" algn="ctr">
              <a:solidFill>
                <a:srgbClr val="0A1F62"/>
              </a:solidFill>
              <a:prstDash val="solid"/>
              <a:round/>
              <a:headEnd type="none" w="med" len="med"/>
              <a:tailEnd type="triangle"/>
            </a:ln>
            <a:effectLst/>
          </p:spPr>
        </p:cxnSp>
        <p:sp>
          <p:nvSpPr>
            <p:cNvPr id="19" name="Oval 18">
              <a:extLst>
                <a:ext uri="{FF2B5EF4-FFF2-40B4-BE49-F238E27FC236}">
                  <a16:creationId xmlns:a16="http://schemas.microsoft.com/office/drawing/2014/main" id="{1D54FDB6-7F5F-67D6-EA27-DA0314D6201B}"/>
                </a:ext>
              </a:extLst>
            </p:cNvPr>
            <p:cNvSpPr/>
            <p:nvPr/>
          </p:nvSpPr>
          <p:spPr bwMode="auto">
            <a:xfrm>
              <a:off x="8859579" y="1850177"/>
              <a:ext cx="226828" cy="226828"/>
            </a:xfrm>
            <a:prstGeom prst="ellipse">
              <a:avLst/>
            </a:prstGeom>
            <a:noFill/>
            <a:ln w="12700" cap="flat" cmpd="sng" algn="ctr">
              <a:solidFill>
                <a:srgbClr val="0A1F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r>
                <a:rPr kumimoji="0" lang="en-US" sz="1000" b="0" i="0" u="none" strike="noStrike" kern="0" cap="none" spc="0" normalizeH="0" baseline="0" noProof="0" dirty="0">
                  <a:ln>
                    <a:noFill/>
                  </a:ln>
                  <a:solidFill>
                    <a:srgbClr val="000066"/>
                  </a:solidFill>
                  <a:effectLst/>
                  <a:uLnTx/>
                  <a:uFillTx/>
                  <a:latin typeface="Arial" charset="0"/>
                </a:rPr>
                <a:t>A</a:t>
              </a:r>
            </a:p>
          </p:txBody>
        </p:sp>
        <p:sp>
          <p:nvSpPr>
            <p:cNvPr id="20" name="Oval 19">
              <a:extLst>
                <a:ext uri="{FF2B5EF4-FFF2-40B4-BE49-F238E27FC236}">
                  <a16:creationId xmlns:a16="http://schemas.microsoft.com/office/drawing/2014/main" id="{3CFF320A-247E-15F3-81FC-E704B09B8419}"/>
                </a:ext>
              </a:extLst>
            </p:cNvPr>
            <p:cNvSpPr/>
            <p:nvPr/>
          </p:nvSpPr>
          <p:spPr bwMode="auto">
            <a:xfrm>
              <a:off x="7848151" y="4394444"/>
              <a:ext cx="226828" cy="226828"/>
            </a:xfrm>
            <a:prstGeom prst="ellipse">
              <a:avLst/>
            </a:prstGeom>
            <a:noFill/>
            <a:ln w="12700" cap="flat" cmpd="sng" algn="ctr">
              <a:solidFill>
                <a:srgbClr val="0A1F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r>
                <a:rPr kumimoji="0" lang="en-US" sz="1000" b="0" i="0" u="none" strike="noStrike" kern="0" cap="none" spc="0" normalizeH="0" baseline="0" noProof="0" dirty="0">
                  <a:ln>
                    <a:noFill/>
                  </a:ln>
                  <a:solidFill>
                    <a:srgbClr val="000066"/>
                  </a:solidFill>
                  <a:effectLst/>
                  <a:uLnTx/>
                  <a:uFillTx/>
                  <a:latin typeface="Arial" charset="0"/>
                </a:rPr>
                <a:t>A</a:t>
              </a:r>
            </a:p>
          </p:txBody>
        </p:sp>
        <p:sp>
          <p:nvSpPr>
            <p:cNvPr id="21" name="Left Brace 20">
              <a:extLst>
                <a:ext uri="{FF2B5EF4-FFF2-40B4-BE49-F238E27FC236}">
                  <a16:creationId xmlns:a16="http://schemas.microsoft.com/office/drawing/2014/main" id="{6F4DECB4-2A30-983E-0284-8DD656C47BE4}"/>
                </a:ext>
              </a:extLst>
            </p:cNvPr>
            <p:cNvSpPr/>
            <p:nvPr/>
          </p:nvSpPr>
          <p:spPr bwMode="auto">
            <a:xfrm rot="5400000">
              <a:off x="7840288" y="3925581"/>
              <a:ext cx="226828" cy="1773201"/>
            </a:xfrm>
            <a:prstGeom prst="leftBrace">
              <a:avLst/>
            </a:prstGeom>
            <a:noFill/>
            <a:ln w="12700" cap="flat" cmpd="sng" algn="ctr">
              <a:solidFill>
                <a:srgbClr val="0A1F6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0000"/>
                </a:lnSpc>
                <a:spcBef>
                  <a:spcPct val="25000"/>
                </a:spcBef>
                <a:spcAft>
                  <a:spcPts val="0"/>
                </a:spcAft>
                <a:buClr>
                  <a:srgbClr val="0A1F62"/>
                </a:buClr>
                <a:buSzTx/>
                <a:buFont typeface="Wingdings" pitchFamily="2" charset="2"/>
                <a:buNone/>
                <a:tabLst/>
                <a:defRPr/>
              </a:pPr>
              <a:endParaRPr kumimoji="0" lang="en-US" sz="1800" b="0" i="0" u="none" strike="noStrike" kern="0" cap="none" spc="0" normalizeH="0" baseline="0" noProof="0" dirty="0">
                <a:ln>
                  <a:noFill/>
                </a:ln>
                <a:solidFill>
                  <a:srgbClr val="000066"/>
                </a:solidFill>
                <a:effectLst/>
                <a:uLnTx/>
                <a:uFillTx/>
                <a:latin typeface="Arial" charset="0"/>
              </a:endParaRPr>
            </a:p>
          </p:txBody>
        </p:sp>
        <p:sp>
          <p:nvSpPr>
            <p:cNvPr id="22" name="TextBox 21">
              <a:extLst>
                <a:ext uri="{FF2B5EF4-FFF2-40B4-BE49-F238E27FC236}">
                  <a16:creationId xmlns:a16="http://schemas.microsoft.com/office/drawing/2014/main" id="{F3381301-98A3-48AD-12D7-ED2B62F1A1FF}"/>
                </a:ext>
              </a:extLst>
            </p:cNvPr>
            <p:cNvSpPr txBox="1"/>
            <p:nvPr/>
          </p:nvSpPr>
          <p:spPr>
            <a:xfrm>
              <a:off x="263110" y="4199316"/>
              <a:ext cx="3193313" cy="21082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66"/>
                  </a:solidFill>
                  <a:effectLst/>
                  <a:uLnTx/>
                  <a:uFillTx/>
                </a:rPr>
                <a:t>Notes:</a:t>
              </a:r>
            </a:p>
            <a:p>
              <a:pPr marL="169863" marR="0" lvl="0" indent="-169863" defTabSz="914400" eaLnBrk="1" fontAlgn="auto" latinLnBrk="0" hangingPunct="1">
                <a:lnSpc>
                  <a:spcPct val="100000"/>
                </a:lnSpc>
                <a:spcBef>
                  <a:spcPts val="400"/>
                </a:spcBef>
                <a:spcAft>
                  <a:spcPts val="0"/>
                </a:spcAft>
                <a:buClrTx/>
                <a:buSzTx/>
                <a:buFontTx/>
                <a:buAutoNum type="arabicPeriod"/>
                <a:tabLst/>
                <a:defRPr/>
              </a:pPr>
              <a:r>
                <a:rPr kumimoji="0" lang="en-US" sz="1100" b="0" i="0" u="none" strike="noStrike" kern="0" cap="none" spc="0" normalizeH="0" baseline="0" noProof="0" dirty="0">
                  <a:ln>
                    <a:noFill/>
                  </a:ln>
                  <a:solidFill>
                    <a:srgbClr val="000066"/>
                  </a:solidFill>
                  <a:effectLst/>
                  <a:uLnTx/>
                  <a:uFillTx/>
                </a:rPr>
                <a:t>Has migrated from Sales to remain independent and tight integration with supply planning</a:t>
              </a:r>
            </a:p>
            <a:p>
              <a:pPr marL="169863" marR="0" lvl="0" indent="-169863" defTabSz="914400" eaLnBrk="1" fontAlgn="auto" latinLnBrk="0" hangingPunct="1">
                <a:lnSpc>
                  <a:spcPct val="100000"/>
                </a:lnSpc>
                <a:spcBef>
                  <a:spcPts val="400"/>
                </a:spcBef>
                <a:spcAft>
                  <a:spcPts val="0"/>
                </a:spcAft>
                <a:buClrTx/>
                <a:buSzTx/>
                <a:buFontTx/>
                <a:buAutoNum type="arabicPeriod"/>
                <a:tabLst/>
                <a:defRPr/>
              </a:pPr>
              <a:r>
                <a:rPr kumimoji="0" lang="en-US" sz="1100" b="0" i="0" u="none" strike="noStrike" kern="0" cap="none" spc="0" normalizeH="0" baseline="0" noProof="0" dirty="0">
                  <a:ln>
                    <a:noFill/>
                  </a:ln>
                  <a:solidFill>
                    <a:srgbClr val="000066"/>
                  </a:solidFill>
                  <a:effectLst/>
                  <a:uLnTx/>
                  <a:uFillTx/>
                </a:rPr>
                <a:t>Has often migrated from Sales to Supply Chain due to heavy supply chain related tasks of order management and supply chain commitments</a:t>
              </a:r>
            </a:p>
            <a:p>
              <a:pPr marL="169863" marR="0" lvl="0" indent="-169863" defTabSz="914400" eaLnBrk="1" fontAlgn="auto" latinLnBrk="0" hangingPunct="1">
                <a:lnSpc>
                  <a:spcPct val="100000"/>
                </a:lnSpc>
                <a:spcBef>
                  <a:spcPts val="400"/>
                </a:spcBef>
                <a:spcAft>
                  <a:spcPts val="0"/>
                </a:spcAft>
                <a:buClrTx/>
                <a:buSzTx/>
                <a:buFontTx/>
                <a:buAutoNum type="arabicPeriod"/>
                <a:tabLst/>
                <a:defRPr/>
              </a:pPr>
              <a:r>
                <a:rPr kumimoji="0" lang="en-US" sz="1100" b="0" i="0" u="none" strike="noStrike" kern="0" cap="none" spc="0" normalizeH="0" baseline="0" noProof="0" dirty="0">
                  <a:ln>
                    <a:noFill/>
                  </a:ln>
                  <a:solidFill>
                    <a:srgbClr val="000066"/>
                  </a:solidFill>
                  <a:effectLst/>
                  <a:uLnTx/>
                  <a:uFillTx/>
                </a:rPr>
                <a:t>Usually owned by a Commercial/Product Management group but Demand Management is significantly involved</a:t>
              </a:r>
            </a:p>
          </p:txBody>
        </p:sp>
      </p:grpSp>
      <p:sp>
        <p:nvSpPr>
          <p:cNvPr id="31" name="TextBox 30">
            <a:extLst>
              <a:ext uri="{FF2B5EF4-FFF2-40B4-BE49-F238E27FC236}">
                <a16:creationId xmlns:a16="http://schemas.microsoft.com/office/drawing/2014/main" id="{20B0D0E7-96FA-9677-4611-C9BA4323A08B}"/>
              </a:ext>
            </a:extLst>
          </p:cNvPr>
          <p:cNvSpPr txBox="1"/>
          <p:nvPr/>
        </p:nvSpPr>
        <p:spPr>
          <a:xfrm>
            <a:off x="393700" y="1250012"/>
            <a:ext cx="3465949" cy="1703030"/>
          </a:xfrm>
          <a:prstGeom prst="rect">
            <a:avLst/>
          </a:prstGeom>
          <a:solidFill>
            <a:srgbClr val="F2F2F2"/>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A1F62"/>
                </a:solidFill>
                <a:effectLst/>
                <a:uLnTx/>
                <a:uFillTx/>
              </a:rPr>
              <a:t>A World Class Supply Chain Organization:</a:t>
            </a:r>
          </a:p>
          <a:p>
            <a:pPr marL="228600" marR="0" lvl="0" indent="-228600" defTabSz="914400" eaLnBrk="1" fontAlgn="auto" latinLnBrk="0" hangingPunct="1">
              <a:lnSpc>
                <a:spcPct val="100000"/>
              </a:lnSpc>
              <a:spcBef>
                <a:spcPts val="400"/>
              </a:spcBef>
              <a:spcAft>
                <a:spcPts val="0"/>
              </a:spcAft>
              <a:buClrTx/>
              <a:buSzTx/>
              <a:buFontTx/>
              <a:buAutoNum type="arabicPeriod"/>
              <a:tabLst/>
              <a:defRPr/>
            </a:pPr>
            <a:r>
              <a:rPr kumimoji="0" lang="en-US" sz="1100" b="0" i="0" u="none" strike="noStrike" kern="0" cap="none" spc="0" normalizeH="0" baseline="0" noProof="0" dirty="0">
                <a:ln>
                  <a:noFill/>
                </a:ln>
                <a:solidFill>
                  <a:srgbClr val="0A1F62"/>
                </a:solidFill>
                <a:effectLst/>
                <a:uLnTx/>
                <a:uFillTx/>
              </a:rPr>
              <a:t>Is built around the process -  start to finish</a:t>
            </a:r>
          </a:p>
          <a:p>
            <a:pPr marL="228600" marR="0" lvl="0" indent="-228600" defTabSz="914400" eaLnBrk="1" fontAlgn="auto" latinLnBrk="0" hangingPunct="1">
              <a:lnSpc>
                <a:spcPct val="100000"/>
              </a:lnSpc>
              <a:spcBef>
                <a:spcPts val="400"/>
              </a:spcBef>
              <a:spcAft>
                <a:spcPts val="0"/>
              </a:spcAft>
              <a:buClrTx/>
              <a:buSzTx/>
              <a:buFontTx/>
              <a:buAutoNum type="arabicPeriod"/>
              <a:tabLst/>
              <a:defRPr/>
            </a:pPr>
            <a:r>
              <a:rPr kumimoji="0" lang="en-US" sz="1100" b="0" i="0" u="none" strike="noStrike" kern="0" cap="none" spc="0" normalizeH="0" baseline="0" noProof="0" dirty="0">
                <a:ln>
                  <a:noFill/>
                </a:ln>
                <a:solidFill>
                  <a:srgbClr val="0A1F62"/>
                </a:solidFill>
                <a:effectLst/>
                <a:uLnTx/>
                <a:uFillTx/>
              </a:rPr>
              <a:t>Is structured to ensure consistency across the enterprise</a:t>
            </a:r>
          </a:p>
          <a:p>
            <a:pPr marL="228600" marR="0" lvl="0" indent="-228600" defTabSz="914400" eaLnBrk="1" fontAlgn="auto" latinLnBrk="0" hangingPunct="1">
              <a:lnSpc>
                <a:spcPct val="100000"/>
              </a:lnSpc>
              <a:spcBef>
                <a:spcPts val="400"/>
              </a:spcBef>
              <a:spcAft>
                <a:spcPts val="0"/>
              </a:spcAft>
              <a:buClrTx/>
              <a:buSzTx/>
              <a:buFontTx/>
              <a:buAutoNum type="arabicPeriod"/>
              <a:tabLst/>
              <a:defRPr/>
            </a:pPr>
            <a:r>
              <a:rPr kumimoji="0" lang="en-US" sz="1100" b="0" i="0" u="none" strike="noStrike" kern="0" cap="none" spc="0" normalizeH="0" baseline="0" noProof="0" dirty="0">
                <a:ln>
                  <a:noFill/>
                </a:ln>
                <a:solidFill>
                  <a:srgbClr val="0A1F62"/>
                </a:solidFill>
                <a:effectLst/>
                <a:uLnTx/>
                <a:uFillTx/>
              </a:rPr>
              <a:t>Separates planning from tactical execution</a:t>
            </a:r>
          </a:p>
          <a:p>
            <a:pPr marL="228600" marR="0" lvl="0" indent="-228600" defTabSz="914400" eaLnBrk="1" fontAlgn="auto" latinLnBrk="0" hangingPunct="1">
              <a:lnSpc>
                <a:spcPct val="100000"/>
              </a:lnSpc>
              <a:spcBef>
                <a:spcPts val="400"/>
              </a:spcBef>
              <a:spcAft>
                <a:spcPts val="0"/>
              </a:spcAft>
              <a:buClrTx/>
              <a:buSzTx/>
              <a:buFontTx/>
              <a:buAutoNum type="arabicPeriod"/>
              <a:tabLst/>
              <a:defRPr/>
            </a:pPr>
            <a:r>
              <a:rPr kumimoji="0" lang="en-US" sz="1100" b="0" i="0" u="none" strike="noStrike" kern="0" cap="none" spc="0" normalizeH="0" baseline="0" noProof="0" dirty="0">
                <a:ln>
                  <a:noFill/>
                </a:ln>
                <a:solidFill>
                  <a:srgbClr val="0A1F62"/>
                </a:solidFill>
                <a:effectLst/>
                <a:uLnTx/>
                <a:uFillTx/>
              </a:rPr>
              <a:t>Covers areas that have been recognized as being part of the field over the last </a:t>
            </a:r>
            <a:r>
              <a:rPr lang="en-US" sz="1100" kern="0" dirty="0">
                <a:solidFill>
                  <a:srgbClr val="0A1F62"/>
                </a:solidFill>
              </a:rPr>
              <a:t>few</a:t>
            </a:r>
            <a:r>
              <a:rPr kumimoji="0" lang="en-US" sz="1100" b="0" i="0" u="none" strike="noStrike" kern="0" cap="none" spc="0" normalizeH="0" baseline="0" noProof="0" dirty="0">
                <a:ln>
                  <a:noFill/>
                </a:ln>
                <a:solidFill>
                  <a:srgbClr val="0A1F62"/>
                </a:solidFill>
                <a:effectLst/>
                <a:uLnTx/>
                <a:uFillTx/>
              </a:rPr>
              <a:t> decades</a:t>
            </a:r>
          </a:p>
          <a:p>
            <a:pPr marL="228600" marR="0" lvl="0" indent="-228600" defTabSz="914400" eaLnBrk="1" fontAlgn="auto" latinLnBrk="0" hangingPunct="1">
              <a:lnSpc>
                <a:spcPct val="100000"/>
              </a:lnSpc>
              <a:spcBef>
                <a:spcPts val="400"/>
              </a:spcBef>
              <a:spcAft>
                <a:spcPts val="0"/>
              </a:spcAft>
              <a:buClrTx/>
              <a:buSzTx/>
              <a:buFontTx/>
              <a:buAutoNum type="arabicPeriod"/>
              <a:tabLst/>
              <a:defRPr/>
            </a:pPr>
            <a:r>
              <a:rPr kumimoji="0" lang="en-US" sz="1100" b="0" i="0" u="none" strike="noStrike" kern="0" cap="none" spc="0" normalizeH="0" baseline="0" noProof="0" dirty="0">
                <a:ln>
                  <a:noFill/>
                </a:ln>
                <a:solidFill>
                  <a:srgbClr val="0A1F62"/>
                </a:solidFill>
                <a:effectLst/>
                <a:uLnTx/>
                <a:uFillTx/>
              </a:rPr>
              <a:t>Can be lined up with the S&amp;OP meeting flow</a:t>
            </a:r>
          </a:p>
        </p:txBody>
      </p:sp>
      <p:sp>
        <p:nvSpPr>
          <p:cNvPr id="32" name="TextBox 31">
            <a:extLst>
              <a:ext uri="{FF2B5EF4-FFF2-40B4-BE49-F238E27FC236}">
                <a16:creationId xmlns:a16="http://schemas.microsoft.com/office/drawing/2014/main" id="{846BFD1F-F2F0-57B4-7DBB-F0C73BEE5A7C}"/>
              </a:ext>
            </a:extLst>
          </p:cNvPr>
          <p:cNvSpPr txBox="1"/>
          <p:nvPr/>
        </p:nvSpPr>
        <p:spPr>
          <a:xfrm>
            <a:off x="9228172" y="4705918"/>
            <a:ext cx="1900572"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A1F62"/>
                </a:solidFill>
                <a:effectLst/>
                <a:uLnTx/>
                <a:uFillTx/>
              </a:rPr>
              <a:t>S&amp;OP Meeting Flow</a:t>
            </a:r>
          </a:p>
        </p:txBody>
      </p:sp>
      <p:sp>
        <p:nvSpPr>
          <p:cNvPr id="34" name="TextBox 33">
            <a:extLst>
              <a:ext uri="{FF2B5EF4-FFF2-40B4-BE49-F238E27FC236}">
                <a16:creationId xmlns:a16="http://schemas.microsoft.com/office/drawing/2014/main" id="{31769AAF-63D8-F1BC-C692-7537235FC9B9}"/>
              </a:ext>
            </a:extLst>
          </p:cNvPr>
          <p:cNvSpPr txBox="1"/>
          <p:nvPr/>
        </p:nvSpPr>
        <p:spPr>
          <a:xfrm>
            <a:off x="1993706" y="664184"/>
            <a:ext cx="9991252" cy="307777"/>
          </a:xfrm>
          <a:prstGeom prst="rect">
            <a:avLst/>
          </a:prstGeom>
          <a:noFill/>
        </p:spPr>
        <p:txBody>
          <a:bodyPr wrap="square" rtlCol="0">
            <a:spAutoFit/>
          </a:bodyPr>
          <a:lstStyle/>
          <a:p>
            <a:pPr algn="l"/>
            <a:r>
              <a:rPr lang="en-US" sz="1400" i="1" dirty="0">
                <a:solidFill>
                  <a:srgbClr val="000066"/>
                </a:solidFill>
              </a:rPr>
              <a:t>While there’s usually more than one way to do this, we still regularly see awkward and fragmented structures.</a:t>
            </a:r>
          </a:p>
        </p:txBody>
      </p:sp>
    </p:spTree>
    <p:extLst>
      <p:ext uri="{BB962C8B-B14F-4D97-AF65-F5344CB8AC3E}">
        <p14:creationId xmlns:p14="http://schemas.microsoft.com/office/powerpoint/2010/main" val="2283665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7F7DF-9AF2-F172-D62E-C68D17FCE76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6F670E7-D6C9-D7CE-BB92-731DDDA0DDBB}"/>
              </a:ext>
            </a:extLst>
          </p:cNvPr>
          <p:cNvSpPr>
            <a:spLocks noGrp="1" noChangeArrowheads="1"/>
          </p:cNvSpPr>
          <p:nvPr>
            <p:ph type="title"/>
          </p:nvPr>
        </p:nvSpPr>
        <p:spPr>
          <a:xfrm>
            <a:off x="446316" y="240248"/>
            <a:ext cx="11404600" cy="533400"/>
          </a:xfrm>
        </p:spPr>
        <p:txBody>
          <a:bodyPr/>
          <a:lstStyle/>
          <a:p>
            <a:r>
              <a:rPr lang="en-US" sz="2000" dirty="0"/>
              <a:t>Here’s a few other things that may help</a:t>
            </a:r>
          </a:p>
        </p:txBody>
      </p:sp>
      <p:sp>
        <p:nvSpPr>
          <p:cNvPr id="3" name="Footer Placeholder 16">
            <a:extLst>
              <a:ext uri="{FF2B5EF4-FFF2-40B4-BE49-F238E27FC236}">
                <a16:creationId xmlns:a16="http://schemas.microsoft.com/office/drawing/2014/main" id="{DDDA8498-9048-DF90-8D2B-C6DA286AA37D}"/>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pic>
        <p:nvPicPr>
          <p:cNvPr id="4" name="Picture 3">
            <a:hlinkClick r:id="rId3"/>
            <a:extLst>
              <a:ext uri="{FF2B5EF4-FFF2-40B4-BE49-F238E27FC236}">
                <a16:creationId xmlns:a16="http://schemas.microsoft.com/office/drawing/2014/main" id="{98D0DF02-5650-BF68-C086-0681AF07C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539" y="4596794"/>
            <a:ext cx="3254909" cy="1844775"/>
          </a:xfrm>
          <a:prstGeom prst="rect">
            <a:avLst/>
          </a:prstGeom>
        </p:spPr>
      </p:pic>
      <p:pic>
        <p:nvPicPr>
          <p:cNvPr id="8" name="Picture 7">
            <a:hlinkClick r:id="rId5"/>
            <a:extLst>
              <a:ext uri="{FF2B5EF4-FFF2-40B4-BE49-F238E27FC236}">
                <a16:creationId xmlns:a16="http://schemas.microsoft.com/office/drawing/2014/main" id="{A1C17696-1EB2-0374-84D2-18833099AA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0263" y="1796648"/>
            <a:ext cx="3116000" cy="2337000"/>
          </a:xfrm>
          <a:prstGeom prst="rect">
            <a:avLst/>
          </a:prstGeom>
        </p:spPr>
      </p:pic>
      <p:sp>
        <p:nvSpPr>
          <p:cNvPr id="9" name="Text Box 16">
            <a:extLst>
              <a:ext uri="{FF2B5EF4-FFF2-40B4-BE49-F238E27FC236}">
                <a16:creationId xmlns:a16="http://schemas.microsoft.com/office/drawing/2014/main" id="{D5E5AA77-C936-26AD-AC1D-529454DA6611}"/>
              </a:ext>
            </a:extLst>
          </p:cNvPr>
          <p:cNvSpPr txBox="1">
            <a:spLocks noChangeArrowheads="1"/>
          </p:cNvSpPr>
          <p:nvPr/>
        </p:nvSpPr>
        <p:spPr bwMode="auto">
          <a:xfrm rot="10800000" flipV="1">
            <a:off x="916058" y="1296704"/>
            <a:ext cx="4690843" cy="443198"/>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wrap="square" lIns="36576" tIns="36576" rIns="36576" bIns="36576">
            <a:spAutoFit/>
          </a:bodyPr>
          <a:lstStyle/>
          <a:p>
            <a:pPr marL="0" marR="0" lvl="0" indent="0" algn="ctr" defTabSz="914400" rtl="0" eaLnBrk="0" fontAlgn="base" latinLnBrk="0" hangingPunct="0">
              <a:lnSpc>
                <a:spcPct val="100000"/>
              </a:lnSpc>
              <a:spcBef>
                <a:spcPct val="20000"/>
              </a:spcBef>
              <a:spcAft>
                <a:spcPct val="0"/>
              </a:spcAft>
              <a:buClr>
                <a:srgbClr val="ED7A00"/>
              </a:buClr>
              <a:buSzPct val="80000"/>
              <a:buFont typeface="Times New Roman" pitchFamily="18" charset="0"/>
              <a:buNone/>
              <a:tabLst/>
              <a:defRPr/>
            </a:pPr>
            <a:r>
              <a:rPr lang="en-US" sz="1200" b="1" dirty="0">
                <a:solidFill>
                  <a:srgbClr val="0C2577"/>
                </a:solidFill>
                <a:latin typeface="Tahoma" pitchFamily="34" charset="0"/>
              </a:rPr>
              <a:t>Org Considerations for Supply Chain and RACI Across Interfacing Functions</a:t>
            </a:r>
            <a:endParaRPr kumimoji="0" lang="en-US" sz="1200" b="1" i="0" u="none" strike="noStrike" kern="1200" cap="none" spc="0" normalizeH="0" baseline="0" noProof="0" dirty="0">
              <a:ln>
                <a:noFill/>
              </a:ln>
              <a:solidFill>
                <a:srgbClr val="0C2577"/>
              </a:solidFill>
              <a:effectLst/>
              <a:uLnTx/>
              <a:uFillTx/>
              <a:latin typeface="Tahoma" pitchFamily="34" charset="0"/>
              <a:ea typeface="+mn-ea"/>
              <a:cs typeface="Arial" pitchFamily="34" charset="0"/>
            </a:endParaRPr>
          </a:p>
        </p:txBody>
      </p:sp>
      <p:sp>
        <p:nvSpPr>
          <p:cNvPr id="10" name="Text Box 16">
            <a:extLst>
              <a:ext uri="{FF2B5EF4-FFF2-40B4-BE49-F238E27FC236}">
                <a16:creationId xmlns:a16="http://schemas.microsoft.com/office/drawing/2014/main" id="{314528BD-C230-BD45-028D-B30198D0BE69}"/>
              </a:ext>
            </a:extLst>
          </p:cNvPr>
          <p:cNvSpPr txBox="1">
            <a:spLocks noChangeArrowheads="1"/>
          </p:cNvSpPr>
          <p:nvPr/>
        </p:nvSpPr>
        <p:spPr bwMode="auto">
          <a:xfrm rot="10800000" flipV="1">
            <a:off x="368593" y="4399442"/>
            <a:ext cx="2111910" cy="443198"/>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wrap="square" lIns="36576" tIns="36576" rIns="36576" bIns="36576">
            <a:spAutoFit/>
          </a:bodyPr>
          <a:lstStyle/>
          <a:p>
            <a:pPr marL="0" marR="0" lvl="0" indent="0" algn="ctr" defTabSz="914400" rtl="0" eaLnBrk="0" fontAlgn="base" latinLnBrk="0" hangingPunct="0">
              <a:lnSpc>
                <a:spcPct val="100000"/>
              </a:lnSpc>
              <a:spcBef>
                <a:spcPct val="20000"/>
              </a:spcBef>
              <a:spcAft>
                <a:spcPct val="0"/>
              </a:spcAft>
              <a:buClr>
                <a:srgbClr val="ED7A00"/>
              </a:buClr>
              <a:buSzPct val="80000"/>
              <a:buFont typeface="Times New Roman" pitchFamily="18" charset="0"/>
              <a:buNone/>
              <a:tabLst/>
              <a:defRPr/>
            </a:pPr>
            <a:r>
              <a:rPr lang="en-US" sz="1200" b="1" dirty="0">
                <a:solidFill>
                  <a:srgbClr val="0C2577"/>
                </a:solidFill>
                <a:latin typeface="Tahoma" pitchFamily="34" charset="0"/>
              </a:rPr>
              <a:t>Mind map/Root Causes Diagram for Low OTIF</a:t>
            </a:r>
            <a:endParaRPr kumimoji="0" lang="en-US" sz="1200" b="1" i="0" u="none" strike="noStrike" kern="1200" cap="none" spc="0" normalizeH="0" baseline="0" noProof="0" dirty="0">
              <a:ln>
                <a:noFill/>
              </a:ln>
              <a:solidFill>
                <a:srgbClr val="0C2577"/>
              </a:solidFill>
              <a:effectLst/>
              <a:uLnTx/>
              <a:uFillTx/>
              <a:latin typeface="Tahoma" pitchFamily="34" charset="0"/>
              <a:ea typeface="+mn-ea"/>
              <a:cs typeface="Arial" pitchFamily="34" charset="0"/>
            </a:endParaRPr>
          </a:p>
        </p:txBody>
      </p:sp>
      <p:sp>
        <p:nvSpPr>
          <p:cNvPr id="13" name="Text Box 16">
            <a:extLst>
              <a:ext uri="{FF2B5EF4-FFF2-40B4-BE49-F238E27FC236}">
                <a16:creationId xmlns:a16="http://schemas.microsoft.com/office/drawing/2014/main" id="{A45AEB36-7369-5193-6F63-094FB1CBD128}"/>
              </a:ext>
            </a:extLst>
          </p:cNvPr>
          <p:cNvSpPr txBox="1">
            <a:spLocks noChangeArrowheads="1"/>
          </p:cNvSpPr>
          <p:nvPr/>
        </p:nvSpPr>
        <p:spPr bwMode="auto">
          <a:xfrm rot="10800000" flipV="1">
            <a:off x="8349467" y="1296703"/>
            <a:ext cx="2111910" cy="258532"/>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wrap="square" lIns="36576" tIns="36576" rIns="36576" bIns="36576">
            <a:spAutoFit/>
          </a:bodyPr>
          <a:lstStyle/>
          <a:p>
            <a:pPr marL="0" marR="0" lvl="0" indent="0" algn="ctr" defTabSz="914400" rtl="0" eaLnBrk="0" fontAlgn="base" latinLnBrk="0" hangingPunct="0">
              <a:lnSpc>
                <a:spcPct val="100000"/>
              </a:lnSpc>
              <a:spcBef>
                <a:spcPct val="20000"/>
              </a:spcBef>
              <a:spcAft>
                <a:spcPct val="0"/>
              </a:spcAft>
              <a:buClr>
                <a:srgbClr val="ED7A00"/>
              </a:buClr>
              <a:buSzPct val="80000"/>
              <a:buFont typeface="Times New Roman" pitchFamily="18" charset="0"/>
              <a:buNone/>
              <a:tabLst/>
              <a:defRPr/>
            </a:pPr>
            <a:r>
              <a:rPr lang="en-US" sz="1200" b="1" dirty="0">
                <a:solidFill>
                  <a:srgbClr val="0C2577"/>
                </a:solidFill>
                <a:latin typeface="Tahoma" pitchFamily="34" charset="0"/>
              </a:rPr>
              <a:t>S&amp;OP Maturity Model</a:t>
            </a:r>
            <a:endParaRPr kumimoji="0" lang="en-US" sz="1200" b="1" i="0" u="none" strike="noStrike" kern="1200" cap="none" spc="0" normalizeH="0" baseline="0" noProof="0" dirty="0">
              <a:ln>
                <a:noFill/>
              </a:ln>
              <a:solidFill>
                <a:srgbClr val="0C2577"/>
              </a:solidFill>
              <a:effectLst/>
              <a:uLnTx/>
              <a:uFillTx/>
              <a:latin typeface="Tahoma" pitchFamily="34" charset="0"/>
              <a:ea typeface="+mn-ea"/>
              <a:cs typeface="Arial" pitchFamily="34" charset="0"/>
            </a:endParaRPr>
          </a:p>
        </p:txBody>
      </p:sp>
      <p:pic>
        <p:nvPicPr>
          <p:cNvPr id="1026" name="Picture 2">
            <a:hlinkClick r:id="rId7"/>
            <a:extLst>
              <a:ext uri="{FF2B5EF4-FFF2-40B4-BE49-F238E27FC236}">
                <a16:creationId xmlns:a16="http://schemas.microsoft.com/office/drawing/2014/main" id="{95100F76-ED91-5120-CC13-3B6F8C5102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6178" y="1791129"/>
            <a:ext cx="3459126" cy="19457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87C0A75-2667-033C-EF97-B6456E75FFF3}"/>
              </a:ext>
            </a:extLst>
          </p:cNvPr>
          <p:cNvSpPr txBox="1"/>
          <p:nvPr/>
        </p:nvSpPr>
        <p:spPr>
          <a:xfrm>
            <a:off x="7450278" y="614595"/>
            <a:ext cx="4295406" cy="276999"/>
          </a:xfrm>
          <a:prstGeom prst="rect">
            <a:avLst/>
          </a:prstGeom>
          <a:noFill/>
        </p:spPr>
        <p:txBody>
          <a:bodyPr wrap="square" rtlCol="0">
            <a:spAutoFit/>
          </a:bodyPr>
          <a:lstStyle/>
          <a:p>
            <a:pPr algn="l"/>
            <a:r>
              <a:rPr lang="en-US" sz="1200" dirty="0">
                <a:solidFill>
                  <a:srgbClr val="000066"/>
                </a:solidFill>
              </a:rPr>
              <a:t>Click the graphics in slide show mode for the link to work.</a:t>
            </a:r>
          </a:p>
        </p:txBody>
      </p:sp>
      <p:sp>
        <p:nvSpPr>
          <p:cNvPr id="5" name="TextBox 4">
            <a:extLst>
              <a:ext uri="{FF2B5EF4-FFF2-40B4-BE49-F238E27FC236}">
                <a16:creationId xmlns:a16="http://schemas.microsoft.com/office/drawing/2014/main" id="{44DDDE00-1F21-C37F-74B8-B826C559E385}"/>
              </a:ext>
            </a:extLst>
          </p:cNvPr>
          <p:cNvSpPr txBox="1"/>
          <p:nvPr/>
        </p:nvSpPr>
        <p:spPr>
          <a:xfrm>
            <a:off x="704894" y="5511642"/>
            <a:ext cx="2111911" cy="646331"/>
          </a:xfrm>
          <a:prstGeom prst="rect">
            <a:avLst/>
          </a:prstGeom>
          <a:noFill/>
        </p:spPr>
        <p:txBody>
          <a:bodyPr wrap="square" rtlCol="0">
            <a:spAutoFit/>
          </a:bodyPr>
          <a:lstStyle/>
          <a:p>
            <a:pPr algn="l"/>
            <a:r>
              <a:rPr lang="en-US" sz="1200" dirty="0">
                <a:solidFill>
                  <a:srgbClr val="000066"/>
                </a:solidFill>
              </a:rPr>
              <a:t>This will help explain the components and dependencies to others.</a:t>
            </a:r>
          </a:p>
        </p:txBody>
      </p:sp>
      <p:sp>
        <p:nvSpPr>
          <p:cNvPr id="7" name="Text Box 16">
            <a:extLst>
              <a:ext uri="{FF2B5EF4-FFF2-40B4-BE49-F238E27FC236}">
                <a16:creationId xmlns:a16="http://schemas.microsoft.com/office/drawing/2014/main" id="{AC99FCE2-0B37-0DE3-F1EA-6702E3B38322}"/>
              </a:ext>
            </a:extLst>
          </p:cNvPr>
          <p:cNvSpPr txBox="1">
            <a:spLocks noChangeArrowheads="1"/>
          </p:cNvSpPr>
          <p:nvPr/>
        </p:nvSpPr>
        <p:spPr bwMode="auto">
          <a:xfrm rot="10800000" flipV="1">
            <a:off x="6710223" y="4399442"/>
            <a:ext cx="2111910" cy="443198"/>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wrap="square" lIns="36576" tIns="36576" rIns="36576" bIns="36576">
            <a:spAutoFit/>
          </a:bodyPr>
          <a:lstStyle/>
          <a:p>
            <a:pPr marL="0" marR="0" lvl="0" indent="0" algn="ctr" defTabSz="914400" rtl="0" eaLnBrk="0" fontAlgn="base" latinLnBrk="0" hangingPunct="0">
              <a:lnSpc>
                <a:spcPct val="100000"/>
              </a:lnSpc>
              <a:spcBef>
                <a:spcPct val="20000"/>
              </a:spcBef>
              <a:spcAft>
                <a:spcPct val="0"/>
              </a:spcAft>
              <a:buClr>
                <a:srgbClr val="ED7A00"/>
              </a:buClr>
              <a:buSzPct val="80000"/>
              <a:buFont typeface="Times New Roman" pitchFamily="18" charset="0"/>
              <a:buNone/>
              <a:tabLst/>
              <a:defRPr/>
            </a:pPr>
            <a:r>
              <a:rPr lang="en-US" sz="1200" b="1" dirty="0">
                <a:solidFill>
                  <a:srgbClr val="0C2577"/>
                </a:solidFill>
                <a:latin typeface="Tahoma" pitchFamily="34" charset="0"/>
              </a:rPr>
              <a:t>Key Components of Change Programs</a:t>
            </a:r>
            <a:endParaRPr kumimoji="0" lang="en-US" sz="1200" b="1" i="0" u="none" strike="noStrike" kern="1200" cap="none" spc="0" normalizeH="0" baseline="0" noProof="0" dirty="0">
              <a:ln>
                <a:noFill/>
              </a:ln>
              <a:solidFill>
                <a:srgbClr val="0C2577"/>
              </a:solidFill>
              <a:effectLst/>
              <a:uLnTx/>
              <a:uFillTx/>
              <a:latin typeface="Tahoma" pitchFamily="34" charset="0"/>
              <a:ea typeface="+mn-ea"/>
              <a:cs typeface="Arial" pitchFamily="34" charset="0"/>
            </a:endParaRPr>
          </a:p>
        </p:txBody>
      </p:sp>
      <p:pic>
        <p:nvPicPr>
          <p:cNvPr id="12" name="Picture 11">
            <a:hlinkClick r:id="rId9"/>
            <a:extLst>
              <a:ext uri="{FF2B5EF4-FFF2-40B4-BE49-F238E27FC236}">
                <a16:creationId xmlns:a16="http://schemas.microsoft.com/office/drawing/2014/main" id="{FD60820A-D001-A349-911B-ECA3FFB230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12827" y="4595898"/>
            <a:ext cx="2021091" cy="1632126"/>
          </a:xfrm>
          <a:prstGeom prst="rect">
            <a:avLst/>
          </a:prstGeom>
        </p:spPr>
      </p:pic>
    </p:spTree>
    <p:extLst>
      <p:ext uri="{BB962C8B-B14F-4D97-AF65-F5344CB8AC3E}">
        <p14:creationId xmlns:p14="http://schemas.microsoft.com/office/powerpoint/2010/main" val="14250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39B0-DF10-4EDF-980B-71FEBCEA2F11}"/>
              </a:ext>
            </a:extLst>
          </p:cNvPr>
          <p:cNvSpPr>
            <a:spLocks noGrp="1"/>
          </p:cNvSpPr>
          <p:nvPr>
            <p:ph type="title"/>
          </p:nvPr>
        </p:nvSpPr>
        <p:spPr/>
        <p:txBody>
          <a:bodyPr/>
          <a:lstStyle/>
          <a:p>
            <a:r>
              <a:rPr lang="en-US" sz="2000" dirty="0"/>
              <a:t>Nexview specializes in S&amp;OP and Supply Chain improvement led by our Principals</a:t>
            </a:r>
          </a:p>
        </p:txBody>
      </p:sp>
      <p:sp>
        <p:nvSpPr>
          <p:cNvPr id="9" name="Rectangle 8">
            <a:extLst>
              <a:ext uri="{FF2B5EF4-FFF2-40B4-BE49-F238E27FC236}">
                <a16:creationId xmlns:a16="http://schemas.microsoft.com/office/drawing/2014/main" id="{A17FCD9C-B75D-44C3-8E31-EB9A3F129003}"/>
              </a:ext>
            </a:extLst>
          </p:cNvPr>
          <p:cNvSpPr/>
          <p:nvPr/>
        </p:nvSpPr>
        <p:spPr bwMode="auto">
          <a:xfrm>
            <a:off x="337805" y="1096120"/>
            <a:ext cx="5049358" cy="5396756"/>
          </a:xfrm>
          <a:prstGeom prst="rect">
            <a:avLst/>
          </a:prstGeom>
          <a:solidFill>
            <a:schemeClr val="accent3">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90000"/>
              </a:lnSpc>
              <a:spcBef>
                <a:spcPct val="25000"/>
              </a:spcBef>
              <a:spcAft>
                <a:spcPct val="0"/>
              </a:spcAft>
              <a:buClr>
                <a:srgbClr val="000066"/>
              </a:buClr>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pitchFamily="34" charset="0"/>
            </a:endParaRPr>
          </a:p>
        </p:txBody>
      </p:sp>
      <p:sp>
        <p:nvSpPr>
          <p:cNvPr id="3" name="Content Placeholder 2">
            <a:extLst>
              <a:ext uri="{FF2B5EF4-FFF2-40B4-BE49-F238E27FC236}">
                <a16:creationId xmlns:a16="http://schemas.microsoft.com/office/drawing/2014/main" id="{CAD97FA4-4AAD-4DE3-9CEA-1063470B23F9}"/>
              </a:ext>
            </a:extLst>
          </p:cNvPr>
          <p:cNvSpPr>
            <a:spLocks noGrp="1"/>
          </p:cNvSpPr>
          <p:nvPr>
            <p:ph idx="1"/>
          </p:nvPr>
        </p:nvSpPr>
        <p:spPr>
          <a:xfrm>
            <a:off x="1875396" y="1471938"/>
            <a:ext cx="3447971" cy="4183364"/>
          </a:xfrm>
        </p:spPr>
        <p:txBody>
          <a:bodyPr/>
          <a:lstStyle/>
          <a:p>
            <a:pPr marL="293490" lvl="0" indent="-293490">
              <a:buClr>
                <a:srgbClr val="000066"/>
              </a:buClr>
              <a:defRPr/>
            </a:pPr>
            <a:r>
              <a:rPr lang="en-US" sz="1200" dirty="0">
                <a:solidFill>
                  <a:srgbClr val="000066"/>
                </a:solidFill>
              </a:rPr>
              <a:t>Founded in 2009, with offices in the Boston metro area</a:t>
            </a:r>
          </a:p>
          <a:p>
            <a:pPr marL="293490" lvl="0" indent="-293490">
              <a:buClr>
                <a:srgbClr val="000066"/>
              </a:buClr>
              <a:defRPr/>
            </a:pPr>
            <a:r>
              <a:rPr lang="en-US" sz="1200" dirty="0">
                <a:solidFill>
                  <a:srgbClr val="000066"/>
                </a:solidFill>
              </a:rPr>
              <a:t>3 Partners plus a network of senior colleagues developed over the past 25+ years</a:t>
            </a:r>
          </a:p>
          <a:p>
            <a:pPr marL="293490" lvl="0" indent="-293490">
              <a:buClr>
                <a:srgbClr val="000066"/>
              </a:buClr>
              <a:defRPr/>
            </a:pPr>
            <a:endParaRPr lang="en-US" sz="1200" dirty="0">
              <a:solidFill>
                <a:srgbClr val="000066"/>
              </a:solidFill>
            </a:endParaRPr>
          </a:p>
          <a:p>
            <a:pPr marL="0" indent="0">
              <a:buNone/>
              <a:defRPr/>
            </a:pPr>
            <a:endParaRPr lang="en-US" sz="1400" b="1" u="sng" dirty="0"/>
          </a:p>
          <a:p>
            <a:pPr marL="230188" indent="-230188">
              <a:spcBef>
                <a:spcPts val="300"/>
              </a:spcBef>
              <a:defRPr/>
            </a:pPr>
            <a:r>
              <a:rPr lang="en-US" sz="1200" dirty="0"/>
              <a:t>S&amp;OP and supply chain consulting</a:t>
            </a:r>
          </a:p>
          <a:p>
            <a:pPr marL="230188" indent="-230188">
              <a:spcBef>
                <a:spcPts val="300"/>
              </a:spcBef>
              <a:defRPr/>
            </a:pPr>
            <a:r>
              <a:rPr lang="en-US" sz="1200" dirty="0"/>
              <a:t>Training and coaching</a:t>
            </a:r>
          </a:p>
          <a:p>
            <a:pPr marL="230188" indent="-230188">
              <a:spcBef>
                <a:spcPts val="300"/>
              </a:spcBef>
              <a:defRPr/>
            </a:pPr>
            <a:r>
              <a:rPr lang="en-US" sz="1200" dirty="0"/>
              <a:t>Organization design &amp; development</a:t>
            </a:r>
          </a:p>
          <a:p>
            <a:pPr marL="230188" indent="-230188">
              <a:spcBef>
                <a:spcPts val="300"/>
              </a:spcBef>
              <a:defRPr/>
            </a:pPr>
            <a:r>
              <a:rPr lang="en-US" sz="1200" dirty="0"/>
              <a:t>Leverage leading edge technology solutions</a:t>
            </a:r>
          </a:p>
          <a:p>
            <a:pPr marL="230188" indent="-230188">
              <a:spcBef>
                <a:spcPts val="300"/>
              </a:spcBef>
              <a:defRPr/>
            </a:pPr>
            <a:r>
              <a:rPr lang="en-US" sz="1200" dirty="0"/>
              <a:t>Growing on-line models through Nexview Online</a:t>
            </a:r>
          </a:p>
          <a:p>
            <a:pPr marL="230188" indent="-230188">
              <a:spcBef>
                <a:spcPts val="300"/>
              </a:spcBef>
              <a:defRPr/>
            </a:pPr>
            <a:endParaRPr lang="en-US" sz="1400" dirty="0"/>
          </a:p>
          <a:p>
            <a:pPr marL="230188" indent="-230188">
              <a:spcBef>
                <a:spcPts val="300"/>
              </a:spcBef>
              <a:defRPr/>
            </a:pPr>
            <a:r>
              <a:rPr lang="en-US" sz="1200" dirty="0"/>
              <a:t>Proven track record in S&amp;OP and integrated supply chain optimization</a:t>
            </a:r>
          </a:p>
          <a:p>
            <a:pPr marL="230188" indent="-230188">
              <a:spcBef>
                <a:spcPts val="300"/>
              </a:spcBef>
              <a:defRPr/>
            </a:pPr>
            <a:r>
              <a:rPr lang="en-US" sz="1200" dirty="0"/>
              <a:t>Recognized thought leadership in the marketplace</a:t>
            </a:r>
          </a:p>
          <a:p>
            <a:pPr marL="230188" indent="-230188">
              <a:spcBef>
                <a:spcPts val="300"/>
              </a:spcBef>
              <a:defRPr/>
            </a:pPr>
            <a:r>
              <a:rPr lang="en-US" sz="1200" dirty="0"/>
              <a:t>Clients are served by the Principals and experienced consulting/industry leaders only</a:t>
            </a:r>
          </a:p>
          <a:p>
            <a:pPr marL="230188" indent="-230188">
              <a:spcBef>
                <a:spcPts val="300"/>
              </a:spcBef>
              <a:defRPr/>
            </a:pPr>
            <a:r>
              <a:rPr lang="en-US" sz="1200" dirty="0"/>
              <a:t>More than just SMEs – emphasize performance improvement, results management, behavior change, leadership development</a:t>
            </a:r>
          </a:p>
          <a:p>
            <a:pPr marL="0" indent="0">
              <a:buNone/>
              <a:defRPr/>
            </a:pPr>
            <a:endParaRPr lang="en-US" dirty="0"/>
          </a:p>
          <a:p>
            <a:pPr marL="293490" lvl="0" indent="-293490">
              <a:buClr>
                <a:srgbClr val="000066"/>
              </a:buClr>
              <a:defRPr/>
            </a:pPr>
            <a:endParaRPr lang="en-US" sz="1600" dirty="0">
              <a:solidFill>
                <a:srgbClr val="000066"/>
              </a:solidFill>
            </a:endParaRPr>
          </a:p>
        </p:txBody>
      </p:sp>
      <p:grpSp>
        <p:nvGrpSpPr>
          <p:cNvPr id="11" name="Group 10">
            <a:extLst>
              <a:ext uri="{FF2B5EF4-FFF2-40B4-BE49-F238E27FC236}">
                <a16:creationId xmlns:a16="http://schemas.microsoft.com/office/drawing/2014/main" id="{1551148C-2B97-4A97-AEAB-B3BA5CD7E4EC}"/>
              </a:ext>
            </a:extLst>
          </p:cNvPr>
          <p:cNvGrpSpPr/>
          <p:nvPr/>
        </p:nvGrpSpPr>
        <p:grpSpPr>
          <a:xfrm>
            <a:off x="192607" y="4528596"/>
            <a:ext cx="1846350" cy="1059762"/>
            <a:chOff x="221727" y="4615956"/>
            <a:chExt cx="1846350" cy="1059762"/>
          </a:xfrm>
        </p:grpSpPr>
        <p:pic>
          <p:nvPicPr>
            <p:cNvPr id="5" name="Picture 4">
              <a:extLst>
                <a:ext uri="{FF2B5EF4-FFF2-40B4-BE49-F238E27FC236}">
                  <a16:creationId xmlns:a16="http://schemas.microsoft.com/office/drawing/2014/main" id="{6F776C80-6410-4839-AE9C-DF8144DA7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543" y="4773000"/>
              <a:ext cx="902718" cy="902718"/>
            </a:xfrm>
            <a:prstGeom prst="rect">
              <a:avLst/>
            </a:prstGeom>
          </p:spPr>
        </p:pic>
        <p:sp>
          <p:nvSpPr>
            <p:cNvPr id="6" name="TextBox 5">
              <a:extLst>
                <a:ext uri="{FF2B5EF4-FFF2-40B4-BE49-F238E27FC236}">
                  <a16:creationId xmlns:a16="http://schemas.microsoft.com/office/drawing/2014/main" id="{2D037236-9CF6-4373-8FA1-2866BE35048B}"/>
                </a:ext>
              </a:extLst>
            </p:cNvPr>
            <p:cNvSpPr txBox="1"/>
            <p:nvPr/>
          </p:nvSpPr>
          <p:spPr>
            <a:xfrm>
              <a:off x="221727" y="4615956"/>
              <a:ext cx="184635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DIFFERENTIATORS</a:t>
              </a:r>
            </a:p>
          </p:txBody>
        </p:sp>
      </p:grpSp>
      <p:sp>
        <p:nvSpPr>
          <p:cNvPr id="7" name="TextBox 6">
            <a:extLst>
              <a:ext uri="{FF2B5EF4-FFF2-40B4-BE49-F238E27FC236}">
                <a16:creationId xmlns:a16="http://schemas.microsoft.com/office/drawing/2014/main" id="{D4ECF890-45C2-4B74-800D-F1FBC7BB143E}"/>
              </a:ext>
            </a:extLst>
          </p:cNvPr>
          <p:cNvSpPr txBox="1"/>
          <p:nvPr/>
        </p:nvSpPr>
        <p:spPr>
          <a:xfrm>
            <a:off x="1832701" y="1093468"/>
            <a:ext cx="2529557"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Nexview Consulting</a:t>
            </a:r>
          </a:p>
        </p:txBody>
      </p:sp>
      <p:grpSp>
        <p:nvGrpSpPr>
          <p:cNvPr id="8" name="Group 7">
            <a:extLst>
              <a:ext uri="{FF2B5EF4-FFF2-40B4-BE49-F238E27FC236}">
                <a16:creationId xmlns:a16="http://schemas.microsoft.com/office/drawing/2014/main" id="{636523E2-2ED3-427B-9EFA-CC63B7DCE80F}"/>
              </a:ext>
            </a:extLst>
          </p:cNvPr>
          <p:cNvGrpSpPr/>
          <p:nvPr/>
        </p:nvGrpSpPr>
        <p:grpSpPr>
          <a:xfrm>
            <a:off x="192607" y="1472843"/>
            <a:ext cx="1846350" cy="1131577"/>
            <a:chOff x="221727" y="1560203"/>
            <a:chExt cx="1846350" cy="1131577"/>
          </a:xfrm>
        </p:grpSpPr>
        <p:sp>
          <p:nvSpPr>
            <p:cNvPr id="15" name="TextBox 14">
              <a:extLst>
                <a:ext uri="{FF2B5EF4-FFF2-40B4-BE49-F238E27FC236}">
                  <a16:creationId xmlns:a16="http://schemas.microsoft.com/office/drawing/2014/main" id="{13489A29-B393-48EE-9DF3-7C14E0449540}"/>
                </a:ext>
              </a:extLst>
            </p:cNvPr>
            <p:cNvSpPr txBox="1"/>
            <p:nvPr/>
          </p:nvSpPr>
          <p:spPr>
            <a:xfrm>
              <a:off x="221727" y="1560203"/>
              <a:ext cx="184635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FIRM</a:t>
              </a:r>
            </a:p>
          </p:txBody>
        </p:sp>
        <p:pic>
          <p:nvPicPr>
            <p:cNvPr id="17" name="Picture 16">
              <a:extLst>
                <a:ext uri="{FF2B5EF4-FFF2-40B4-BE49-F238E27FC236}">
                  <a16:creationId xmlns:a16="http://schemas.microsoft.com/office/drawing/2014/main" id="{B25F3BFC-38B3-4FF3-8E5C-10E70B289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98" y="1781371"/>
              <a:ext cx="910409" cy="910409"/>
            </a:xfrm>
            <a:prstGeom prst="rect">
              <a:avLst/>
            </a:prstGeom>
          </p:spPr>
        </p:pic>
      </p:grpSp>
      <p:grpSp>
        <p:nvGrpSpPr>
          <p:cNvPr id="4" name="Group 3">
            <a:extLst>
              <a:ext uri="{FF2B5EF4-FFF2-40B4-BE49-F238E27FC236}">
                <a16:creationId xmlns:a16="http://schemas.microsoft.com/office/drawing/2014/main" id="{D94DA358-6206-4AF8-8D70-082136F4E5CD}"/>
              </a:ext>
            </a:extLst>
          </p:cNvPr>
          <p:cNvGrpSpPr/>
          <p:nvPr/>
        </p:nvGrpSpPr>
        <p:grpSpPr>
          <a:xfrm>
            <a:off x="192607" y="2945391"/>
            <a:ext cx="1846350" cy="1170685"/>
            <a:chOff x="221727" y="3032751"/>
            <a:chExt cx="1846350" cy="1170685"/>
          </a:xfrm>
        </p:grpSpPr>
        <p:sp>
          <p:nvSpPr>
            <p:cNvPr id="13" name="TextBox 12">
              <a:extLst>
                <a:ext uri="{FF2B5EF4-FFF2-40B4-BE49-F238E27FC236}">
                  <a16:creationId xmlns:a16="http://schemas.microsoft.com/office/drawing/2014/main" id="{8078C584-996A-452E-A270-E98CC6CD093E}"/>
                </a:ext>
              </a:extLst>
            </p:cNvPr>
            <p:cNvSpPr txBox="1"/>
            <p:nvPr/>
          </p:nvSpPr>
          <p:spPr>
            <a:xfrm>
              <a:off x="221727" y="3032751"/>
              <a:ext cx="184635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SERVICES</a:t>
              </a:r>
            </a:p>
          </p:txBody>
        </p:sp>
        <p:pic>
          <p:nvPicPr>
            <p:cNvPr id="19" name="Picture 18">
              <a:extLst>
                <a:ext uri="{FF2B5EF4-FFF2-40B4-BE49-F238E27FC236}">
                  <a16:creationId xmlns:a16="http://schemas.microsoft.com/office/drawing/2014/main" id="{0F71A34E-253A-4A29-AFB6-EF4711D3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055" y="3267195"/>
              <a:ext cx="1007695" cy="936241"/>
            </a:xfrm>
            <a:prstGeom prst="rect">
              <a:avLst/>
            </a:prstGeom>
          </p:spPr>
        </p:pic>
      </p:grpSp>
      <p:pic>
        <p:nvPicPr>
          <p:cNvPr id="40" name="Picture 39">
            <a:extLst>
              <a:ext uri="{FF2B5EF4-FFF2-40B4-BE49-F238E27FC236}">
                <a16:creationId xmlns:a16="http://schemas.microsoft.com/office/drawing/2014/main" id="{5365BC60-254E-49CE-9358-6CEA28C9139D}"/>
              </a:ext>
            </a:extLst>
          </p:cNvPr>
          <p:cNvPicPr>
            <a:picLocks noChangeAspect="1"/>
          </p:cNvPicPr>
          <p:nvPr/>
        </p:nvPicPr>
        <p:blipFill rotWithShape="1">
          <a:blip r:embed="rId5"/>
          <a:srcRect b="19749"/>
          <a:stretch/>
        </p:blipFill>
        <p:spPr>
          <a:xfrm>
            <a:off x="5452379" y="1107813"/>
            <a:ext cx="1106315" cy="1097280"/>
          </a:xfrm>
          <a:prstGeom prst="rect">
            <a:avLst/>
          </a:prstGeom>
        </p:spPr>
      </p:pic>
      <p:grpSp>
        <p:nvGrpSpPr>
          <p:cNvPr id="42" name="Group 41">
            <a:extLst>
              <a:ext uri="{FF2B5EF4-FFF2-40B4-BE49-F238E27FC236}">
                <a16:creationId xmlns:a16="http://schemas.microsoft.com/office/drawing/2014/main" id="{97812556-6D98-4C1D-9267-E013C1C93452}"/>
              </a:ext>
            </a:extLst>
          </p:cNvPr>
          <p:cNvGrpSpPr/>
          <p:nvPr/>
        </p:nvGrpSpPr>
        <p:grpSpPr>
          <a:xfrm>
            <a:off x="5238311" y="1045276"/>
            <a:ext cx="6811922" cy="2292935"/>
            <a:chOff x="5955877" y="1166608"/>
            <a:chExt cx="5750344" cy="2292935"/>
          </a:xfrm>
        </p:grpSpPr>
        <p:sp>
          <p:nvSpPr>
            <p:cNvPr id="44" name="Rectangle 43">
              <a:extLst>
                <a:ext uri="{FF2B5EF4-FFF2-40B4-BE49-F238E27FC236}">
                  <a16:creationId xmlns:a16="http://schemas.microsoft.com/office/drawing/2014/main" id="{5CFF2D56-10B3-4A5D-BC79-0198BBC46FAC}"/>
                </a:ext>
              </a:extLst>
            </p:cNvPr>
            <p:cNvSpPr/>
            <p:nvPr/>
          </p:nvSpPr>
          <p:spPr>
            <a:xfrm>
              <a:off x="7070490" y="1166608"/>
              <a:ext cx="4635731" cy="2292935"/>
            </a:xfrm>
            <a:prstGeom prst="rect">
              <a:avLst/>
            </a:prstGeom>
          </p:spPr>
          <p:txBody>
            <a:bodyPr wrap="square">
              <a:spAutoFit/>
            </a:bodyPr>
            <a:lstStyle/>
            <a:p>
              <a:pPr marL="115887" marR="0" lvl="1" indent="0" algn="l" defTabSz="914400" rtl="0" eaLnBrk="0" fontAlgn="base" latinLnBrk="0" hangingPunct="0">
                <a:lnSpc>
                  <a:spcPct val="100000"/>
                </a:lnSpc>
                <a:spcBef>
                  <a:spcPts val="600"/>
                </a:spcBef>
                <a:spcAft>
                  <a:spcPct val="0"/>
                </a:spcAft>
                <a:buClr>
                  <a:srgbClr val="0A1F62"/>
                </a:buClr>
                <a:buSzPct val="80000"/>
                <a:buFontTx/>
                <a:buNone/>
                <a:tabLst/>
                <a:defRPr/>
              </a:pPr>
              <a:r>
                <a:rPr kumimoji="0" lang="en-US" sz="1100" b="0" i="1" u="none" strike="noStrike" kern="0" cap="none" spc="0" normalizeH="0" baseline="0" noProof="0" dirty="0">
                  <a:ln>
                    <a:noFill/>
                  </a:ln>
                  <a:solidFill>
                    <a:srgbClr val="002060"/>
                  </a:solidFill>
                  <a:effectLst/>
                  <a:uLnTx/>
                  <a:uFillTx/>
                  <a:latin typeface="Arial"/>
                  <a:ea typeface="+mn-ea"/>
                  <a:cs typeface="Arial" pitchFamily="34" charset="0"/>
                </a:rPr>
                <a:t>Summary</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25+ years in management consulting</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Leader of large-scale change projects for global corporations, benefits &gt; $500MM</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Consulted and taught S&amp;OP, and supply chain across five continents</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Author – </a:t>
              </a:r>
              <a:r>
                <a:rPr kumimoji="0" lang="en-US" sz="1000" b="0" i="1" u="none" strike="noStrike" kern="0" cap="none" spc="0" normalizeH="0" baseline="0" noProof="0" dirty="0">
                  <a:ln>
                    <a:noFill/>
                  </a:ln>
                  <a:solidFill>
                    <a:srgbClr val="002060"/>
                  </a:solidFill>
                  <a:effectLst/>
                  <a:uLnTx/>
                  <a:uFillTx/>
                  <a:latin typeface="Arial"/>
                  <a:ea typeface="+mn-ea"/>
                  <a:cs typeface="Arial" pitchFamily="34" charset="0"/>
                </a:rPr>
                <a:t>Sales &amp; Operations Planning RESULTS; S&amp;OP Jumpstart!</a:t>
              </a:r>
            </a:p>
            <a:p>
              <a:pPr marL="115887" marR="0" lvl="1" indent="0" algn="l" defTabSz="914400" rtl="0" eaLnBrk="0" fontAlgn="base" latinLnBrk="0" hangingPunct="0">
                <a:lnSpc>
                  <a:spcPct val="100000"/>
                </a:lnSpc>
                <a:spcBef>
                  <a:spcPts val="400"/>
                </a:spcBef>
                <a:spcAft>
                  <a:spcPct val="0"/>
                </a:spcAft>
                <a:buClr>
                  <a:srgbClr val="0A1F62"/>
                </a:buClr>
                <a:buSzPct val="80000"/>
                <a:buFontTx/>
                <a:buNone/>
                <a:tabLst/>
                <a:defRPr/>
              </a:pPr>
              <a:r>
                <a:rPr kumimoji="0" lang="en-US" sz="1100" b="0" i="1" u="none" strike="noStrike" kern="0" cap="none" spc="0" normalizeH="0" baseline="0" noProof="0" dirty="0">
                  <a:ln>
                    <a:noFill/>
                  </a:ln>
                  <a:solidFill>
                    <a:srgbClr val="002060"/>
                  </a:solidFill>
                  <a:effectLst/>
                  <a:uLnTx/>
                  <a:uFillTx/>
                  <a:latin typeface="Arial"/>
                  <a:ea typeface="+mn-ea"/>
                  <a:cs typeface="Arial" pitchFamily="34" charset="0"/>
                </a:rPr>
                <a:t>Prior Leadership Roles</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Celerant Consulting, Deloitte &amp; Touche, Plan4Demand, Hughes Aircraft</a:t>
              </a:r>
            </a:p>
            <a:p>
              <a:pPr marL="115887" marR="0" lvl="1" indent="0" algn="l" defTabSz="914400" rtl="0" eaLnBrk="0" fontAlgn="base" latinLnBrk="0" hangingPunct="0">
                <a:lnSpc>
                  <a:spcPct val="100000"/>
                </a:lnSpc>
                <a:spcBef>
                  <a:spcPts val="400"/>
                </a:spcBef>
                <a:spcAft>
                  <a:spcPct val="0"/>
                </a:spcAft>
                <a:buClr>
                  <a:srgbClr val="0A1F62"/>
                </a:buClr>
                <a:buSzPct val="80000"/>
                <a:buFontTx/>
                <a:buNone/>
                <a:tabLst/>
                <a:defRPr/>
              </a:pPr>
              <a:r>
                <a:rPr kumimoji="0" lang="en-US" sz="1100" b="0" i="1" u="none" strike="noStrike" kern="0" cap="none" spc="0" normalizeH="0" baseline="0" noProof="0" dirty="0">
                  <a:ln>
                    <a:noFill/>
                  </a:ln>
                  <a:solidFill>
                    <a:srgbClr val="002060"/>
                  </a:solidFill>
                  <a:effectLst/>
                  <a:uLnTx/>
                  <a:uFillTx/>
                  <a:latin typeface="Arial"/>
                  <a:ea typeface="+mn-ea"/>
                  <a:cs typeface="Arial" pitchFamily="34" charset="0"/>
                </a:rPr>
                <a:t>Qualifications</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MBA, University of Southern California</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MS, Mechanical Engineering, California State University-Northridge</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BS, Aerospace Engineering, Syracuse University</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Certified Public Accountant, Six-Sigma Blackbelt</a:t>
              </a:r>
            </a:p>
            <a:p>
              <a:pPr marL="115887" marR="0" lvl="1" indent="0" algn="l" defTabSz="914400" rtl="0" eaLnBrk="0" fontAlgn="base" latinLnBrk="0" hangingPunct="0">
                <a:lnSpc>
                  <a:spcPct val="100000"/>
                </a:lnSpc>
                <a:spcBef>
                  <a:spcPts val="0"/>
                </a:spcBef>
                <a:spcAft>
                  <a:spcPct val="0"/>
                </a:spcAft>
                <a:buClr>
                  <a:srgbClr val="0A1F62"/>
                </a:buClr>
                <a:buSzPct val="80000"/>
                <a:buFontTx/>
                <a:buNone/>
                <a:tabLst/>
                <a:defRPr/>
              </a:pPr>
              <a:endParaRPr kumimoji="0" lang="en-US" sz="1000" b="0" i="0" u="none" strike="noStrike" kern="0" cap="none" spc="0" normalizeH="0" baseline="0" noProof="0" dirty="0">
                <a:ln>
                  <a:noFill/>
                </a:ln>
                <a:solidFill>
                  <a:srgbClr val="808080">
                    <a:lumMod val="50000"/>
                  </a:srgbClr>
                </a:solidFill>
                <a:effectLst/>
                <a:uLnTx/>
                <a:uFillTx/>
                <a:latin typeface="Arial"/>
                <a:ea typeface="+mn-ea"/>
                <a:cs typeface="Arial" pitchFamily="34" charset="0"/>
              </a:endParaRPr>
            </a:p>
          </p:txBody>
        </p:sp>
        <p:sp>
          <p:nvSpPr>
            <p:cNvPr id="45" name="Rectangle 44">
              <a:extLst>
                <a:ext uri="{FF2B5EF4-FFF2-40B4-BE49-F238E27FC236}">
                  <a16:creationId xmlns:a16="http://schemas.microsoft.com/office/drawing/2014/main" id="{F5303B6C-5431-4D14-9FE8-18CDF46E190A}"/>
                </a:ext>
              </a:extLst>
            </p:cNvPr>
            <p:cNvSpPr/>
            <p:nvPr/>
          </p:nvSpPr>
          <p:spPr>
            <a:xfrm>
              <a:off x="5955877" y="2326898"/>
              <a:ext cx="1663376" cy="661720"/>
            </a:xfrm>
            <a:prstGeom prst="rect">
              <a:avLst/>
            </a:prstGeom>
          </p:spPr>
          <p:txBody>
            <a:bodyPr wrap="square">
              <a:spAutoFit/>
            </a:bodyPr>
            <a:lstStyle/>
            <a:p>
              <a:pPr marL="115887" marR="0" lvl="1" indent="0" algn="l" defTabSz="914400" rtl="0" eaLnBrk="0" fontAlgn="base" latinLnBrk="0" hangingPunct="0">
                <a:lnSpc>
                  <a:spcPct val="100000"/>
                </a:lnSpc>
                <a:spcBef>
                  <a:spcPts val="0"/>
                </a:spcBef>
                <a:spcAft>
                  <a:spcPct val="0"/>
                </a:spcAft>
                <a:buClr>
                  <a:srgbClr val="0A1F62"/>
                </a:buClr>
                <a:buSzPct val="80000"/>
                <a:buFontTx/>
                <a:buNone/>
                <a:tabLst/>
                <a:defRPr/>
              </a:pPr>
              <a:r>
                <a:rPr kumimoji="0" lang="en-US" sz="1000" b="1" i="0" u="none" strike="noStrike" kern="0" cap="none" spc="0" normalizeH="0" baseline="0" noProof="0" dirty="0">
                  <a:ln>
                    <a:noFill/>
                  </a:ln>
                  <a:solidFill>
                    <a:srgbClr val="0A1F62"/>
                  </a:solidFill>
                  <a:effectLst/>
                  <a:uLnTx/>
                  <a:uFillTx/>
                  <a:latin typeface="Arial"/>
                  <a:ea typeface="+mn-ea"/>
                  <a:cs typeface="Arial" pitchFamily="34" charset="0"/>
                </a:rPr>
                <a:t>Eric J. Tinker</a:t>
              </a:r>
            </a:p>
            <a:p>
              <a:pPr marL="115887" marR="0" lvl="1" indent="0" algn="l" defTabSz="914400" rtl="0" eaLnBrk="0" fontAlgn="base" latinLnBrk="0" hangingPunct="0">
                <a:lnSpc>
                  <a:spcPct val="100000"/>
                </a:lnSpc>
                <a:spcBef>
                  <a:spcPts val="0"/>
                </a:spcBef>
                <a:spcAft>
                  <a:spcPct val="0"/>
                </a:spcAft>
                <a:buClr>
                  <a:srgbClr val="0A1F62"/>
                </a:buClr>
                <a:buSzPct val="80000"/>
                <a:buFontTx/>
                <a:buNone/>
                <a:tabLst/>
                <a:defRPr/>
              </a:pPr>
              <a:r>
                <a:rPr kumimoji="0" lang="en-US" sz="1000" b="0" i="1" u="none" strike="noStrike" kern="0" cap="none" spc="0" normalizeH="0" baseline="0" noProof="0" dirty="0">
                  <a:ln>
                    <a:noFill/>
                  </a:ln>
                  <a:solidFill>
                    <a:srgbClr val="0A1F62"/>
                  </a:solidFill>
                  <a:effectLst/>
                  <a:uLnTx/>
                  <a:uFillTx/>
                  <a:latin typeface="Arial"/>
                  <a:ea typeface="+mn-ea"/>
                  <a:cs typeface="Arial" pitchFamily="34" charset="0"/>
                </a:rPr>
                <a:t>Managing Principal</a:t>
              </a:r>
            </a:p>
            <a:p>
              <a:pPr marL="285750" marR="0" lvl="1" indent="-169863" algn="l" defTabSz="914400" rtl="0" eaLnBrk="0" fontAlgn="base" latinLnBrk="0" hangingPunct="0">
                <a:lnSpc>
                  <a:spcPct val="100000"/>
                </a:lnSpc>
                <a:spcBef>
                  <a:spcPts val="600"/>
                </a:spcBef>
                <a:spcAft>
                  <a:spcPct val="0"/>
                </a:spcAft>
                <a:buClr>
                  <a:srgbClr val="0A1F62"/>
                </a:buClr>
                <a:buSzPct val="80000"/>
                <a:buFont typeface="Wingdings" panose="05000000000000000000" pitchFamily="2" charset="2"/>
                <a:buChar char="n"/>
                <a:tabLst/>
                <a:defRPr/>
              </a:pPr>
              <a:endParaRPr kumimoji="0" lang="en-US" sz="1200" b="0" i="0" u="none" strike="noStrike" kern="0" cap="none" spc="0" normalizeH="0" baseline="0" noProof="0" dirty="0">
                <a:ln>
                  <a:noFill/>
                </a:ln>
                <a:solidFill>
                  <a:srgbClr val="0A1F62"/>
                </a:solidFill>
                <a:effectLst/>
                <a:uLnTx/>
                <a:uFillTx/>
                <a:latin typeface="Arial"/>
                <a:ea typeface="+mn-ea"/>
                <a:cs typeface="Arial" pitchFamily="34" charset="0"/>
              </a:endParaRPr>
            </a:p>
          </p:txBody>
        </p:sp>
      </p:grpSp>
      <p:grpSp>
        <p:nvGrpSpPr>
          <p:cNvPr id="14" name="Group 13">
            <a:extLst>
              <a:ext uri="{FF2B5EF4-FFF2-40B4-BE49-F238E27FC236}">
                <a16:creationId xmlns:a16="http://schemas.microsoft.com/office/drawing/2014/main" id="{ADBE4911-4AD1-A730-F7C7-6163B0C4C874}"/>
              </a:ext>
            </a:extLst>
          </p:cNvPr>
          <p:cNvGrpSpPr/>
          <p:nvPr/>
        </p:nvGrpSpPr>
        <p:grpSpPr>
          <a:xfrm>
            <a:off x="5238311" y="4964204"/>
            <a:ext cx="6797743" cy="1877437"/>
            <a:chOff x="5252490" y="4690984"/>
            <a:chExt cx="6797743" cy="1877437"/>
          </a:xfrm>
        </p:grpSpPr>
        <p:sp>
          <p:nvSpPr>
            <p:cNvPr id="56" name="Rectangle 55">
              <a:extLst>
                <a:ext uri="{FF2B5EF4-FFF2-40B4-BE49-F238E27FC236}">
                  <a16:creationId xmlns:a16="http://schemas.microsoft.com/office/drawing/2014/main" id="{538F84E7-B913-4412-B2BC-EE6E481E108E}"/>
                </a:ext>
              </a:extLst>
            </p:cNvPr>
            <p:cNvSpPr/>
            <p:nvPr/>
          </p:nvSpPr>
          <p:spPr>
            <a:xfrm>
              <a:off x="6527396" y="4690984"/>
              <a:ext cx="5522837" cy="1877437"/>
            </a:xfrm>
            <a:prstGeom prst="rect">
              <a:avLst/>
            </a:prstGeom>
          </p:spPr>
          <p:txBody>
            <a:bodyPr wrap="square">
              <a:spAutoFit/>
            </a:bodyPr>
            <a:lstStyle/>
            <a:p>
              <a:pPr marL="115887" marR="0" lvl="1" indent="0" algn="l" defTabSz="914400" rtl="0" eaLnBrk="0" fontAlgn="base" latinLnBrk="0" hangingPunct="0">
                <a:lnSpc>
                  <a:spcPct val="100000"/>
                </a:lnSpc>
                <a:spcBef>
                  <a:spcPts val="600"/>
                </a:spcBef>
                <a:spcAft>
                  <a:spcPct val="0"/>
                </a:spcAft>
                <a:buClr>
                  <a:srgbClr val="0A1F62"/>
                </a:buClr>
                <a:buSzPct val="80000"/>
                <a:buFontTx/>
                <a:buNone/>
                <a:tabLst/>
                <a:defRPr/>
              </a:pPr>
              <a:r>
                <a:rPr kumimoji="0" lang="en-US" sz="1100" b="0" i="1" u="none" strike="noStrike" kern="0" cap="none" spc="0" normalizeH="0" baseline="0" noProof="0" dirty="0">
                  <a:ln>
                    <a:noFill/>
                  </a:ln>
                  <a:solidFill>
                    <a:srgbClr val="002060"/>
                  </a:solidFill>
                  <a:effectLst/>
                  <a:uLnTx/>
                  <a:uFillTx/>
                  <a:latin typeface="Arial"/>
                  <a:ea typeface="+mn-ea"/>
                  <a:cs typeface="Arial" pitchFamily="34" charset="0"/>
                </a:rPr>
                <a:t>Summary</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25+ years in industry and management consulting</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Versatile leader with differentiating expertise in S&amp;OP and logistics</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Industry background in energy, retail, manufacturing, distribution</a:t>
              </a:r>
            </a:p>
            <a:p>
              <a:pPr marL="115887" marR="0" lvl="1" indent="0" algn="l" defTabSz="914400" rtl="0" eaLnBrk="0" fontAlgn="base" latinLnBrk="0" hangingPunct="0">
                <a:lnSpc>
                  <a:spcPct val="100000"/>
                </a:lnSpc>
                <a:spcBef>
                  <a:spcPts val="400"/>
                </a:spcBef>
                <a:spcAft>
                  <a:spcPct val="0"/>
                </a:spcAft>
                <a:buClr>
                  <a:srgbClr val="0A1F62"/>
                </a:buClr>
                <a:buSzPct val="80000"/>
                <a:buFontTx/>
                <a:buNone/>
                <a:tabLst/>
                <a:defRPr/>
              </a:pPr>
              <a:r>
                <a:rPr kumimoji="0" lang="en-US" sz="1100" b="0" i="1" u="none" strike="noStrike" kern="0" cap="none" spc="0" normalizeH="0" baseline="0" noProof="0" dirty="0">
                  <a:ln>
                    <a:noFill/>
                  </a:ln>
                  <a:solidFill>
                    <a:srgbClr val="002060"/>
                  </a:solidFill>
                  <a:effectLst/>
                  <a:uLnTx/>
                  <a:uFillTx/>
                  <a:latin typeface="Arial"/>
                  <a:ea typeface="+mn-ea"/>
                  <a:cs typeface="Arial" pitchFamily="34" charset="0"/>
                </a:rPr>
                <a:t>Prior Leadership Roles</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100" b="0" i="0" u="none" strike="noStrike" kern="0" cap="none" spc="0" normalizeH="0" baseline="0" noProof="0" dirty="0">
                  <a:ln>
                    <a:noFill/>
                  </a:ln>
                  <a:solidFill>
                    <a:srgbClr val="002060"/>
                  </a:solidFill>
                  <a:effectLst/>
                  <a:uLnTx/>
                  <a:uFillTx/>
                  <a:latin typeface="Arial"/>
                  <a:ea typeface="+mn-ea"/>
                  <a:cs typeface="Arial" pitchFamily="34" charset="0"/>
                </a:rPr>
                <a:t>MTG, Corven, Denali Group, Tenzing, BOC Gasses, NuCO2</a:t>
              </a:r>
            </a:p>
            <a:p>
              <a:pPr marL="115887" marR="0" lvl="1" indent="0" algn="l" defTabSz="914400" rtl="0" eaLnBrk="0" fontAlgn="base" latinLnBrk="0" hangingPunct="0">
                <a:lnSpc>
                  <a:spcPct val="100000"/>
                </a:lnSpc>
                <a:spcBef>
                  <a:spcPts val="400"/>
                </a:spcBef>
                <a:spcAft>
                  <a:spcPct val="0"/>
                </a:spcAft>
                <a:buClr>
                  <a:srgbClr val="0A1F62"/>
                </a:buClr>
                <a:buSzPct val="80000"/>
                <a:buFontTx/>
                <a:buNone/>
                <a:tabLst/>
                <a:defRPr/>
              </a:pPr>
              <a:r>
                <a:rPr kumimoji="0" lang="en-US" sz="1100" b="0" i="1" u="none" strike="noStrike" kern="0" cap="none" spc="0" normalizeH="0" baseline="0" noProof="0" dirty="0">
                  <a:ln>
                    <a:noFill/>
                  </a:ln>
                  <a:solidFill>
                    <a:srgbClr val="002060"/>
                  </a:solidFill>
                  <a:effectLst/>
                  <a:uLnTx/>
                  <a:uFillTx/>
                  <a:latin typeface="Arial"/>
                  <a:ea typeface="+mn-ea"/>
                  <a:cs typeface="Arial" pitchFamily="34" charset="0"/>
                </a:rPr>
                <a:t>Qualifications</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100" b="0" i="0" u="none" strike="noStrike" kern="0" cap="none" spc="0" normalizeH="0" baseline="0" noProof="0" dirty="0">
                  <a:ln>
                    <a:noFill/>
                  </a:ln>
                  <a:solidFill>
                    <a:srgbClr val="002060"/>
                  </a:solidFill>
                  <a:effectLst/>
                  <a:uLnTx/>
                  <a:uFillTx/>
                  <a:latin typeface="Arial"/>
                  <a:ea typeface="+mn-ea"/>
                  <a:cs typeface="Arial" pitchFamily="34" charset="0"/>
                </a:rPr>
                <a:t>MBA, New York University</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100" b="0" i="0" u="none" strike="noStrike" kern="0" cap="none" spc="0" normalizeH="0" baseline="0" noProof="0" dirty="0">
                  <a:ln>
                    <a:noFill/>
                  </a:ln>
                  <a:solidFill>
                    <a:srgbClr val="002060"/>
                  </a:solidFill>
                  <a:effectLst/>
                  <a:uLnTx/>
                  <a:uFillTx/>
                  <a:latin typeface="Arial"/>
                  <a:ea typeface="+mn-ea"/>
                  <a:cs typeface="Arial" pitchFamily="34" charset="0"/>
                </a:rPr>
                <a:t>BS, Business, Purdue University</a:t>
              </a:r>
            </a:p>
            <a:p>
              <a:pPr marL="115887" marR="0" lvl="1" indent="0" algn="l" defTabSz="914400" rtl="0" eaLnBrk="0" fontAlgn="base" latinLnBrk="0" hangingPunct="0">
                <a:lnSpc>
                  <a:spcPct val="100000"/>
                </a:lnSpc>
                <a:spcBef>
                  <a:spcPts val="0"/>
                </a:spcBef>
                <a:spcAft>
                  <a:spcPct val="0"/>
                </a:spcAft>
                <a:buClr>
                  <a:srgbClr val="0A1F62"/>
                </a:buClr>
                <a:buSzPct val="80000"/>
                <a:buFontTx/>
                <a:buNone/>
                <a:tabLst/>
                <a:defRPr/>
              </a:pPr>
              <a:endParaRPr kumimoji="0" lang="en-US" sz="1000" b="0" i="0" u="none" strike="noStrike" kern="0" cap="none" spc="0" normalizeH="0" baseline="0" noProof="0" dirty="0">
                <a:ln>
                  <a:noFill/>
                </a:ln>
                <a:solidFill>
                  <a:srgbClr val="808080">
                    <a:lumMod val="50000"/>
                  </a:srgbClr>
                </a:solidFill>
                <a:effectLst/>
                <a:uLnTx/>
                <a:uFillTx/>
                <a:latin typeface="Arial"/>
                <a:ea typeface="+mn-ea"/>
                <a:cs typeface="Arial" pitchFamily="34" charset="0"/>
              </a:endParaRPr>
            </a:p>
          </p:txBody>
        </p:sp>
        <p:sp>
          <p:nvSpPr>
            <p:cNvPr id="57" name="Rectangle 56">
              <a:extLst>
                <a:ext uri="{FF2B5EF4-FFF2-40B4-BE49-F238E27FC236}">
                  <a16:creationId xmlns:a16="http://schemas.microsoft.com/office/drawing/2014/main" id="{F58C9E1E-768F-414E-8CF8-A19B543BAE8C}"/>
                </a:ext>
              </a:extLst>
            </p:cNvPr>
            <p:cNvSpPr/>
            <p:nvPr/>
          </p:nvSpPr>
          <p:spPr>
            <a:xfrm>
              <a:off x="5252490" y="5864950"/>
              <a:ext cx="1663376" cy="661720"/>
            </a:xfrm>
            <a:prstGeom prst="rect">
              <a:avLst/>
            </a:prstGeom>
          </p:spPr>
          <p:txBody>
            <a:bodyPr wrap="square">
              <a:spAutoFit/>
            </a:bodyPr>
            <a:lstStyle/>
            <a:p>
              <a:pPr marL="115887" marR="0" lvl="1" indent="0" algn="l" defTabSz="914400" rtl="0" eaLnBrk="0" fontAlgn="base" latinLnBrk="0" hangingPunct="0">
                <a:lnSpc>
                  <a:spcPct val="100000"/>
                </a:lnSpc>
                <a:spcBef>
                  <a:spcPts val="0"/>
                </a:spcBef>
                <a:spcAft>
                  <a:spcPct val="0"/>
                </a:spcAft>
                <a:buClr>
                  <a:srgbClr val="0A1F62"/>
                </a:buClr>
                <a:buSzPct val="80000"/>
                <a:buFontTx/>
                <a:buNone/>
                <a:tabLst/>
                <a:defRPr/>
              </a:pPr>
              <a:r>
                <a:rPr kumimoji="0" lang="en-US" sz="1000" b="1" i="0" u="none" strike="noStrike" kern="0" cap="none" spc="0" normalizeH="0" baseline="0" noProof="0" dirty="0">
                  <a:ln>
                    <a:noFill/>
                  </a:ln>
                  <a:solidFill>
                    <a:srgbClr val="0A1F62"/>
                  </a:solidFill>
                  <a:effectLst/>
                  <a:uLnTx/>
                  <a:uFillTx/>
                  <a:latin typeface="Arial"/>
                  <a:ea typeface="+mn-ea"/>
                  <a:cs typeface="Arial" pitchFamily="34" charset="0"/>
                </a:rPr>
                <a:t>Jon P. Gilbert</a:t>
              </a:r>
            </a:p>
            <a:p>
              <a:pPr marL="115887" marR="0" lvl="1" indent="0" algn="l" defTabSz="914400" rtl="0" eaLnBrk="0" fontAlgn="base" latinLnBrk="0" hangingPunct="0">
                <a:lnSpc>
                  <a:spcPct val="100000"/>
                </a:lnSpc>
                <a:spcBef>
                  <a:spcPts val="0"/>
                </a:spcBef>
                <a:spcAft>
                  <a:spcPct val="0"/>
                </a:spcAft>
                <a:buClr>
                  <a:srgbClr val="0A1F62"/>
                </a:buClr>
                <a:buSzPct val="80000"/>
                <a:buFontTx/>
                <a:buNone/>
                <a:tabLst/>
                <a:defRPr/>
              </a:pPr>
              <a:r>
                <a:rPr kumimoji="0" lang="en-US" sz="1000" b="0" i="1" u="none" strike="noStrike" kern="0" cap="none" spc="0" normalizeH="0" baseline="0" noProof="0" dirty="0">
                  <a:ln>
                    <a:noFill/>
                  </a:ln>
                  <a:solidFill>
                    <a:srgbClr val="0A1F62"/>
                  </a:solidFill>
                  <a:effectLst/>
                  <a:uLnTx/>
                  <a:uFillTx/>
                  <a:latin typeface="Arial"/>
                  <a:ea typeface="+mn-ea"/>
                  <a:cs typeface="Arial" pitchFamily="34" charset="0"/>
                </a:rPr>
                <a:t>Principal</a:t>
              </a:r>
            </a:p>
            <a:p>
              <a:pPr marL="285750" marR="0" lvl="1" indent="-169863" algn="l" defTabSz="914400" rtl="0" eaLnBrk="0" fontAlgn="base" latinLnBrk="0" hangingPunct="0">
                <a:lnSpc>
                  <a:spcPct val="100000"/>
                </a:lnSpc>
                <a:spcBef>
                  <a:spcPts val="600"/>
                </a:spcBef>
                <a:spcAft>
                  <a:spcPct val="0"/>
                </a:spcAft>
                <a:buClr>
                  <a:srgbClr val="0A1F62"/>
                </a:buClr>
                <a:buSzPct val="80000"/>
                <a:buFont typeface="Wingdings" panose="05000000000000000000" pitchFamily="2" charset="2"/>
                <a:buChar char="n"/>
                <a:tabLst/>
                <a:defRPr/>
              </a:pPr>
              <a:endParaRPr kumimoji="0" lang="en-US" sz="1200" b="0" i="0" u="none" strike="noStrike" kern="0" cap="none" spc="0" normalizeH="0" baseline="0" noProof="0" dirty="0">
                <a:ln>
                  <a:noFill/>
                </a:ln>
                <a:solidFill>
                  <a:srgbClr val="0A1F62"/>
                </a:solidFill>
                <a:effectLst/>
                <a:uLnTx/>
                <a:uFillTx/>
                <a:latin typeface="Arial"/>
                <a:ea typeface="+mn-ea"/>
                <a:cs typeface="Arial" pitchFamily="34" charset="0"/>
              </a:endParaRPr>
            </a:p>
          </p:txBody>
        </p:sp>
        <p:pic>
          <p:nvPicPr>
            <p:cNvPr id="58" name="Picture 57">
              <a:extLst>
                <a:ext uri="{FF2B5EF4-FFF2-40B4-BE49-F238E27FC236}">
                  <a16:creationId xmlns:a16="http://schemas.microsoft.com/office/drawing/2014/main" id="{1E39AD62-E0EC-4C98-A2EC-9E0EBF7B084E}"/>
                </a:ext>
              </a:extLst>
            </p:cNvPr>
            <p:cNvPicPr>
              <a:picLocks/>
            </p:cNvPicPr>
            <p:nvPr/>
          </p:nvPicPr>
          <p:blipFill rotWithShape="1">
            <a:blip r:embed="rId6">
              <a:extLst>
                <a:ext uri="{28A0092B-C50C-407E-A947-70E740481C1C}">
                  <a14:useLocalDpi xmlns:a14="http://schemas.microsoft.com/office/drawing/2010/main" val="0"/>
                </a:ext>
              </a:extLst>
            </a:blip>
            <a:srcRect b="15510"/>
            <a:stretch/>
          </p:blipFill>
          <p:spPr>
            <a:xfrm>
              <a:off x="5473234" y="4781254"/>
              <a:ext cx="1097280" cy="1097280"/>
            </a:xfrm>
            <a:prstGeom prst="rect">
              <a:avLst/>
            </a:prstGeom>
          </p:spPr>
        </p:pic>
      </p:grpSp>
      <p:sp>
        <p:nvSpPr>
          <p:cNvPr id="29" name="Footer Placeholder 12">
            <a:extLst>
              <a:ext uri="{FF2B5EF4-FFF2-40B4-BE49-F238E27FC236}">
                <a16:creationId xmlns:a16="http://schemas.microsoft.com/office/drawing/2014/main" id="{1D2A2774-02CA-45AF-BB7D-850E1293505A}"/>
              </a:ext>
            </a:extLst>
          </p:cNvPr>
          <p:cNvSpPr>
            <a:spLocks noGrp="1"/>
          </p:cNvSpPr>
          <p:nvPr>
            <p:ph type="ftr" sz="quarter" idx="3"/>
          </p:nvPr>
        </p:nvSpPr>
        <p:spPr>
          <a:xfrm>
            <a:off x="4242765" y="6492876"/>
            <a:ext cx="3860800" cy="365125"/>
          </a:xfrm>
        </p:spPr>
        <p:txBody>
          <a:bodyPr/>
          <a:lstStyle/>
          <a:p>
            <a:pPr marL="0" marR="0" lvl="0" indent="0" algn="ctr" defTabSz="914400" rtl="0" eaLnBrk="1" fontAlgn="base" latinLnBrk="0" hangingPunct="1">
              <a:lnSpc>
                <a:spcPct val="100000"/>
              </a:lnSpc>
              <a:spcBef>
                <a:spcPct val="0"/>
              </a:spcBef>
              <a:spcAft>
                <a:spcPct val="0"/>
              </a:spcAft>
              <a:buClr>
                <a:srgbClr val="000066"/>
              </a:buClr>
              <a:buSzTx/>
              <a:buFontTx/>
              <a:buNone/>
              <a:tabLst/>
              <a:defRPr/>
            </a:pPr>
            <a:r>
              <a:rPr kumimoji="0" lang="en-US" sz="900" b="0" i="0" u="none" strike="noStrike" kern="1200" cap="none" spc="0" normalizeH="0" baseline="0" noProof="0" dirty="0">
                <a:ln>
                  <a:noFill/>
                </a:ln>
                <a:solidFill>
                  <a:srgbClr val="000066"/>
                </a:solidFill>
                <a:effectLst/>
                <a:uLnTx/>
                <a:uFillTx/>
                <a:latin typeface="Arial"/>
                <a:ea typeface="+mn-ea"/>
                <a:cs typeface="Times New Roman"/>
              </a:rPr>
              <a:t>© Nexview Consulting, LLC ®, Nexview Proprietary</a:t>
            </a:r>
            <a:endParaRPr kumimoji="0" lang="en-US" sz="900" b="0" i="0" u="none" strike="noStrike" kern="1200" cap="none" spc="0" normalizeH="0" baseline="0" noProof="0" dirty="0">
              <a:ln>
                <a:noFill/>
              </a:ln>
              <a:solidFill>
                <a:srgbClr val="000066"/>
              </a:solidFill>
              <a:effectLst/>
              <a:uLnTx/>
              <a:uFillTx/>
              <a:latin typeface="Arial"/>
              <a:ea typeface="+mn-ea"/>
              <a:cs typeface="Arial" pitchFamily="34" charset="0"/>
            </a:endParaRPr>
          </a:p>
        </p:txBody>
      </p:sp>
      <p:grpSp>
        <p:nvGrpSpPr>
          <p:cNvPr id="26" name="Group 25">
            <a:extLst>
              <a:ext uri="{FF2B5EF4-FFF2-40B4-BE49-F238E27FC236}">
                <a16:creationId xmlns:a16="http://schemas.microsoft.com/office/drawing/2014/main" id="{D441FC8F-1572-D1C8-B1C6-EEAC07B653B9}"/>
              </a:ext>
            </a:extLst>
          </p:cNvPr>
          <p:cNvGrpSpPr/>
          <p:nvPr/>
        </p:nvGrpSpPr>
        <p:grpSpPr>
          <a:xfrm>
            <a:off x="5220592" y="3078374"/>
            <a:ext cx="6971408" cy="1933863"/>
            <a:chOff x="5220592" y="3184694"/>
            <a:chExt cx="6971408" cy="1933863"/>
          </a:xfrm>
        </p:grpSpPr>
        <p:pic>
          <p:nvPicPr>
            <p:cNvPr id="23" name="Picture 22">
              <a:extLst>
                <a:ext uri="{FF2B5EF4-FFF2-40B4-BE49-F238E27FC236}">
                  <a16:creationId xmlns:a16="http://schemas.microsoft.com/office/drawing/2014/main" id="{8EF6E5C4-41C1-B24C-9CF9-611CE312AB86}"/>
                </a:ext>
              </a:extLst>
            </p:cNvPr>
            <p:cNvPicPr>
              <a:picLocks noChangeAspect="1"/>
            </p:cNvPicPr>
            <p:nvPr/>
          </p:nvPicPr>
          <p:blipFill>
            <a:blip r:embed="rId7"/>
            <a:stretch>
              <a:fillRect/>
            </a:stretch>
          </p:blipFill>
          <p:spPr>
            <a:xfrm>
              <a:off x="5412800" y="3257792"/>
              <a:ext cx="1145894" cy="1103915"/>
            </a:xfrm>
            <a:prstGeom prst="rect">
              <a:avLst/>
            </a:prstGeom>
          </p:spPr>
        </p:pic>
        <p:sp>
          <p:nvSpPr>
            <p:cNvPr id="24" name="Rectangle 23">
              <a:extLst>
                <a:ext uri="{FF2B5EF4-FFF2-40B4-BE49-F238E27FC236}">
                  <a16:creationId xmlns:a16="http://schemas.microsoft.com/office/drawing/2014/main" id="{046203D1-7D5F-D026-60CA-0FDF99949941}"/>
                </a:ext>
              </a:extLst>
            </p:cNvPr>
            <p:cNvSpPr/>
            <p:nvPr/>
          </p:nvSpPr>
          <p:spPr>
            <a:xfrm>
              <a:off x="5220592" y="4328536"/>
              <a:ext cx="1970454" cy="661720"/>
            </a:xfrm>
            <a:prstGeom prst="rect">
              <a:avLst/>
            </a:prstGeom>
          </p:spPr>
          <p:txBody>
            <a:bodyPr wrap="square">
              <a:spAutoFit/>
            </a:bodyPr>
            <a:lstStyle/>
            <a:p>
              <a:pPr marL="115887" marR="0" lvl="1" indent="0" algn="l" defTabSz="914400" rtl="0" eaLnBrk="0" fontAlgn="base" latinLnBrk="0" hangingPunct="0">
                <a:lnSpc>
                  <a:spcPct val="100000"/>
                </a:lnSpc>
                <a:spcBef>
                  <a:spcPts val="0"/>
                </a:spcBef>
                <a:spcAft>
                  <a:spcPct val="0"/>
                </a:spcAft>
                <a:buClr>
                  <a:srgbClr val="0A1F62"/>
                </a:buClr>
                <a:buSzPct val="80000"/>
                <a:buFontTx/>
                <a:buNone/>
                <a:tabLst/>
                <a:defRPr/>
              </a:pPr>
              <a:r>
                <a:rPr kumimoji="0" lang="en-US" sz="1000" b="1" i="0" u="none" strike="noStrike" kern="0" cap="none" spc="0" normalizeH="0" baseline="0" noProof="0" dirty="0">
                  <a:ln>
                    <a:noFill/>
                  </a:ln>
                  <a:solidFill>
                    <a:srgbClr val="0A1F62"/>
                  </a:solidFill>
                  <a:effectLst/>
                  <a:uLnTx/>
                  <a:uFillTx/>
                  <a:latin typeface="Arial"/>
                  <a:ea typeface="+mn-ea"/>
                  <a:cs typeface="Arial" pitchFamily="34" charset="0"/>
                </a:rPr>
                <a:t>Joseph J. Cardoni</a:t>
              </a:r>
            </a:p>
            <a:p>
              <a:pPr marL="115887" marR="0" lvl="1" indent="0" algn="l" defTabSz="914400" rtl="0" eaLnBrk="0" fontAlgn="base" latinLnBrk="0" hangingPunct="0">
                <a:lnSpc>
                  <a:spcPct val="100000"/>
                </a:lnSpc>
                <a:spcBef>
                  <a:spcPts val="0"/>
                </a:spcBef>
                <a:spcAft>
                  <a:spcPct val="0"/>
                </a:spcAft>
                <a:buClr>
                  <a:srgbClr val="0A1F62"/>
                </a:buClr>
                <a:buSzPct val="80000"/>
                <a:buFontTx/>
                <a:buNone/>
                <a:tabLst/>
                <a:defRPr/>
              </a:pPr>
              <a:r>
                <a:rPr kumimoji="0" lang="en-US" sz="1000" b="0" i="1" u="none" strike="noStrike" kern="0" cap="none" spc="0" normalizeH="0" baseline="0" noProof="0" dirty="0">
                  <a:ln>
                    <a:noFill/>
                  </a:ln>
                  <a:solidFill>
                    <a:srgbClr val="0A1F62"/>
                  </a:solidFill>
                  <a:effectLst/>
                  <a:uLnTx/>
                  <a:uFillTx/>
                  <a:latin typeface="Arial"/>
                  <a:ea typeface="+mn-ea"/>
                  <a:cs typeface="Arial" pitchFamily="34" charset="0"/>
                </a:rPr>
                <a:t>Principal</a:t>
              </a:r>
            </a:p>
            <a:p>
              <a:pPr marL="285750" marR="0" lvl="1" indent="-169863" algn="l" defTabSz="914400" rtl="0" eaLnBrk="0" fontAlgn="base" latinLnBrk="0" hangingPunct="0">
                <a:lnSpc>
                  <a:spcPct val="100000"/>
                </a:lnSpc>
                <a:spcBef>
                  <a:spcPts val="600"/>
                </a:spcBef>
                <a:spcAft>
                  <a:spcPct val="0"/>
                </a:spcAft>
                <a:buClr>
                  <a:srgbClr val="0A1F62"/>
                </a:buClr>
                <a:buSzPct val="80000"/>
                <a:buFont typeface="Wingdings" panose="05000000000000000000" pitchFamily="2" charset="2"/>
                <a:buChar char="n"/>
                <a:tabLst/>
                <a:defRPr/>
              </a:pPr>
              <a:endParaRPr kumimoji="0" lang="en-US" sz="1200" b="0" i="0" u="none" strike="noStrike" kern="0" cap="none" spc="0" normalizeH="0" baseline="0" noProof="0" dirty="0">
                <a:ln>
                  <a:noFill/>
                </a:ln>
                <a:solidFill>
                  <a:srgbClr val="0A1F62"/>
                </a:solidFill>
                <a:effectLst/>
                <a:uLnTx/>
                <a:uFillTx/>
                <a:latin typeface="Arial"/>
                <a:ea typeface="+mn-ea"/>
                <a:cs typeface="Arial" pitchFamily="34" charset="0"/>
              </a:endParaRPr>
            </a:p>
          </p:txBody>
        </p:sp>
        <p:sp>
          <p:nvSpPr>
            <p:cNvPr id="25" name="Rectangle 24">
              <a:extLst>
                <a:ext uri="{FF2B5EF4-FFF2-40B4-BE49-F238E27FC236}">
                  <a16:creationId xmlns:a16="http://schemas.microsoft.com/office/drawing/2014/main" id="{459B6863-6324-782E-AD82-E059D2F203E9}"/>
                </a:ext>
              </a:extLst>
            </p:cNvPr>
            <p:cNvSpPr/>
            <p:nvPr/>
          </p:nvSpPr>
          <p:spPr>
            <a:xfrm>
              <a:off x="6545116" y="3184694"/>
              <a:ext cx="5646884" cy="1933863"/>
            </a:xfrm>
            <a:prstGeom prst="rect">
              <a:avLst/>
            </a:prstGeom>
          </p:spPr>
          <p:txBody>
            <a:bodyPr wrap="square">
              <a:spAutoFit/>
            </a:bodyPr>
            <a:lstStyle/>
            <a:p>
              <a:pPr marL="115887" marR="0" lvl="1" indent="0" algn="l" defTabSz="914400" rtl="0" eaLnBrk="0" fontAlgn="base" latinLnBrk="0" hangingPunct="0">
                <a:lnSpc>
                  <a:spcPct val="100000"/>
                </a:lnSpc>
                <a:spcBef>
                  <a:spcPts val="600"/>
                </a:spcBef>
                <a:spcAft>
                  <a:spcPct val="0"/>
                </a:spcAft>
                <a:buClr>
                  <a:srgbClr val="0A1F62"/>
                </a:buClr>
                <a:buSzPct val="80000"/>
                <a:buFontTx/>
                <a:buNone/>
                <a:tabLst/>
                <a:defRPr/>
              </a:pPr>
              <a:r>
                <a:rPr kumimoji="0" lang="en-US" sz="1100" b="0" i="1" u="none" strike="noStrike" kern="0" cap="none" spc="0" normalizeH="0" baseline="0" noProof="0" dirty="0">
                  <a:ln>
                    <a:noFill/>
                  </a:ln>
                  <a:solidFill>
                    <a:srgbClr val="002060"/>
                  </a:solidFill>
                  <a:effectLst/>
                  <a:uLnTx/>
                  <a:uFillTx/>
                  <a:latin typeface="Arial"/>
                  <a:ea typeface="+mn-ea"/>
                  <a:cs typeface="Arial" pitchFamily="34" charset="0"/>
                </a:rPr>
                <a:t>Summary</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30+ years supporting mid-market, global, and private equity companies across geographies</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Subject matter expertise in supply chain, working capital optimization, product portfolio, procurement, and associated technologies</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Differentiated expertise in development of analytical tools to support improvements</a:t>
              </a:r>
            </a:p>
            <a:p>
              <a:pPr marL="115887" marR="0" lvl="1" indent="0" algn="l" defTabSz="914400" rtl="0" eaLnBrk="0" fontAlgn="base" latinLnBrk="0" hangingPunct="0">
                <a:lnSpc>
                  <a:spcPct val="100000"/>
                </a:lnSpc>
                <a:spcBef>
                  <a:spcPts val="400"/>
                </a:spcBef>
                <a:spcAft>
                  <a:spcPct val="0"/>
                </a:spcAft>
                <a:buClr>
                  <a:srgbClr val="0A1F62"/>
                </a:buClr>
                <a:buSzPct val="80000"/>
                <a:buFontTx/>
                <a:buNone/>
                <a:tabLst/>
                <a:defRPr/>
              </a:pPr>
              <a:r>
                <a:rPr kumimoji="0" lang="en-US" sz="1100" b="0" i="1" u="none" strike="noStrike" kern="0" cap="none" spc="0" normalizeH="0" baseline="0" noProof="0" dirty="0">
                  <a:ln>
                    <a:noFill/>
                  </a:ln>
                  <a:solidFill>
                    <a:srgbClr val="002060"/>
                  </a:solidFill>
                  <a:effectLst/>
                  <a:uLnTx/>
                  <a:uFillTx/>
                  <a:latin typeface="Arial"/>
                  <a:ea typeface="+mn-ea"/>
                  <a:cs typeface="Arial" pitchFamily="34" charset="0"/>
                </a:rPr>
                <a:t>Prior Leadership Roles</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Highland Group, Maine Pointe, Brooks International, BDO Seidman, PeopleSoft</a:t>
              </a:r>
            </a:p>
            <a:p>
              <a:pPr marL="115887" marR="0" lvl="1" indent="0" algn="l" defTabSz="914400" rtl="0" eaLnBrk="0" fontAlgn="base" latinLnBrk="0" hangingPunct="0">
                <a:lnSpc>
                  <a:spcPct val="100000"/>
                </a:lnSpc>
                <a:spcBef>
                  <a:spcPts val="400"/>
                </a:spcBef>
                <a:spcAft>
                  <a:spcPct val="0"/>
                </a:spcAft>
                <a:buClr>
                  <a:srgbClr val="0A1F62"/>
                </a:buClr>
                <a:buSzPct val="80000"/>
                <a:buFontTx/>
                <a:buNone/>
                <a:tabLst/>
                <a:defRPr/>
              </a:pPr>
              <a:r>
                <a:rPr kumimoji="0" lang="en-US" sz="1100" b="0" i="1" u="none" strike="noStrike" kern="0" cap="none" spc="0" normalizeH="0" baseline="0" noProof="0" dirty="0">
                  <a:ln>
                    <a:noFill/>
                  </a:ln>
                  <a:solidFill>
                    <a:srgbClr val="002060"/>
                  </a:solidFill>
                  <a:effectLst/>
                  <a:uLnTx/>
                  <a:uFillTx/>
                  <a:latin typeface="Arial"/>
                  <a:ea typeface="+mn-ea"/>
                  <a:cs typeface="Arial" pitchFamily="34" charset="0"/>
                </a:rPr>
                <a:t>Qualifications</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MBA, University of Dallas</a:t>
              </a:r>
            </a:p>
            <a:p>
              <a:pPr marL="285750" marR="0" lvl="1" indent="-169863" algn="l" defTabSz="914400" rtl="0" eaLnBrk="0" fontAlgn="base" latinLnBrk="0" hangingPunct="0">
                <a:lnSpc>
                  <a:spcPct val="100000"/>
                </a:lnSpc>
                <a:spcBef>
                  <a:spcPts val="0"/>
                </a:spcBef>
                <a:spcAft>
                  <a:spcPct val="0"/>
                </a:spcAft>
                <a:buClr>
                  <a:srgbClr val="0A1F62"/>
                </a:buClr>
                <a:buSzPct val="80000"/>
                <a:buFont typeface="Wingdings" panose="05000000000000000000" pitchFamily="2" charset="2"/>
                <a:buChar char="n"/>
                <a:tabLst/>
                <a:defRPr/>
              </a:pPr>
              <a:r>
                <a:rPr kumimoji="0" lang="en-US" sz="1000" b="0" i="0" u="none" strike="noStrike" kern="0" cap="none" spc="0" normalizeH="0" baseline="0" noProof="0" dirty="0">
                  <a:ln>
                    <a:noFill/>
                  </a:ln>
                  <a:solidFill>
                    <a:srgbClr val="002060"/>
                  </a:solidFill>
                  <a:effectLst/>
                  <a:uLnTx/>
                  <a:uFillTx/>
                  <a:latin typeface="Arial"/>
                  <a:ea typeface="+mn-ea"/>
                  <a:cs typeface="Arial" pitchFamily="34" charset="0"/>
                </a:rPr>
                <a:t>Bachelor of Commerce, University of Toronto</a:t>
              </a:r>
            </a:p>
            <a:p>
              <a:pPr marL="115887" marR="0" lvl="1" indent="0" algn="l" defTabSz="914400" rtl="0" eaLnBrk="0" fontAlgn="base" latinLnBrk="0" hangingPunct="0">
                <a:lnSpc>
                  <a:spcPct val="100000"/>
                </a:lnSpc>
                <a:spcBef>
                  <a:spcPts val="0"/>
                </a:spcBef>
                <a:spcAft>
                  <a:spcPct val="0"/>
                </a:spcAft>
                <a:buClr>
                  <a:srgbClr val="0A1F62"/>
                </a:buClr>
                <a:buSzPct val="80000"/>
                <a:buFontTx/>
                <a:buNone/>
                <a:tabLst/>
                <a:defRPr/>
              </a:pPr>
              <a:endParaRPr kumimoji="0" lang="en-US" sz="1000" b="0" i="0" u="none" strike="noStrike" kern="0" cap="none" spc="0" normalizeH="0" baseline="0" noProof="0" dirty="0">
                <a:ln>
                  <a:noFill/>
                </a:ln>
                <a:solidFill>
                  <a:srgbClr val="808080">
                    <a:lumMod val="50000"/>
                  </a:srgbClr>
                </a:solidFill>
                <a:effectLst/>
                <a:uLnTx/>
                <a:uFillTx/>
                <a:latin typeface="Arial"/>
                <a:ea typeface="+mn-ea"/>
                <a:cs typeface="Arial" pitchFamily="34" charset="0"/>
              </a:endParaRPr>
            </a:p>
          </p:txBody>
        </p:sp>
      </p:grpSp>
    </p:spTree>
    <p:extLst>
      <p:ext uri="{BB962C8B-B14F-4D97-AF65-F5344CB8AC3E}">
        <p14:creationId xmlns:p14="http://schemas.microsoft.com/office/powerpoint/2010/main" val="2174366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62217" y="228600"/>
            <a:ext cx="8553450" cy="533400"/>
          </a:xfrm>
        </p:spPr>
        <p:txBody>
          <a:bodyPr/>
          <a:lstStyle/>
          <a:p>
            <a:r>
              <a:rPr lang="en-US" sz="2000" dirty="0"/>
              <a:t>Why Nexview?</a:t>
            </a:r>
          </a:p>
        </p:txBody>
      </p:sp>
      <p:sp>
        <p:nvSpPr>
          <p:cNvPr id="11267" name="Rectangle 3"/>
          <p:cNvSpPr>
            <a:spLocks noGrp="1" noChangeArrowheads="1"/>
          </p:cNvSpPr>
          <p:nvPr>
            <p:ph idx="1"/>
          </p:nvPr>
        </p:nvSpPr>
        <p:spPr>
          <a:xfrm>
            <a:off x="422414" y="1191181"/>
            <a:ext cx="11499731" cy="3025544"/>
          </a:xfrm>
        </p:spPr>
        <p:txBody>
          <a:bodyPr/>
          <a:lstStyle/>
          <a:p>
            <a:pPr>
              <a:spcBef>
                <a:spcPts val="1200"/>
              </a:spcBef>
            </a:pPr>
            <a:r>
              <a:rPr lang="en-US" sz="1600" dirty="0"/>
              <a:t>Results focus, $500M+ in benefits delivered for clients thus far and looking for more</a:t>
            </a:r>
          </a:p>
          <a:p>
            <a:pPr>
              <a:spcBef>
                <a:spcPts val="1200"/>
              </a:spcBef>
            </a:pPr>
            <a:r>
              <a:rPr lang="en-US" sz="1600" dirty="0"/>
              <a:t>You get the firm leadership to work on your project</a:t>
            </a:r>
          </a:p>
          <a:p>
            <a:pPr lvl="1">
              <a:spcBef>
                <a:spcPts val="1200"/>
              </a:spcBef>
            </a:pPr>
            <a:r>
              <a:rPr lang="en-US" sz="1500" dirty="0"/>
              <a:t>We are senior level consulting leaders who have led integrated change projects all over the world, but we’re hands on, and offer detailed experience and success in implementing S&amp;OP and supply chain improvement</a:t>
            </a:r>
          </a:p>
          <a:p>
            <a:pPr>
              <a:spcBef>
                <a:spcPts val="1200"/>
              </a:spcBef>
            </a:pPr>
            <a:r>
              <a:rPr lang="en-US" sz="1600" dirty="0"/>
              <a:t>Strong global experience with partners and network of experienced consultants from larger consulting firms and industry</a:t>
            </a:r>
          </a:p>
          <a:p>
            <a:pPr>
              <a:spcBef>
                <a:spcPts val="1200"/>
              </a:spcBef>
            </a:pPr>
            <a:r>
              <a:rPr lang="en-US" sz="1600" dirty="0"/>
              <a:t>Emphasize ownership with your people, behavior change, results, and change management along with the technical/best practice elements of our work</a:t>
            </a:r>
          </a:p>
          <a:p>
            <a:pPr>
              <a:spcBef>
                <a:spcPts val="1200"/>
              </a:spcBef>
            </a:pPr>
            <a:r>
              <a:rPr lang="en-US" sz="1600" dirty="0"/>
              <a:t>Flexible service model to provide the level of service appropriate for your situation with no internal distractions</a:t>
            </a:r>
          </a:p>
          <a:p>
            <a:pPr>
              <a:spcBef>
                <a:spcPts val="1200"/>
              </a:spcBef>
            </a:pPr>
            <a:r>
              <a:rPr lang="en-US" sz="1600" dirty="0"/>
              <a:t>Recognized thought leadership across several continents with visible contributions in the media</a:t>
            </a:r>
          </a:p>
        </p:txBody>
      </p:sp>
      <p:sp>
        <p:nvSpPr>
          <p:cNvPr id="5" name="TextBox 4"/>
          <p:cNvSpPr txBox="1"/>
          <p:nvPr/>
        </p:nvSpPr>
        <p:spPr>
          <a:xfrm>
            <a:off x="938791" y="4591267"/>
            <a:ext cx="20694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a:ln>
                  <a:noFill/>
                </a:ln>
                <a:solidFill>
                  <a:srgbClr val="000066"/>
                </a:solidFill>
                <a:effectLst/>
                <a:uLnTx/>
                <a:uFillTx/>
                <a:latin typeface="Arial" pitchFamily="34" charset="0"/>
                <a:ea typeface="+mn-ea"/>
                <a:cs typeface="Arial" pitchFamily="34" charset="0"/>
              </a:rPr>
              <a:t>Our values are:  </a:t>
            </a:r>
          </a:p>
        </p:txBody>
      </p:sp>
      <p:sp>
        <p:nvSpPr>
          <p:cNvPr id="6" name="Rectangle 5"/>
          <p:cNvSpPr/>
          <p:nvPr/>
        </p:nvSpPr>
        <p:spPr>
          <a:xfrm>
            <a:off x="1645456" y="4997797"/>
            <a:ext cx="1266692"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0"/>
                <a:solidFill>
                  <a:srgbClr val="003399"/>
                </a:solidFill>
                <a:effectLst>
                  <a:outerShdw blurRad="38100" dist="25400" dir="5400000" algn="ctr" rotWithShape="0">
                    <a:srgbClr val="6E747A">
                      <a:alpha val="43000"/>
                    </a:srgbClr>
                  </a:outerShdw>
                </a:effectLst>
                <a:uLnTx/>
                <a:uFillTx/>
                <a:latin typeface="Arial" pitchFamily="34" charset="0"/>
                <a:ea typeface="+mn-ea"/>
                <a:cs typeface="Arial" pitchFamily="34" charset="0"/>
              </a:rPr>
              <a:t>Optimism</a:t>
            </a:r>
          </a:p>
        </p:txBody>
      </p:sp>
      <p:sp>
        <p:nvSpPr>
          <p:cNvPr id="7" name="Rectangle 6"/>
          <p:cNvSpPr/>
          <p:nvPr/>
        </p:nvSpPr>
        <p:spPr>
          <a:xfrm>
            <a:off x="2245574" y="5354224"/>
            <a:ext cx="234872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50" normalizeH="0" baseline="0" noProof="0" dirty="0">
                <a:ln w="9525" cmpd="sng">
                  <a:solidFill>
                    <a:srgbClr val="003399"/>
                  </a:solidFill>
                  <a:prstDash val="solid"/>
                </a:ln>
                <a:solidFill>
                  <a:srgbClr val="70AD47">
                    <a:tint val="1000"/>
                  </a:srgbClr>
                </a:solidFill>
                <a:effectLst>
                  <a:glow rad="38100">
                    <a:srgbClr val="003399">
                      <a:alpha val="40000"/>
                    </a:srgbClr>
                  </a:glow>
                </a:effectLst>
                <a:uLnTx/>
                <a:uFillTx/>
                <a:latin typeface="Arial" pitchFamily="34" charset="0"/>
                <a:ea typeface="+mn-ea"/>
                <a:cs typeface="Arial" pitchFamily="34" charset="0"/>
              </a:rPr>
              <a:t>Resourcefulness</a:t>
            </a:r>
          </a:p>
        </p:txBody>
      </p:sp>
      <p:sp>
        <p:nvSpPr>
          <p:cNvPr id="8" name="Rectangle 7"/>
          <p:cNvSpPr/>
          <p:nvPr/>
        </p:nvSpPr>
        <p:spPr>
          <a:xfrm>
            <a:off x="5172008" y="4994320"/>
            <a:ext cx="1697901"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0"/>
                <a:solidFill>
                  <a:srgbClr val="006600"/>
                </a:solidFill>
                <a:effectLst>
                  <a:reflection blurRad="6350" stA="53000" endA="300" endPos="35500" dir="5400000" sy="-90000" algn="bl" rotWithShape="0"/>
                </a:effectLst>
                <a:uLnTx/>
                <a:uFillTx/>
                <a:latin typeface="Arial" pitchFamily="34" charset="0"/>
                <a:ea typeface="+mn-ea"/>
                <a:cs typeface="Arial" pitchFamily="34" charset="0"/>
              </a:rPr>
              <a:t>Collaboration</a:t>
            </a:r>
          </a:p>
        </p:txBody>
      </p:sp>
      <p:sp>
        <p:nvSpPr>
          <p:cNvPr id="9" name="Rectangle 8"/>
          <p:cNvSpPr/>
          <p:nvPr/>
        </p:nvSpPr>
        <p:spPr>
          <a:xfrm>
            <a:off x="6726717" y="5394430"/>
            <a:ext cx="108395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solidFill>
                  <a:srgbClr val="C00000"/>
                </a:solidFill>
                <a:effectLst>
                  <a:outerShdw blurRad="38100" dist="19050" dir="2700000" algn="tl" rotWithShape="0">
                    <a:srgbClr val="000000">
                      <a:lumMod val="50000"/>
                      <a:alpha val="40000"/>
                    </a:srgbClr>
                  </a:outerShdw>
                </a:effectLst>
                <a:uLnTx/>
                <a:uFillTx/>
                <a:latin typeface="Arial" pitchFamily="34" charset="0"/>
                <a:ea typeface="+mn-ea"/>
                <a:cs typeface="Arial" pitchFamily="34" charset="0"/>
              </a:rPr>
              <a:t>Candor</a:t>
            </a:r>
          </a:p>
        </p:txBody>
      </p:sp>
      <p:sp>
        <p:nvSpPr>
          <p:cNvPr id="10" name="Rectangle 9"/>
          <p:cNvSpPr/>
          <p:nvPr/>
        </p:nvSpPr>
        <p:spPr>
          <a:xfrm>
            <a:off x="9900843" y="5318228"/>
            <a:ext cx="104067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0"/>
                <a:solidFill>
                  <a:srgbClr val="006600"/>
                </a:solidFill>
                <a:effectLst>
                  <a:outerShdw blurRad="38100" dist="25400" dir="5400000" algn="ctr" rotWithShape="0">
                    <a:srgbClr val="6E747A">
                      <a:alpha val="43000"/>
                    </a:srgbClr>
                  </a:outerShdw>
                </a:effectLst>
                <a:uLnTx/>
                <a:uFillTx/>
                <a:latin typeface="Arial" pitchFamily="34" charset="0"/>
                <a:ea typeface="+mn-ea"/>
                <a:cs typeface="Arial" pitchFamily="34" charset="0"/>
              </a:rPr>
              <a:t>Results</a:t>
            </a:r>
          </a:p>
        </p:txBody>
      </p:sp>
      <p:sp>
        <p:nvSpPr>
          <p:cNvPr id="11" name="Rectangle 10"/>
          <p:cNvSpPr/>
          <p:nvPr/>
        </p:nvSpPr>
        <p:spPr>
          <a:xfrm>
            <a:off x="8759182" y="4943367"/>
            <a:ext cx="1582484"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w="12700">
                  <a:solidFill>
                    <a:srgbClr val="FFFFFF">
                      <a:lumMod val="50000"/>
                    </a:srgbClr>
                  </a:solidFill>
                  <a:prstDash val="solid"/>
                </a:ln>
                <a:solidFill>
                  <a:srgbClr val="000066"/>
                </a:solidFill>
                <a:effectLst>
                  <a:innerShdw blurRad="177800">
                    <a:srgbClr val="FFFFFF">
                      <a:lumMod val="50000"/>
                    </a:srgbClr>
                  </a:innerShdw>
                </a:effectLst>
                <a:uLnTx/>
                <a:uFillTx/>
                <a:latin typeface="Arial" pitchFamily="34" charset="0"/>
                <a:ea typeface="+mn-ea"/>
                <a:cs typeface="Arial" pitchFamily="34" charset="0"/>
              </a:rPr>
              <a:t>Confidence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4780" y="6262783"/>
            <a:ext cx="1495525" cy="487775"/>
          </a:xfrm>
          <a:prstGeom prst="rect">
            <a:avLst/>
          </a:prstGeom>
        </p:spPr>
      </p:pic>
      <p:sp>
        <p:nvSpPr>
          <p:cNvPr id="14" name="TextBox 13"/>
          <p:cNvSpPr txBox="1"/>
          <p:nvPr/>
        </p:nvSpPr>
        <p:spPr>
          <a:xfrm>
            <a:off x="383966" y="6500539"/>
            <a:ext cx="399393"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12</a:t>
            </a:r>
          </a:p>
        </p:txBody>
      </p:sp>
      <p:sp>
        <p:nvSpPr>
          <p:cNvPr id="15" name="Footer Placeholder 12">
            <a:extLst>
              <a:ext uri="{FF2B5EF4-FFF2-40B4-BE49-F238E27FC236}">
                <a16:creationId xmlns:a16="http://schemas.microsoft.com/office/drawing/2014/main" id="{C184331C-FA0D-4EEC-8FDB-E4686D7C7F52}"/>
              </a:ext>
            </a:extLst>
          </p:cNvPr>
          <p:cNvSpPr>
            <a:spLocks noGrp="1"/>
          </p:cNvSpPr>
          <p:nvPr>
            <p:ph type="ftr" sz="quarter" idx="3"/>
          </p:nvPr>
        </p:nvSpPr>
        <p:spPr>
          <a:xfrm>
            <a:off x="4242765" y="6492876"/>
            <a:ext cx="3860800" cy="365125"/>
          </a:xfrm>
        </p:spPr>
        <p:txBody>
          <a:bodyPr/>
          <a:lstStyle/>
          <a:p>
            <a:pPr marL="0" marR="0" lvl="0" indent="0" algn="ctr" defTabSz="914400" rtl="0" eaLnBrk="1" fontAlgn="base" latinLnBrk="0" hangingPunct="1">
              <a:lnSpc>
                <a:spcPct val="100000"/>
              </a:lnSpc>
              <a:spcBef>
                <a:spcPct val="0"/>
              </a:spcBef>
              <a:spcAft>
                <a:spcPct val="0"/>
              </a:spcAft>
              <a:buClr>
                <a:srgbClr val="000066"/>
              </a:buClr>
              <a:buSzTx/>
              <a:buFontTx/>
              <a:buNone/>
              <a:tabLst/>
              <a:defRPr/>
            </a:pPr>
            <a:r>
              <a:rPr kumimoji="0" lang="en-US" sz="900" b="0" i="0" u="none" strike="noStrike" kern="1200" cap="none" spc="0" normalizeH="0" baseline="0" noProof="0" dirty="0">
                <a:ln>
                  <a:noFill/>
                </a:ln>
                <a:solidFill>
                  <a:srgbClr val="000066"/>
                </a:solidFill>
                <a:effectLst/>
                <a:uLnTx/>
                <a:uFillTx/>
                <a:latin typeface="Arial"/>
                <a:ea typeface="+mn-ea"/>
                <a:cs typeface="Times New Roman"/>
              </a:rPr>
              <a:t>© Nexview Consulting, LLC ®</a:t>
            </a:r>
            <a:endParaRPr kumimoji="0" lang="en-US" sz="900" b="0" i="0" u="none" strike="noStrike" kern="1200" cap="none" spc="0" normalizeH="0" baseline="0" noProof="0" dirty="0">
              <a:ln>
                <a:noFill/>
              </a:ln>
              <a:solidFill>
                <a:srgbClr val="000066"/>
              </a:solidFill>
              <a:effectLst/>
              <a:uLnTx/>
              <a:uFillTx/>
              <a:latin typeface="Arial"/>
              <a:ea typeface="+mn-ea"/>
              <a:cs typeface="Arial" pitchFamily="34" charset="0"/>
            </a:endParaRPr>
          </a:p>
        </p:txBody>
      </p:sp>
    </p:spTree>
    <p:extLst>
      <p:ext uri="{BB962C8B-B14F-4D97-AF65-F5344CB8AC3E}">
        <p14:creationId xmlns:p14="http://schemas.microsoft.com/office/powerpoint/2010/main" val="1896705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066" y="362141"/>
            <a:ext cx="11041380" cy="533400"/>
          </a:xfrm>
        </p:spPr>
        <p:txBody>
          <a:bodyPr/>
          <a:lstStyle/>
          <a:p>
            <a:r>
              <a:rPr lang="en-US" sz="2000" dirty="0"/>
              <a:t>We invite you to see our extensive content archive on the website and join our community on </a:t>
            </a:r>
            <a:r>
              <a:rPr lang="en-US" sz="2000" dirty="0">
                <a:hlinkClick r:id="rId3"/>
              </a:rPr>
              <a:t>Nexview Online</a:t>
            </a:r>
            <a:endParaRPr lang="en-US" sz="2000" dirty="0"/>
          </a:p>
        </p:txBody>
      </p:sp>
      <p:sp>
        <p:nvSpPr>
          <p:cNvPr id="6" name="TextBox 5"/>
          <p:cNvSpPr txBox="1"/>
          <p:nvPr/>
        </p:nvSpPr>
        <p:spPr>
          <a:xfrm>
            <a:off x="343198" y="6511049"/>
            <a:ext cx="399393"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13</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409" y="1238945"/>
            <a:ext cx="2566729" cy="943612"/>
          </a:xfrm>
          <a:prstGeom prst="rect">
            <a:avLst/>
          </a:prstGeom>
        </p:spPr>
      </p:pic>
      <p:grpSp>
        <p:nvGrpSpPr>
          <p:cNvPr id="15" name="Group 14"/>
          <p:cNvGrpSpPr/>
          <p:nvPr/>
        </p:nvGrpSpPr>
        <p:grpSpPr>
          <a:xfrm>
            <a:off x="3275721" y="1164689"/>
            <a:ext cx="989373" cy="1148471"/>
            <a:chOff x="4193289" y="1091017"/>
            <a:chExt cx="1036851" cy="1203584"/>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644" y="1091017"/>
              <a:ext cx="524761" cy="684472"/>
            </a:xfrm>
            <a:prstGeom prst="rect">
              <a:avLst/>
            </a:prstGeom>
          </p:spPr>
        </p:pic>
        <p:sp>
          <p:nvSpPr>
            <p:cNvPr id="19" name="Rectangle 18"/>
            <p:cNvSpPr/>
            <p:nvPr/>
          </p:nvSpPr>
          <p:spPr>
            <a:xfrm>
              <a:off x="4193289" y="2004309"/>
              <a:ext cx="1036851" cy="2902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Blog Posts</a:t>
              </a:r>
            </a:p>
          </p:txBody>
        </p:sp>
      </p:grpSp>
      <p:grpSp>
        <p:nvGrpSpPr>
          <p:cNvPr id="29" name="Group 28"/>
          <p:cNvGrpSpPr/>
          <p:nvPr/>
        </p:nvGrpSpPr>
        <p:grpSpPr>
          <a:xfrm>
            <a:off x="4326827" y="1209561"/>
            <a:ext cx="747320" cy="1093211"/>
            <a:chOff x="4485541" y="1138042"/>
            <a:chExt cx="783182" cy="1145672"/>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7090" y="1138042"/>
              <a:ext cx="578798" cy="682463"/>
            </a:xfrm>
            <a:prstGeom prst="rect">
              <a:avLst/>
            </a:prstGeom>
          </p:spPr>
        </p:pic>
        <p:sp>
          <p:nvSpPr>
            <p:cNvPr id="21" name="Rectangle 20"/>
            <p:cNvSpPr/>
            <p:nvPr/>
          </p:nvSpPr>
          <p:spPr>
            <a:xfrm>
              <a:off x="4485541" y="1993422"/>
              <a:ext cx="783182" cy="2902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Articles</a:t>
              </a:r>
            </a:p>
          </p:txBody>
        </p:sp>
      </p:grpSp>
      <p:grpSp>
        <p:nvGrpSpPr>
          <p:cNvPr id="18" name="Group 17"/>
          <p:cNvGrpSpPr/>
          <p:nvPr/>
        </p:nvGrpSpPr>
        <p:grpSpPr>
          <a:xfrm>
            <a:off x="5310686" y="1236079"/>
            <a:ext cx="815159" cy="1077081"/>
            <a:chOff x="6698594" y="1165833"/>
            <a:chExt cx="854277" cy="1128768"/>
          </a:xfrm>
        </p:grpSpPr>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8594" y="1165833"/>
              <a:ext cx="854277" cy="588027"/>
            </a:xfrm>
            <a:prstGeom prst="rect">
              <a:avLst/>
            </a:prstGeom>
          </p:spPr>
        </p:pic>
        <p:sp>
          <p:nvSpPr>
            <p:cNvPr id="22" name="Rectangle 21"/>
            <p:cNvSpPr/>
            <p:nvPr/>
          </p:nvSpPr>
          <p:spPr>
            <a:xfrm>
              <a:off x="6774796" y="2004309"/>
              <a:ext cx="774783" cy="2902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eBooks</a:t>
              </a:r>
            </a:p>
          </p:txBody>
        </p:sp>
      </p:grpSp>
      <p:grpSp>
        <p:nvGrpSpPr>
          <p:cNvPr id="20" name="Group 19"/>
          <p:cNvGrpSpPr/>
          <p:nvPr/>
        </p:nvGrpSpPr>
        <p:grpSpPr>
          <a:xfrm>
            <a:off x="6163703" y="1224067"/>
            <a:ext cx="1252266" cy="1215517"/>
            <a:chOff x="7759166" y="1153245"/>
            <a:chExt cx="1312360" cy="1273847"/>
          </a:xfrm>
        </p:grpSpPr>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5480" y="1153245"/>
              <a:ext cx="630802" cy="630802"/>
            </a:xfrm>
            <a:prstGeom prst="rect">
              <a:avLst/>
            </a:prstGeom>
          </p:spPr>
        </p:pic>
        <p:sp>
          <p:nvSpPr>
            <p:cNvPr id="23" name="Rectangle 22"/>
            <p:cNvSpPr/>
            <p:nvPr/>
          </p:nvSpPr>
          <p:spPr>
            <a:xfrm>
              <a:off x="7759166" y="1943273"/>
              <a:ext cx="1312360" cy="48381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Benchmarking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Surveys</a:t>
              </a:r>
            </a:p>
          </p:txBody>
        </p:sp>
      </p:grpSp>
      <p:grpSp>
        <p:nvGrpSpPr>
          <p:cNvPr id="14" name="Group 13"/>
          <p:cNvGrpSpPr/>
          <p:nvPr/>
        </p:nvGrpSpPr>
        <p:grpSpPr>
          <a:xfrm>
            <a:off x="7278366" y="1047990"/>
            <a:ext cx="1200970" cy="1395244"/>
            <a:chOff x="5305489" y="2855373"/>
            <a:chExt cx="1258602" cy="1462199"/>
          </a:xfrm>
        </p:grpSpPr>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0331" y="2855373"/>
              <a:ext cx="917999" cy="917999"/>
            </a:xfrm>
            <a:prstGeom prst="rect">
              <a:avLst/>
            </a:prstGeom>
          </p:spPr>
        </p:pic>
        <p:sp>
          <p:nvSpPr>
            <p:cNvPr id="24" name="Rectangle 23"/>
            <p:cNvSpPr/>
            <p:nvPr/>
          </p:nvSpPr>
          <p:spPr>
            <a:xfrm>
              <a:off x="5305489" y="3833753"/>
              <a:ext cx="1258602" cy="48381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Conference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Presentations</a:t>
              </a:r>
            </a:p>
          </p:txBody>
        </p:sp>
      </p:grpSp>
      <p:grpSp>
        <p:nvGrpSpPr>
          <p:cNvPr id="28" name="Group 27"/>
          <p:cNvGrpSpPr/>
          <p:nvPr/>
        </p:nvGrpSpPr>
        <p:grpSpPr>
          <a:xfrm>
            <a:off x="9704393" y="1278761"/>
            <a:ext cx="1553630" cy="1147339"/>
            <a:chOff x="8777940" y="2921646"/>
            <a:chExt cx="1628185" cy="1202398"/>
          </a:xfrm>
        </p:grpSpPr>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78200" y="2921646"/>
              <a:ext cx="692796" cy="692796"/>
            </a:xfrm>
            <a:prstGeom prst="rect">
              <a:avLst/>
            </a:prstGeom>
          </p:spPr>
        </p:pic>
        <p:sp>
          <p:nvSpPr>
            <p:cNvPr id="26" name="Rectangle 25"/>
            <p:cNvSpPr/>
            <p:nvPr/>
          </p:nvSpPr>
          <p:spPr>
            <a:xfrm>
              <a:off x="8777940" y="3833752"/>
              <a:ext cx="1628185" cy="2902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Tools &amp; Templates</a:t>
              </a:r>
            </a:p>
          </p:txBody>
        </p:sp>
      </p:grpSp>
      <p:grpSp>
        <p:nvGrpSpPr>
          <p:cNvPr id="27" name="Group 26"/>
          <p:cNvGrpSpPr/>
          <p:nvPr/>
        </p:nvGrpSpPr>
        <p:grpSpPr>
          <a:xfrm>
            <a:off x="8653618" y="1124961"/>
            <a:ext cx="1030728" cy="1208254"/>
            <a:chOff x="7160795" y="2857808"/>
            <a:chExt cx="1080190" cy="1266236"/>
          </a:xfrm>
        </p:grpSpPr>
        <p:sp>
          <p:nvSpPr>
            <p:cNvPr id="25" name="Rectangle 24"/>
            <p:cNvSpPr/>
            <p:nvPr/>
          </p:nvSpPr>
          <p:spPr>
            <a:xfrm>
              <a:off x="7315208" y="3833752"/>
              <a:ext cx="722705" cy="2902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Videos</a:t>
              </a: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0795" y="2857808"/>
              <a:ext cx="1080190" cy="945166"/>
            </a:xfrm>
            <a:prstGeom prst="rect">
              <a:avLst/>
            </a:prstGeom>
          </p:spPr>
        </p:pic>
      </p:grpSp>
      <p:sp>
        <p:nvSpPr>
          <p:cNvPr id="31" name="TextBox 30"/>
          <p:cNvSpPr txBox="1"/>
          <p:nvPr/>
        </p:nvSpPr>
        <p:spPr>
          <a:xfrm>
            <a:off x="494324" y="2473104"/>
            <a:ext cx="68103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66"/>
                </a:solidFill>
                <a:effectLst/>
                <a:uLnTx/>
                <a:uFillTx/>
                <a:latin typeface="Arial"/>
                <a:ea typeface="+mn-ea"/>
                <a:cs typeface="Arial" pitchFamily="34" charset="0"/>
              </a:rPr>
              <a:t>Here are some additional items that may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0" cap="none" spc="0" normalizeH="0" baseline="0" noProof="0" dirty="0">
              <a:ln>
                <a:noFill/>
              </a:ln>
              <a:solidFill>
                <a:srgbClr val="000066"/>
              </a:solidFill>
              <a:effectLst/>
              <a:uLnTx/>
              <a:uFillTx/>
              <a:latin typeface="Arial"/>
              <a:ea typeface="+mn-ea"/>
              <a:cs typeface="Arial" pitchFamily="34" charset="0"/>
            </a:endParaRPr>
          </a:p>
        </p:txBody>
      </p:sp>
      <p:sp>
        <p:nvSpPr>
          <p:cNvPr id="42" name="Footer Placeholder 12">
            <a:extLst>
              <a:ext uri="{FF2B5EF4-FFF2-40B4-BE49-F238E27FC236}">
                <a16:creationId xmlns:a16="http://schemas.microsoft.com/office/drawing/2014/main" id="{82EC957D-4E64-4CE8-8F85-FE6510A808F5}"/>
              </a:ext>
            </a:extLst>
          </p:cNvPr>
          <p:cNvSpPr>
            <a:spLocks noGrp="1"/>
          </p:cNvSpPr>
          <p:nvPr>
            <p:ph type="ftr" sz="quarter" idx="3"/>
          </p:nvPr>
        </p:nvSpPr>
        <p:spPr>
          <a:xfrm>
            <a:off x="4242765" y="6492876"/>
            <a:ext cx="3860800" cy="365125"/>
          </a:xfrm>
        </p:spPr>
        <p:txBody>
          <a:bodyPr/>
          <a:lstStyle/>
          <a:p>
            <a:pPr marL="0" marR="0" lvl="0" indent="0" algn="ctr" defTabSz="914400" rtl="0" eaLnBrk="0" fontAlgn="base" latinLnBrk="0" hangingPunct="0">
              <a:lnSpc>
                <a:spcPct val="90000"/>
              </a:lnSpc>
              <a:spcBef>
                <a:spcPct val="25000"/>
              </a:spcBef>
              <a:spcAft>
                <a:spcPct val="0"/>
              </a:spcAft>
              <a:buClr>
                <a:srgbClr val="000066"/>
              </a:buClr>
              <a:buSzTx/>
              <a:buFont typeface="Wingdings" pitchFamily="2" charset="2"/>
              <a:buNone/>
              <a:tabLst/>
              <a:defRPr/>
            </a:pPr>
            <a:r>
              <a:rPr kumimoji="0" lang="en-US" sz="900" b="0" i="0" u="none" strike="noStrike" kern="1200" cap="none" spc="0" normalizeH="0" baseline="0" noProof="0" dirty="0">
                <a:ln>
                  <a:noFill/>
                </a:ln>
                <a:solidFill>
                  <a:srgbClr val="000066"/>
                </a:solidFill>
                <a:effectLst/>
                <a:uLnTx/>
                <a:uFillTx/>
                <a:latin typeface="Arial"/>
                <a:ea typeface="+mn-ea"/>
                <a:cs typeface="Times New Roman"/>
              </a:rPr>
              <a:t>© Nexview Consulting, LLC ®</a:t>
            </a:r>
          </a:p>
        </p:txBody>
      </p:sp>
      <p:pic>
        <p:nvPicPr>
          <p:cNvPr id="5" name="Picture 4">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4055" y="5084532"/>
            <a:ext cx="943224" cy="1463040"/>
          </a:xfrm>
          <a:prstGeom prst="rect">
            <a:avLst/>
          </a:prstGeom>
        </p:spPr>
      </p:pic>
      <p:pic>
        <p:nvPicPr>
          <p:cNvPr id="33" name="Picture 32">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52194" y="2969774"/>
            <a:ext cx="1095354" cy="1418196"/>
          </a:xfrm>
          <a:prstGeom prst="rect">
            <a:avLst/>
          </a:prstGeom>
        </p:spPr>
      </p:pic>
      <p:sp>
        <p:nvSpPr>
          <p:cNvPr id="34" name="Rectangle 33"/>
          <p:cNvSpPr/>
          <p:nvPr/>
        </p:nvSpPr>
        <p:spPr>
          <a:xfrm>
            <a:off x="776673" y="4422523"/>
            <a:ext cx="216597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“Revitalize Your S&amp;OP”</a:t>
            </a: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Journal of Business Forecasting</a:t>
            </a:r>
          </a:p>
        </p:txBody>
      </p:sp>
      <p:pic>
        <p:nvPicPr>
          <p:cNvPr id="35" name="Picture 34">
            <a:hlinkClick r:id="rId14"/>
          </p:cNvPr>
          <p:cNvPicPr>
            <a:picLocks/>
          </p:cNvPicPr>
          <p:nvPr/>
        </p:nvPicPr>
        <p:blipFill>
          <a:blip r:embed="rId16">
            <a:extLst>
              <a:ext uri="{28A0092B-C50C-407E-A947-70E740481C1C}">
                <a14:useLocalDpi xmlns:a14="http://schemas.microsoft.com/office/drawing/2010/main" val="0"/>
              </a:ext>
            </a:extLst>
          </a:blip>
          <a:stretch>
            <a:fillRect/>
          </a:stretch>
        </p:blipFill>
        <p:spPr>
          <a:xfrm>
            <a:off x="3959287" y="2958454"/>
            <a:ext cx="1005766" cy="1314521"/>
          </a:xfrm>
          <a:prstGeom prst="rect">
            <a:avLst/>
          </a:prstGeom>
        </p:spPr>
      </p:pic>
      <p:sp>
        <p:nvSpPr>
          <p:cNvPr id="36" name="Rectangle 35"/>
          <p:cNvSpPr/>
          <p:nvPr/>
        </p:nvSpPr>
        <p:spPr>
          <a:xfrm>
            <a:off x="3604176" y="4314801"/>
            <a:ext cx="1952779"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“Directing Success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10 Tips for S&amp;OP Sponsors”</a:t>
            </a: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APICS Magazine</a:t>
            </a:r>
          </a:p>
        </p:txBody>
      </p:sp>
      <p:pic>
        <p:nvPicPr>
          <p:cNvPr id="1026" name="Picture 2" descr="http://nexviewconsulting.com/wordpress/wp-content/uploads/2016/07/26ways-metaslider-1.jpg">
            <a:hlinkClick r:id="rId14"/>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72576" y="2962664"/>
            <a:ext cx="1076302" cy="1353065"/>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9382530" y="4314801"/>
            <a:ext cx="2185214"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“26 Ways to Get Sales On Board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with Demand Planning”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Supply Chain Quarterly</a:t>
            </a:r>
          </a:p>
        </p:txBody>
      </p:sp>
      <p:sp>
        <p:nvSpPr>
          <p:cNvPr id="39" name="Rectangle 38">
            <a:extLst>
              <a:ext uri="{FF2B5EF4-FFF2-40B4-BE49-F238E27FC236}">
                <a16:creationId xmlns:a16="http://schemas.microsoft.com/office/drawing/2014/main" id="{B6F9E028-B955-47CE-8448-05F5BB9C35F0}"/>
              </a:ext>
            </a:extLst>
          </p:cNvPr>
          <p:cNvSpPr/>
          <p:nvPr/>
        </p:nvSpPr>
        <p:spPr>
          <a:xfrm>
            <a:off x="1434040" y="5261891"/>
            <a:ext cx="190804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Sales &amp; Operations Planning RESULTS</a:t>
            </a:r>
            <a:endPar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Full book on Amazon.com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pic>
        <p:nvPicPr>
          <p:cNvPr id="16" name="Picture 15">
            <a:hlinkClick r:id="rId14"/>
            <a:extLst>
              <a:ext uri="{FF2B5EF4-FFF2-40B4-BE49-F238E27FC236}">
                <a16:creationId xmlns:a16="http://schemas.microsoft.com/office/drawing/2014/main" id="{2321B952-BBF4-481D-8AA8-E72D7AB1EC9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9987" t="3326" r="25316" b="7620"/>
          <a:stretch/>
        </p:blipFill>
        <p:spPr>
          <a:xfrm>
            <a:off x="6374578" y="5081256"/>
            <a:ext cx="929290" cy="1451538"/>
          </a:xfrm>
          <a:prstGeom prst="rect">
            <a:avLst/>
          </a:prstGeom>
        </p:spPr>
      </p:pic>
      <p:sp>
        <p:nvSpPr>
          <p:cNvPr id="40" name="Rectangle 39">
            <a:extLst>
              <a:ext uri="{FF2B5EF4-FFF2-40B4-BE49-F238E27FC236}">
                <a16:creationId xmlns:a16="http://schemas.microsoft.com/office/drawing/2014/main" id="{D34C6E1F-A617-4EAF-A0FE-CDCE1CF58973}"/>
              </a:ext>
            </a:extLst>
          </p:cNvPr>
          <p:cNvSpPr/>
          <p:nvPr/>
        </p:nvSpPr>
        <p:spPr>
          <a:xfrm>
            <a:off x="7309380" y="5261891"/>
            <a:ext cx="218119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S&amp;OP Implementation Success</a:t>
            </a:r>
            <a:endPar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eBook pre-release of next full book, Our implementation methodology and tips </a:t>
            </a:r>
          </a:p>
        </p:txBody>
      </p:sp>
      <p:pic>
        <p:nvPicPr>
          <p:cNvPr id="43" name="Picture 12" descr="Journal of Trading Partner Practices">
            <a:hlinkClick r:id="rId14"/>
            <a:extLst>
              <a:ext uri="{FF2B5EF4-FFF2-40B4-BE49-F238E27FC236}">
                <a16:creationId xmlns:a16="http://schemas.microsoft.com/office/drawing/2014/main" id="{78D20B30-D3E4-4C32-BF4F-25938B853AD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54164" y="2962156"/>
            <a:ext cx="1041521" cy="134842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75EC1125-C086-422E-B8BF-C5F27E3B3769}"/>
              </a:ext>
            </a:extLst>
          </p:cNvPr>
          <p:cNvSpPr/>
          <p:nvPr/>
        </p:nvSpPr>
        <p:spPr>
          <a:xfrm>
            <a:off x="6285912" y="4300289"/>
            <a:ext cx="2162773"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“Why S&amp;OP Matters to the CFO”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Journal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Trading Partner Practices</a:t>
            </a:r>
          </a:p>
        </p:txBody>
      </p:sp>
      <p:pic>
        <p:nvPicPr>
          <p:cNvPr id="9" name="Picture 8">
            <a:hlinkClick r:id="rId14"/>
            <a:extLst>
              <a:ext uri="{FF2B5EF4-FFF2-40B4-BE49-F238E27FC236}">
                <a16:creationId xmlns:a16="http://schemas.microsoft.com/office/drawing/2014/main" id="{48B0F3ED-3E1E-4DE4-A2F2-F209669AE7E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492337" y="5167237"/>
            <a:ext cx="1008993" cy="1463040"/>
          </a:xfrm>
          <a:prstGeom prst="rect">
            <a:avLst/>
          </a:prstGeom>
        </p:spPr>
      </p:pic>
      <p:sp>
        <p:nvSpPr>
          <p:cNvPr id="45" name="Rectangle 44">
            <a:extLst>
              <a:ext uri="{FF2B5EF4-FFF2-40B4-BE49-F238E27FC236}">
                <a16:creationId xmlns:a16="http://schemas.microsoft.com/office/drawing/2014/main" id="{15575C4B-2CB6-438B-96A1-6C479DDC7AC6}"/>
              </a:ext>
            </a:extLst>
          </p:cNvPr>
          <p:cNvSpPr/>
          <p:nvPr/>
        </p:nvSpPr>
        <p:spPr>
          <a:xfrm>
            <a:off x="10199448" y="5261891"/>
            <a:ext cx="198913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Choose the Right Supply Chain Consultant </a:t>
            </a:r>
            <a:endPar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eBook, An insider’s candid perspective</a:t>
            </a:r>
          </a:p>
        </p:txBody>
      </p:sp>
      <p:pic>
        <p:nvPicPr>
          <p:cNvPr id="32" name="Picture 31" descr="A picture containing monitor, clock&#10;&#10;Description automatically generated">
            <a:hlinkClick r:id="rId21"/>
            <a:extLst>
              <a:ext uri="{FF2B5EF4-FFF2-40B4-BE49-F238E27FC236}">
                <a16:creationId xmlns:a16="http://schemas.microsoft.com/office/drawing/2014/main" id="{C0364431-1026-43BF-A01D-B844646FB0D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089825" y="5087162"/>
            <a:ext cx="1308577" cy="1599024"/>
          </a:xfrm>
          <a:prstGeom prst="rect">
            <a:avLst/>
          </a:prstGeom>
        </p:spPr>
      </p:pic>
      <p:sp>
        <p:nvSpPr>
          <p:cNvPr id="46" name="Rectangle 45">
            <a:extLst>
              <a:ext uri="{FF2B5EF4-FFF2-40B4-BE49-F238E27FC236}">
                <a16:creationId xmlns:a16="http://schemas.microsoft.com/office/drawing/2014/main" id="{34E3C171-46CC-46EF-861E-71FC15F37BD8}"/>
              </a:ext>
            </a:extLst>
          </p:cNvPr>
          <p:cNvSpPr/>
          <p:nvPr/>
        </p:nvSpPr>
        <p:spPr>
          <a:xfrm>
            <a:off x="4193112" y="5261891"/>
            <a:ext cx="1908048"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S&amp;OP Jumpstart! A Primer for Implementation and Improvement</a:t>
            </a:r>
            <a:endPar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Booklet for project teams, See on Amazon.com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639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DFC1-B17E-833A-0987-AB287CCECBBC}"/>
              </a:ext>
            </a:extLst>
          </p:cNvPr>
          <p:cNvSpPr>
            <a:spLocks noGrp="1"/>
          </p:cNvSpPr>
          <p:nvPr>
            <p:ph type="title"/>
          </p:nvPr>
        </p:nvSpPr>
        <p:spPr/>
        <p:txBody>
          <a:bodyPr/>
          <a:lstStyle/>
          <a:p>
            <a:r>
              <a:rPr lang="en-US" sz="2000" dirty="0"/>
              <a:t>This can help you organize, plan, and jumpstart (or check) your efforts</a:t>
            </a:r>
          </a:p>
        </p:txBody>
      </p:sp>
      <p:sp>
        <p:nvSpPr>
          <p:cNvPr id="3" name="Content Placeholder 2">
            <a:extLst>
              <a:ext uri="{FF2B5EF4-FFF2-40B4-BE49-F238E27FC236}">
                <a16:creationId xmlns:a16="http://schemas.microsoft.com/office/drawing/2014/main" id="{E918783C-9352-2E96-47A6-D773A161E86F}"/>
              </a:ext>
            </a:extLst>
          </p:cNvPr>
          <p:cNvSpPr>
            <a:spLocks noGrp="1"/>
          </p:cNvSpPr>
          <p:nvPr>
            <p:ph idx="1"/>
          </p:nvPr>
        </p:nvSpPr>
        <p:spPr>
          <a:xfrm>
            <a:off x="304800" y="1133080"/>
            <a:ext cx="11404600" cy="4843573"/>
          </a:xfrm>
        </p:spPr>
        <p:txBody>
          <a:bodyPr/>
          <a:lstStyle/>
          <a:p>
            <a:pPr>
              <a:spcBef>
                <a:spcPts val="800"/>
              </a:spcBef>
            </a:pPr>
            <a:r>
              <a:rPr lang="en-US" sz="1800" dirty="0"/>
              <a:t>Congratulations on your new role!</a:t>
            </a:r>
          </a:p>
          <a:p>
            <a:pPr lvl="1">
              <a:spcBef>
                <a:spcPts val="800"/>
              </a:spcBef>
            </a:pPr>
            <a:r>
              <a:rPr lang="en-US" sz="1600" dirty="0"/>
              <a:t>Perhaps these contents reinforce your plans, or add a couple things you weren’t thinking of, there are many examples</a:t>
            </a:r>
          </a:p>
          <a:p>
            <a:pPr>
              <a:spcBef>
                <a:spcPts val="800"/>
              </a:spcBef>
            </a:pPr>
            <a:r>
              <a:rPr lang="en-US" sz="1800" dirty="0"/>
              <a:t>As we know when in a new role</a:t>
            </a:r>
            <a:r>
              <a:rPr lang="en-US" sz="1800"/>
              <a:t>, it’s important </a:t>
            </a:r>
            <a:r>
              <a:rPr lang="en-US" sz="1800" dirty="0"/>
              <a:t>to make a fast, visible impact</a:t>
            </a:r>
          </a:p>
          <a:p>
            <a:pPr lvl="1">
              <a:spcBef>
                <a:spcPts val="800"/>
              </a:spcBef>
            </a:pPr>
            <a:r>
              <a:rPr lang="en-US" sz="1600" dirty="0"/>
              <a:t>Visibility and communication</a:t>
            </a:r>
          </a:p>
          <a:p>
            <a:pPr lvl="1">
              <a:spcBef>
                <a:spcPts val="800"/>
              </a:spcBef>
            </a:pPr>
            <a:r>
              <a:rPr lang="en-US" sz="1600" dirty="0"/>
              <a:t>Commitment – You need to dive off the board, dipping your toe will only work for a very short time at your level; doing the “regular job” is not enough right now</a:t>
            </a:r>
          </a:p>
          <a:p>
            <a:pPr lvl="1">
              <a:spcBef>
                <a:spcPts val="800"/>
              </a:spcBef>
            </a:pPr>
            <a:r>
              <a:rPr lang="en-US" sz="1600" dirty="0"/>
              <a:t>Action – Needed especially on quick wins; for longer items, even only a couple initial improvements will have impact</a:t>
            </a:r>
          </a:p>
          <a:p>
            <a:pPr>
              <a:spcBef>
                <a:spcPts val="800"/>
              </a:spcBef>
            </a:pPr>
            <a:r>
              <a:rPr lang="en-US" sz="1800" dirty="0"/>
              <a:t>The plan is geared towards those who have joined new companies</a:t>
            </a:r>
          </a:p>
          <a:p>
            <a:pPr lvl="1">
              <a:spcBef>
                <a:spcPts val="800"/>
              </a:spcBef>
            </a:pPr>
            <a:r>
              <a:rPr lang="en-US" sz="1600" dirty="0"/>
              <a:t>If you’ve not changed companies, but have just been promoted, you’ll likely be able to skip some of the initial steps, you’re ahead – </a:t>
            </a:r>
            <a:r>
              <a:rPr lang="en-US" sz="1600" i="1" dirty="0"/>
              <a:t>but be sure to stop doing your old job and act the job of your new role!</a:t>
            </a:r>
          </a:p>
          <a:p>
            <a:pPr>
              <a:spcBef>
                <a:spcPts val="800"/>
              </a:spcBef>
            </a:pPr>
            <a:r>
              <a:rPr lang="en-US" sz="1800" dirty="0"/>
              <a:t>The plan should be thought of mostly as a guide</a:t>
            </a:r>
          </a:p>
          <a:p>
            <a:pPr lvl="1">
              <a:spcBef>
                <a:spcPts val="800"/>
              </a:spcBef>
            </a:pPr>
            <a:r>
              <a:rPr lang="en-US" sz="1600" dirty="0"/>
              <a:t>We’ve attempted to be specific where we can, but no two situations are the same, we’ve included several examples that may help you apply specificity</a:t>
            </a:r>
          </a:p>
          <a:p>
            <a:pPr lvl="1">
              <a:spcBef>
                <a:spcPts val="800"/>
              </a:spcBef>
            </a:pPr>
            <a:r>
              <a:rPr lang="en-US" sz="1600" dirty="0"/>
              <a:t>We are consultants so the plan follows what we do:  Listen/Understand </a:t>
            </a:r>
            <a:r>
              <a:rPr lang="en-US" sz="1600" dirty="0">
                <a:sym typeface="Wingdings" panose="05000000000000000000" pitchFamily="2" charset="2"/>
              </a:rPr>
              <a:t> Assess  Build Consensus  Improve</a:t>
            </a:r>
            <a:endParaRPr lang="en-US" sz="1600" dirty="0"/>
          </a:p>
        </p:txBody>
      </p:sp>
      <p:sp>
        <p:nvSpPr>
          <p:cNvPr id="4" name="Footer Placeholder 3">
            <a:extLst>
              <a:ext uri="{FF2B5EF4-FFF2-40B4-BE49-F238E27FC236}">
                <a16:creationId xmlns:a16="http://schemas.microsoft.com/office/drawing/2014/main" id="{7F703F13-4073-4D89-66AE-6A43DC87B333}"/>
              </a:ext>
            </a:extLst>
          </p:cNvPr>
          <p:cNvSpPr>
            <a:spLocks noGrp="1"/>
          </p:cNvSpPr>
          <p:nvPr>
            <p:ph type="ftr" sz="quarter" idx="3"/>
          </p:nvPr>
        </p:nvSpPr>
        <p:spPr/>
        <p:txBody>
          <a:bodyPr/>
          <a:lstStyle/>
          <a:p>
            <a:pPr>
              <a:buClr>
                <a:srgbClr val="000066"/>
              </a:buClr>
            </a:pPr>
            <a:r>
              <a:rPr lang="en-US" sz="900" dirty="0">
                <a:solidFill>
                  <a:srgbClr val="000066"/>
                </a:solidFill>
              </a:rPr>
              <a:t>© Nexview Consulting, LLC ®</a:t>
            </a:r>
          </a:p>
        </p:txBody>
      </p:sp>
    </p:spTree>
    <p:extLst>
      <p:ext uri="{BB962C8B-B14F-4D97-AF65-F5344CB8AC3E}">
        <p14:creationId xmlns:p14="http://schemas.microsoft.com/office/powerpoint/2010/main" val="1637991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5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4140" y="207804"/>
            <a:ext cx="11041380" cy="533400"/>
          </a:xfrm>
        </p:spPr>
        <p:txBody>
          <a:bodyPr/>
          <a:lstStyle/>
          <a:p>
            <a:r>
              <a:rPr lang="en-US" sz="2000" dirty="0"/>
              <a:t>About Nexview Consulting</a:t>
            </a:r>
          </a:p>
        </p:txBody>
      </p:sp>
      <p:sp>
        <p:nvSpPr>
          <p:cNvPr id="5" name="Rectangle 3"/>
          <p:cNvSpPr txBox="1">
            <a:spLocks noChangeArrowheads="1"/>
          </p:cNvSpPr>
          <p:nvPr/>
        </p:nvSpPr>
        <p:spPr bwMode="auto">
          <a:xfrm>
            <a:off x="745906" y="4674133"/>
            <a:ext cx="3131506" cy="96466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5000"/>
              </a:spcBef>
              <a:spcAft>
                <a:spcPct val="0"/>
              </a:spcAft>
              <a:buClr>
                <a:schemeClr val="tx2"/>
              </a:buClr>
              <a:buFont typeface="Wingdings" pitchFamily="2" charset="2"/>
              <a:buChar char="Ø"/>
              <a:defRPr sz="2000">
                <a:solidFill>
                  <a:schemeClr val="tx2"/>
                </a:solidFill>
                <a:latin typeface="+mn-lt"/>
                <a:ea typeface="+mn-ea"/>
                <a:cs typeface="+mn-cs"/>
              </a:defRPr>
            </a:lvl1pPr>
            <a:lvl2pPr marL="742950" indent="-285750" algn="l" rtl="0" eaLnBrk="0" fontAlgn="base" hangingPunct="0">
              <a:spcBef>
                <a:spcPct val="25000"/>
              </a:spcBef>
              <a:spcAft>
                <a:spcPct val="0"/>
              </a:spcAft>
              <a:buClr>
                <a:schemeClr val="tx2"/>
              </a:buClr>
              <a:buFont typeface="Wingdings 2" pitchFamily="18" charset="2"/>
              <a:buChar char="®"/>
              <a:defRPr>
                <a:solidFill>
                  <a:schemeClr val="tx2"/>
                </a:solidFill>
                <a:latin typeface="+mn-lt"/>
              </a:defRPr>
            </a:lvl2pPr>
            <a:lvl3pPr marL="1143000" indent="-228600" algn="l" rtl="0" eaLnBrk="0" fontAlgn="base" hangingPunct="0">
              <a:spcBef>
                <a:spcPct val="25000"/>
              </a:spcBef>
              <a:spcAft>
                <a:spcPct val="0"/>
              </a:spcAft>
              <a:buClr>
                <a:schemeClr val="tx2"/>
              </a:buClr>
              <a:buFont typeface="Wingdings" pitchFamily="2" charset="2"/>
              <a:buChar char="§"/>
              <a:defRPr sz="1400">
                <a:solidFill>
                  <a:schemeClr val="tx2"/>
                </a:solidFill>
                <a:latin typeface="+mn-lt"/>
              </a:defRPr>
            </a:lvl3pPr>
            <a:lvl4pPr marL="1600200" indent="-228600" algn="l" rtl="0" eaLnBrk="0" fontAlgn="base" hangingPunct="0">
              <a:spcBef>
                <a:spcPct val="25000"/>
              </a:spcBef>
              <a:spcAft>
                <a:spcPct val="0"/>
              </a:spcAft>
              <a:buClr>
                <a:schemeClr val="tx2"/>
              </a:buClr>
              <a:buChar char="-"/>
              <a:defRPr sz="1400">
                <a:solidFill>
                  <a:schemeClr val="tx2"/>
                </a:solidFill>
                <a:latin typeface="+mn-lt"/>
              </a:defRPr>
            </a:lvl4pPr>
            <a:lvl5pPr marL="20574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5pPr>
            <a:lvl6pPr marL="25146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6pPr>
            <a:lvl7pPr marL="29718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7pPr>
            <a:lvl8pPr marL="34290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8pPr>
            <a:lvl9pPr marL="38862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9pPr>
          </a:lstStyle>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r>
              <a:rPr kumimoji="0" lang="en-US" sz="1600" b="0" i="0" u="none" strike="noStrike" kern="0" cap="none" spc="0" normalizeH="0" baseline="0" noProof="0" dirty="0">
                <a:ln>
                  <a:noFill/>
                </a:ln>
                <a:solidFill>
                  <a:srgbClr val="000066"/>
                </a:solidFill>
                <a:effectLst/>
                <a:uLnTx/>
                <a:uFillTx/>
                <a:latin typeface="Arial"/>
                <a:ea typeface="+mn-ea"/>
                <a:cs typeface="+mn-cs"/>
              </a:rPr>
              <a:t>Nexview Consulting, LLC</a:t>
            </a:r>
          </a:p>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r>
              <a:rPr kumimoji="0" lang="en-US" sz="1600" b="0" i="0" u="none" strike="noStrike" kern="0" cap="none" spc="0" normalizeH="0" baseline="0" noProof="0" dirty="0">
                <a:ln>
                  <a:noFill/>
                </a:ln>
                <a:solidFill>
                  <a:srgbClr val="000066"/>
                </a:solidFill>
                <a:effectLst/>
                <a:uLnTx/>
                <a:uFillTx/>
                <a:latin typeface="Arial"/>
                <a:ea typeface="+mn-ea"/>
                <a:cs typeface="+mn-cs"/>
              </a:rPr>
              <a:t>info@nexviewconsulting.com</a:t>
            </a:r>
          </a:p>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r>
              <a:rPr kumimoji="0" lang="en-US" sz="1600" b="0" i="0" u="none" strike="noStrike" kern="0" cap="none" spc="0" normalizeH="0" baseline="0" noProof="0" dirty="0">
                <a:ln>
                  <a:noFill/>
                </a:ln>
                <a:solidFill>
                  <a:srgbClr val="000066"/>
                </a:solidFill>
                <a:effectLst/>
                <a:uLnTx/>
                <a:uFillTx/>
                <a:latin typeface="Arial"/>
                <a:ea typeface="+mn-ea"/>
                <a:cs typeface="+mn-cs"/>
              </a:rPr>
              <a:t>+1.800.631.4842</a:t>
            </a:r>
          </a:p>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endParaRPr kumimoji="0" lang="en-US" sz="1800" b="0" i="0" u="none" strike="noStrike" kern="0" cap="none" spc="0" normalizeH="0" baseline="0" noProof="0" dirty="0">
              <a:ln>
                <a:noFill/>
              </a:ln>
              <a:solidFill>
                <a:srgbClr val="000066"/>
              </a:solidFill>
              <a:effectLst/>
              <a:uLnTx/>
              <a:uFillTx/>
              <a:latin typeface="Arial"/>
              <a:ea typeface="+mn-ea"/>
              <a:cs typeface="+mn-cs"/>
            </a:endParaRPr>
          </a:p>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endParaRPr kumimoji="0" lang="en-US" sz="2000" b="0" i="0" u="none" strike="noStrike" kern="0" cap="none" spc="0" normalizeH="0" baseline="0" noProof="0" dirty="0">
              <a:ln>
                <a:noFill/>
              </a:ln>
              <a:solidFill>
                <a:srgbClr val="000066"/>
              </a:solidFill>
              <a:effectLst/>
              <a:uLnTx/>
              <a:uFillTx/>
              <a:latin typeface="Arial"/>
              <a:ea typeface="+mn-ea"/>
              <a:cs typeface="+mn-cs"/>
            </a:endParaRPr>
          </a:p>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endParaRPr kumimoji="0" lang="en-US" sz="2000" b="0" i="0" u="none" strike="noStrike" kern="0" cap="none" spc="0" normalizeH="0" baseline="0" noProof="0" dirty="0">
              <a:ln>
                <a:noFill/>
              </a:ln>
              <a:solidFill>
                <a:srgbClr val="000066"/>
              </a:solidFill>
              <a:effectLst/>
              <a:uLnTx/>
              <a:uFillTx/>
              <a:latin typeface="Arial"/>
              <a:ea typeface="+mn-ea"/>
              <a:cs typeface="+mn-cs"/>
            </a:endParaRPr>
          </a:p>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endParaRPr kumimoji="0" lang="en-US" sz="2000" b="0" i="0" u="none" strike="noStrike" kern="0" cap="none" spc="0" normalizeH="0" baseline="0" noProof="0" dirty="0">
              <a:ln>
                <a:noFill/>
              </a:ln>
              <a:solidFill>
                <a:srgbClr val="000066"/>
              </a:solidFill>
              <a:effectLst/>
              <a:uLnTx/>
              <a:uFillTx/>
              <a:latin typeface="Arial"/>
              <a:ea typeface="+mn-ea"/>
              <a:cs typeface="+mn-cs"/>
            </a:endParaRPr>
          </a:p>
        </p:txBody>
      </p:sp>
      <p:sp>
        <p:nvSpPr>
          <p:cNvPr id="9" name="TextBox 8"/>
          <p:cNvSpPr txBox="1"/>
          <p:nvPr/>
        </p:nvSpPr>
        <p:spPr>
          <a:xfrm>
            <a:off x="745905" y="1179292"/>
            <a:ext cx="10551892"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2060"/>
                </a:solidFill>
                <a:effectLst/>
                <a:uLnTx/>
                <a:uFillTx/>
                <a:latin typeface="Arial" pitchFamily="34" charset="0"/>
                <a:ea typeface="+mn-ea"/>
                <a:cs typeface="Arial" pitchFamily="34" charset="0"/>
              </a:rPr>
              <a:t>Nexview Consulting is a boutique management consulting firm that specializes in Sales &amp; Operations Planning and Supply Chain improvement. We leverage S&amp;OP to be the platform for continuous improvement and profitability in client organizations. We also work with clients to improve organizational performance, structure, and enabling supply chain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00206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2060"/>
                </a:solidFill>
                <a:effectLst/>
                <a:uLnTx/>
                <a:uFillTx/>
                <a:latin typeface="Arial" pitchFamily="34" charset="0"/>
                <a:ea typeface="+mn-ea"/>
                <a:cs typeface="Arial" pitchFamily="34" charset="0"/>
              </a:rPr>
              <a:t>Consulting methods promote sustainability of performance improving behaviors, tangible results, and development of client team members. Our consultants are highly-experienced business and consulting leaders with track records of delivering results for clients across the world, typically with larger more well-known consulting firms. We are based in the Boston area, but we travel worldwide to conduct training seminars, speak at conferences, and work with clients on high-impact, performance improving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0" cap="none" spc="0" normalizeH="0" baseline="0" noProof="0" dirty="0">
              <a:ln>
                <a:noFill/>
              </a:ln>
              <a:solidFill>
                <a:srgbClr val="000066"/>
              </a:solidFill>
              <a:effectLst/>
              <a:uLnTx/>
              <a:uFillTx/>
              <a:latin typeface="Arial"/>
              <a:ea typeface="+mn-ea"/>
              <a:cs typeface="Arial" pitchFamily="34" charset="0"/>
            </a:endParaRPr>
          </a:p>
        </p:txBody>
      </p:sp>
      <p:sp>
        <p:nvSpPr>
          <p:cNvPr id="26" name="Rectangle 25"/>
          <p:cNvSpPr/>
          <p:nvPr/>
        </p:nvSpPr>
        <p:spPr>
          <a:xfrm>
            <a:off x="534140" y="6260539"/>
            <a:ext cx="249940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pitchFamily="34" charset="0"/>
                <a:ea typeface="+mn-ea"/>
                <a:cs typeface="Arial" pitchFamily="34" charset="0"/>
                <a:hlinkClick r:id="rId3"/>
              </a:rPr>
              <a:t>nexviewconsulting.com</a:t>
            </a:r>
            <a:endParaRPr kumimoji="0" lang="en-US" sz="1600" b="1" i="0" u="none" strike="noStrike" kern="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8" name="Rectangle 3"/>
          <p:cNvSpPr txBox="1">
            <a:spLocks noChangeArrowheads="1"/>
          </p:cNvSpPr>
          <p:nvPr/>
        </p:nvSpPr>
        <p:spPr bwMode="auto">
          <a:xfrm>
            <a:off x="4071417" y="4697432"/>
            <a:ext cx="3773781" cy="77961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5000"/>
              </a:spcBef>
              <a:spcAft>
                <a:spcPct val="0"/>
              </a:spcAft>
              <a:buClr>
                <a:schemeClr val="tx2"/>
              </a:buClr>
              <a:buFont typeface="Wingdings" pitchFamily="2" charset="2"/>
              <a:buChar char="Ø"/>
              <a:defRPr sz="2000">
                <a:solidFill>
                  <a:schemeClr val="tx2"/>
                </a:solidFill>
                <a:latin typeface="+mn-lt"/>
                <a:ea typeface="+mn-ea"/>
                <a:cs typeface="+mn-cs"/>
              </a:defRPr>
            </a:lvl1pPr>
            <a:lvl2pPr marL="742950" indent="-285750" algn="l" rtl="0" eaLnBrk="0" fontAlgn="base" hangingPunct="0">
              <a:spcBef>
                <a:spcPct val="25000"/>
              </a:spcBef>
              <a:spcAft>
                <a:spcPct val="0"/>
              </a:spcAft>
              <a:buClr>
                <a:schemeClr val="tx2"/>
              </a:buClr>
              <a:buFont typeface="Wingdings 2" pitchFamily="18" charset="2"/>
              <a:buChar char="®"/>
              <a:defRPr>
                <a:solidFill>
                  <a:schemeClr val="tx2"/>
                </a:solidFill>
                <a:latin typeface="+mn-lt"/>
              </a:defRPr>
            </a:lvl2pPr>
            <a:lvl3pPr marL="1143000" indent="-228600" algn="l" rtl="0" eaLnBrk="0" fontAlgn="base" hangingPunct="0">
              <a:spcBef>
                <a:spcPct val="25000"/>
              </a:spcBef>
              <a:spcAft>
                <a:spcPct val="0"/>
              </a:spcAft>
              <a:buClr>
                <a:schemeClr val="tx2"/>
              </a:buClr>
              <a:buFont typeface="Wingdings" pitchFamily="2" charset="2"/>
              <a:buChar char="§"/>
              <a:defRPr sz="1400">
                <a:solidFill>
                  <a:schemeClr val="tx2"/>
                </a:solidFill>
                <a:latin typeface="+mn-lt"/>
              </a:defRPr>
            </a:lvl3pPr>
            <a:lvl4pPr marL="1600200" indent="-228600" algn="l" rtl="0" eaLnBrk="0" fontAlgn="base" hangingPunct="0">
              <a:spcBef>
                <a:spcPct val="25000"/>
              </a:spcBef>
              <a:spcAft>
                <a:spcPct val="0"/>
              </a:spcAft>
              <a:buClr>
                <a:schemeClr val="tx2"/>
              </a:buClr>
              <a:buChar char="-"/>
              <a:defRPr sz="1400">
                <a:solidFill>
                  <a:schemeClr val="tx2"/>
                </a:solidFill>
                <a:latin typeface="+mn-lt"/>
              </a:defRPr>
            </a:lvl4pPr>
            <a:lvl5pPr marL="20574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5pPr>
            <a:lvl6pPr marL="25146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6pPr>
            <a:lvl7pPr marL="29718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7pPr>
            <a:lvl8pPr marL="34290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8pPr>
            <a:lvl9pPr marL="3886200" indent="-228600" algn="l" rtl="0" eaLnBrk="0" fontAlgn="base" hangingPunct="0">
              <a:spcBef>
                <a:spcPct val="20000"/>
              </a:spcBef>
              <a:spcAft>
                <a:spcPct val="0"/>
              </a:spcAft>
              <a:buFont typeface="Wingdings" pitchFamily="2" charset="2"/>
              <a:buChar char="n"/>
              <a:defRPr sz="2000">
                <a:solidFill>
                  <a:schemeClr val="tx1"/>
                </a:solidFill>
                <a:latin typeface="Gill Sans" pitchFamily="34" charset="0"/>
              </a:defRPr>
            </a:lvl9pPr>
          </a:lstStyle>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r>
              <a:rPr kumimoji="0" lang="en-US" sz="1600" b="0" i="0" u="none" strike="noStrike" kern="0" cap="none" spc="0" normalizeH="0" baseline="0" noProof="0" dirty="0">
                <a:ln>
                  <a:noFill/>
                </a:ln>
                <a:solidFill>
                  <a:srgbClr val="000066"/>
                </a:solidFill>
                <a:effectLst/>
                <a:uLnTx/>
                <a:uFillTx/>
                <a:latin typeface="Arial"/>
                <a:ea typeface="+mn-ea"/>
                <a:cs typeface="+mn-cs"/>
              </a:rPr>
              <a:t>15 Constitution Drive, Suite 1A</a:t>
            </a:r>
          </a:p>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r>
              <a:rPr kumimoji="0" lang="en-US" sz="1600" b="0" i="0" u="none" strike="noStrike" kern="0" cap="none" spc="0" normalizeH="0" baseline="0" noProof="0" dirty="0">
                <a:ln>
                  <a:noFill/>
                </a:ln>
                <a:solidFill>
                  <a:srgbClr val="000066"/>
                </a:solidFill>
                <a:effectLst/>
                <a:uLnTx/>
                <a:uFillTx/>
                <a:latin typeface="Arial"/>
                <a:ea typeface="+mn-ea"/>
                <a:cs typeface="+mn-cs"/>
              </a:rPr>
              <a:t>Bedford, NH  03110 USA</a:t>
            </a:r>
          </a:p>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endParaRPr kumimoji="0" lang="en-US" sz="1800" b="0" i="0" u="none" strike="noStrike" kern="0" cap="none" spc="0" normalizeH="0" baseline="0" noProof="0" dirty="0">
              <a:ln>
                <a:noFill/>
              </a:ln>
              <a:solidFill>
                <a:srgbClr val="000066"/>
              </a:solidFill>
              <a:effectLst/>
              <a:uLnTx/>
              <a:uFillTx/>
              <a:latin typeface="Arial"/>
              <a:ea typeface="+mn-ea"/>
              <a:cs typeface="+mn-cs"/>
            </a:endParaRPr>
          </a:p>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endParaRPr kumimoji="0" lang="en-US" sz="2000" b="0" i="0" u="none" strike="noStrike" kern="0" cap="none" spc="0" normalizeH="0" baseline="0" noProof="0" dirty="0">
              <a:ln>
                <a:noFill/>
              </a:ln>
              <a:solidFill>
                <a:srgbClr val="000066"/>
              </a:solidFill>
              <a:effectLst/>
              <a:uLnTx/>
              <a:uFillTx/>
              <a:latin typeface="Arial"/>
              <a:ea typeface="+mn-ea"/>
              <a:cs typeface="+mn-cs"/>
            </a:endParaRPr>
          </a:p>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endParaRPr kumimoji="0" lang="en-US" sz="2000" b="0" i="0" u="none" strike="noStrike" kern="0" cap="none" spc="0" normalizeH="0" baseline="0" noProof="0" dirty="0">
              <a:ln>
                <a:noFill/>
              </a:ln>
              <a:solidFill>
                <a:srgbClr val="000066"/>
              </a:solidFill>
              <a:effectLst/>
              <a:uLnTx/>
              <a:uFillTx/>
              <a:latin typeface="Arial"/>
              <a:ea typeface="+mn-ea"/>
              <a:cs typeface="+mn-cs"/>
            </a:endParaRPr>
          </a:p>
          <a:p>
            <a:pPr marL="342900" marR="0" lvl="0" indent="-342900" algn="l" defTabSz="914400" rtl="0" eaLnBrk="0" fontAlgn="base" latinLnBrk="0" hangingPunct="0">
              <a:lnSpc>
                <a:spcPct val="100000"/>
              </a:lnSpc>
              <a:spcBef>
                <a:spcPct val="25000"/>
              </a:spcBef>
              <a:spcAft>
                <a:spcPct val="0"/>
              </a:spcAft>
              <a:buClr>
                <a:srgbClr val="000066"/>
              </a:buClr>
              <a:buSzTx/>
              <a:buFont typeface="Wingdings" pitchFamily="2" charset="2"/>
              <a:buNone/>
              <a:tabLst/>
              <a:defRPr/>
            </a:pPr>
            <a:endParaRPr kumimoji="0" lang="en-US" sz="2000" b="0" i="0" u="none" strike="noStrike" kern="0" cap="none" spc="0" normalizeH="0" baseline="0" noProof="0" dirty="0">
              <a:ln>
                <a:noFill/>
              </a:ln>
              <a:solidFill>
                <a:srgbClr val="000066"/>
              </a:solidFill>
              <a:effectLst/>
              <a:uLnTx/>
              <a:uFillTx/>
              <a:latin typeface="Arial"/>
              <a:ea typeface="+mn-ea"/>
              <a:cs typeface="+mn-cs"/>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4780" y="6262783"/>
            <a:ext cx="1495525" cy="487775"/>
          </a:xfrm>
          <a:prstGeom prst="rect">
            <a:avLst/>
          </a:prstGeom>
        </p:spPr>
      </p:pic>
      <p:sp>
        <p:nvSpPr>
          <p:cNvPr id="11" name="TextBox 10"/>
          <p:cNvSpPr txBox="1"/>
          <p:nvPr/>
        </p:nvSpPr>
        <p:spPr>
          <a:xfrm>
            <a:off x="383966" y="6488891"/>
            <a:ext cx="399393"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14</a:t>
            </a:r>
          </a:p>
        </p:txBody>
      </p:sp>
      <p:sp>
        <p:nvSpPr>
          <p:cNvPr id="12" name="Footer Placeholder 12">
            <a:extLst>
              <a:ext uri="{FF2B5EF4-FFF2-40B4-BE49-F238E27FC236}">
                <a16:creationId xmlns:a16="http://schemas.microsoft.com/office/drawing/2014/main" id="{CC3E281E-6C44-476B-9E15-4E276E510051}"/>
              </a:ext>
            </a:extLst>
          </p:cNvPr>
          <p:cNvSpPr>
            <a:spLocks noGrp="1"/>
          </p:cNvSpPr>
          <p:nvPr>
            <p:ph type="ftr" sz="quarter" idx="3"/>
          </p:nvPr>
        </p:nvSpPr>
        <p:spPr>
          <a:xfrm>
            <a:off x="4242765" y="6492876"/>
            <a:ext cx="3860800" cy="365125"/>
          </a:xfrm>
        </p:spPr>
        <p:txBody>
          <a:bodyPr/>
          <a:lstStyle/>
          <a:p>
            <a:pPr marL="0" marR="0" lvl="0" indent="0" algn="ctr" defTabSz="914400" rtl="0" eaLnBrk="1" fontAlgn="base" latinLnBrk="0" hangingPunct="1">
              <a:lnSpc>
                <a:spcPct val="100000"/>
              </a:lnSpc>
              <a:spcBef>
                <a:spcPct val="0"/>
              </a:spcBef>
              <a:spcAft>
                <a:spcPct val="0"/>
              </a:spcAft>
              <a:buClr>
                <a:srgbClr val="000066"/>
              </a:buClr>
              <a:buSzTx/>
              <a:buFontTx/>
              <a:buNone/>
              <a:tabLst/>
              <a:defRPr/>
            </a:pPr>
            <a:r>
              <a:rPr kumimoji="0" lang="en-US" sz="900" b="0" i="0" u="none" strike="noStrike" kern="1200" cap="none" spc="0" normalizeH="0" baseline="0" noProof="0" dirty="0">
                <a:ln>
                  <a:noFill/>
                </a:ln>
                <a:solidFill>
                  <a:srgbClr val="000066"/>
                </a:solidFill>
                <a:effectLst/>
                <a:uLnTx/>
                <a:uFillTx/>
                <a:latin typeface="Arial"/>
                <a:ea typeface="+mn-ea"/>
                <a:cs typeface="Times New Roman"/>
              </a:rPr>
              <a:t>© Nexview Consulting, LLC ®</a:t>
            </a:r>
            <a:endParaRPr kumimoji="0" lang="en-US" sz="900" b="0" i="0" u="none" strike="noStrike" kern="1200" cap="none" spc="0" normalizeH="0" baseline="0" noProof="0" dirty="0">
              <a:ln>
                <a:noFill/>
              </a:ln>
              <a:solidFill>
                <a:srgbClr val="000066"/>
              </a:solidFill>
              <a:effectLst/>
              <a:uLnTx/>
              <a:uFillTx/>
              <a:latin typeface="Arial"/>
              <a:ea typeface="+mn-ea"/>
              <a:cs typeface="Arial" pitchFamily="34" charset="0"/>
            </a:endParaRPr>
          </a:p>
        </p:txBody>
      </p:sp>
      <p:grpSp>
        <p:nvGrpSpPr>
          <p:cNvPr id="14" name="Group 13">
            <a:extLst>
              <a:ext uri="{FF2B5EF4-FFF2-40B4-BE49-F238E27FC236}">
                <a16:creationId xmlns:a16="http://schemas.microsoft.com/office/drawing/2014/main" id="{83D5A91A-C657-4FD9-AA78-7F3FC0C804D0}"/>
              </a:ext>
            </a:extLst>
          </p:cNvPr>
          <p:cNvGrpSpPr/>
          <p:nvPr/>
        </p:nvGrpSpPr>
        <p:grpSpPr>
          <a:xfrm>
            <a:off x="2988572" y="6304491"/>
            <a:ext cx="970883" cy="274320"/>
            <a:chOff x="2988572" y="6304491"/>
            <a:chExt cx="970883" cy="274320"/>
          </a:xfrm>
        </p:grpSpPr>
        <p:pic>
          <p:nvPicPr>
            <p:cNvPr id="13" name="Picture 12">
              <a:hlinkClick r:id="rId5"/>
              <a:extLst>
                <a:ext uri="{FF2B5EF4-FFF2-40B4-BE49-F238E27FC236}">
                  <a16:creationId xmlns:a16="http://schemas.microsoft.com/office/drawing/2014/main" id="{22B0718D-EA1E-4ACA-8881-4DC44E5268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8572" y="6304491"/>
              <a:ext cx="274320" cy="274320"/>
            </a:xfrm>
            <a:prstGeom prst="rect">
              <a:avLst/>
            </a:prstGeom>
            <a:noFill/>
            <a:ln>
              <a:noFill/>
            </a:ln>
          </p:spPr>
        </p:pic>
        <p:pic>
          <p:nvPicPr>
            <p:cNvPr id="4" name="Picture 3" descr="A picture containing plate&#10;&#10;Description automatically generated">
              <a:hlinkClick r:id="rId7"/>
              <a:extLst>
                <a:ext uri="{FF2B5EF4-FFF2-40B4-BE49-F238E27FC236}">
                  <a16:creationId xmlns:a16="http://schemas.microsoft.com/office/drawing/2014/main" id="{EF51C979-929B-4A6F-A9C2-18A23337E3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6854" y="6304491"/>
              <a:ext cx="274320" cy="273707"/>
            </a:xfrm>
            <a:prstGeom prst="rect">
              <a:avLst/>
            </a:prstGeom>
          </p:spPr>
        </p:pic>
        <p:pic>
          <p:nvPicPr>
            <p:cNvPr id="7" name="Picture 6" descr="A drawing of a cartoon character&#10;&#10;Description automatically generated">
              <a:hlinkClick r:id="rId9"/>
              <a:extLst>
                <a:ext uri="{FF2B5EF4-FFF2-40B4-BE49-F238E27FC236}">
                  <a16:creationId xmlns:a16="http://schemas.microsoft.com/office/drawing/2014/main" id="{81E69540-44D7-4AFF-B9D1-ABC8468F9C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5135" y="6304491"/>
              <a:ext cx="274320" cy="274320"/>
            </a:xfrm>
            <a:prstGeom prst="rect">
              <a:avLst/>
            </a:prstGeom>
          </p:spPr>
        </p:pic>
      </p:grpSp>
    </p:spTree>
    <p:extLst>
      <p:ext uri="{BB962C8B-B14F-4D97-AF65-F5344CB8AC3E}">
        <p14:creationId xmlns:p14="http://schemas.microsoft.com/office/powerpoint/2010/main" val="403970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2387-01E2-6BA5-FF9A-0D4BA1A1C70B}"/>
              </a:ext>
            </a:extLst>
          </p:cNvPr>
          <p:cNvSpPr>
            <a:spLocks noGrp="1"/>
          </p:cNvSpPr>
          <p:nvPr>
            <p:ph type="title"/>
          </p:nvPr>
        </p:nvSpPr>
        <p:spPr/>
        <p:txBody>
          <a:bodyPr/>
          <a:lstStyle/>
          <a:p>
            <a:r>
              <a:rPr lang="en-US" sz="2000" dirty="0"/>
              <a:t>The main steps are</a:t>
            </a:r>
          </a:p>
        </p:txBody>
      </p:sp>
      <p:sp>
        <p:nvSpPr>
          <p:cNvPr id="4" name="Footer Placeholder 3">
            <a:extLst>
              <a:ext uri="{FF2B5EF4-FFF2-40B4-BE49-F238E27FC236}">
                <a16:creationId xmlns:a16="http://schemas.microsoft.com/office/drawing/2014/main" id="{4DC58FB6-A578-EBC5-F0E8-99AA8F811D7C}"/>
              </a:ext>
            </a:extLst>
          </p:cNvPr>
          <p:cNvSpPr>
            <a:spLocks noGrp="1"/>
          </p:cNvSpPr>
          <p:nvPr>
            <p:ph type="ftr" sz="quarter" idx="3"/>
          </p:nvPr>
        </p:nvSpPr>
        <p:spPr/>
        <p:txBody>
          <a:bodyPr/>
          <a:lstStyle/>
          <a:p>
            <a:pPr>
              <a:buClr>
                <a:srgbClr val="000066"/>
              </a:buClr>
            </a:pPr>
            <a:r>
              <a:rPr lang="en-US" sz="900" dirty="0">
                <a:solidFill>
                  <a:srgbClr val="000066"/>
                </a:solidFill>
              </a:rPr>
              <a:t>© Nexview Consulting, LLC ®</a:t>
            </a:r>
          </a:p>
        </p:txBody>
      </p:sp>
      <p:grpSp>
        <p:nvGrpSpPr>
          <p:cNvPr id="20" name="Group 19">
            <a:extLst>
              <a:ext uri="{FF2B5EF4-FFF2-40B4-BE49-F238E27FC236}">
                <a16:creationId xmlns:a16="http://schemas.microsoft.com/office/drawing/2014/main" id="{5D050777-6030-8583-4F55-7F8A3DCFB9AE}"/>
              </a:ext>
            </a:extLst>
          </p:cNvPr>
          <p:cNvGrpSpPr/>
          <p:nvPr/>
        </p:nvGrpSpPr>
        <p:grpSpPr>
          <a:xfrm>
            <a:off x="677826" y="1347066"/>
            <a:ext cx="10658547" cy="1923319"/>
            <a:chOff x="528043" y="2065523"/>
            <a:chExt cx="10658547" cy="1923319"/>
          </a:xfrm>
        </p:grpSpPr>
        <p:grpSp>
          <p:nvGrpSpPr>
            <p:cNvPr id="5" name="Group 4">
              <a:extLst>
                <a:ext uri="{FF2B5EF4-FFF2-40B4-BE49-F238E27FC236}">
                  <a16:creationId xmlns:a16="http://schemas.microsoft.com/office/drawing/2014/main" id="{AB38F147-EA42-425D-7A46-C8D1ADEDD700}"/>
                </a:ext>
              </a:extLst>
            </p:cNvPr>
            <p:cNvGrpSpPr/>
            <p:nvPr/>
          </p:nvGrpSpPr>
          <p:grpSpPr>
            <a:xfrm>
              <a:off x="528043" y="2065533"/>
              <a:ext cx="3349299" cy="1923309"/>
              <a:chOff x="648626" y="1847696"/>
              <a:chExt cx="2777620" cy="674361"/>
            </a:xfrm>
          </p:grpSpPr>
          <p:sp>
            <p:nvSpPr>
              <p:cNvPr id="6" name="AutoShape 10">
                <a:extLst>
                  <a:ext uri="{FF2B5EF4-FFF2-40B4-BE49-F238E27FC236}">
                    <a16:creationId xmlns:a16="http://schemas.microsoft.com/office/drawing/2014/main" id="{5B1BC618-09A7-005B-907A-C1764BA485F7}"/>
                  </a:ext>
                </a:extLst>
              </p:cNvPr>
              <p:cNvSpPr>
                <a:spLocks noChangeArrowheads="1"/>
              </p:cNvSpPr>
              <p:nvPr/>
            </p:nvSpPr>
            <p:spPr bwMode="auto">
              <a:xfrm>
                <a:off x="717909" y="1847696"/>
                <a:ext cx="2708337" cy="674361"/>
              </a:xfrm>
              <a:prstGeom prst="homePlate">
                <a:avLst>
                  <a:gd name="adj" fmla="val 51290"/>
                </a:avLst>
              </a:prstGeom>
              <a:gradFill rotWithShape="0">
                <a:gsLst>
                  <a:gs pos="0">
                    <a:schemeClr val="accent1">
                      <a:lumMod val="20000"/>
                      <a:lumOff val="80000"/>
                    </a:schemeClr>
                  </a:gs>
                  <a:gs pos="50000">
                    <a:srgbClr val="F4FBFD"/>
                  </a:gs>
                  <a:gs pos="100000">
                    <a:schemeClr val="accent1">
                      <a:lumMod val="20000"/>
                      <a:lumOff val="80000"/>
                    </a:schemeClr>
                  </a:gs>
                </a:gsLst>
                <a:lin ang="5400000" scaled="1"/>
              </a:gradFill>
              <a:ln w="9525" algn="ctr">
                <a:noFill/>
                <a:miter lim="800000"/>
                <a:headEnd/>
                <a:tailEnd/>
              </a:ln>
            </p:spPr>
            <p:txBody>
              <a:bodyPr wrap="non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latin typeface="Arial" pitchFamily="34" charset="0"/>
                  <a:ea typeface="+mn-ea"/>
                  <a:cs typeface="Arial" pitchFamily="34" charset="0"/>
                </a:endParaRPr>
              </a:p>
            </p:txBody>
          </p:sp>
          <p:sp>
            <p:nvSpPr>
              <p:cNvPr id="7" name="TextBox 6">
                <a:extLst>
                  <a:ext uri="{FF2B5EF4-FFF2-40B4-BE49-F238E27FC236}">
                    <a16:creationId xmlns:a16="http://schemas.microsoft.com/office/drawing/2014/main" id="{3C291545-7068-9B25-864E-0322666EC6E7}"/>
                  </a:ext>
                </a:extLst>
              </p:cNvPr>
              <p:cNvSpPr txBox="1">
                <a:spLocks noChangeArrowheads="1"/>
              </p:cNvSpPr>
              <p:nvPr/>
            </p:nvSpPr>
            <p:spPr bwMode="auto">
              <a:xfrm>
                <a:off x="648626" y="2125523"/>
                <a:ext cx="2364868" cy="118706"/>
              </a:xfrm>
              <a:prstGeom prst="rect">
                <a:avLst/>
              </a:prstGeom>
              <a:noFill/>
              <a:ln w="9525">
                <a:noFill/>
                <a:miter lim="800000"/>
                <a:headEnd/>
                <a:tailEnd/>
              </a:ln>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rgbClr val="0A1F62"/>
                    </a:solidFill>
                  </a:rPr>
                  <a:t>Listen to Stakeholders</a:t>
                </a:r>
              </a:p>
            </p:txBody>
          </p:sp>
        </p:grpSp>
        <p:grpSp>
          <p:nvGrpSpPr>
            <p:cNvPr id="17" name="Group 16">
              <a:extLst>
                <a:ext uri="{FF2B5EF4-FFF2-40B4-BE49-F238E27FC236}">
                  <a16:creationId xmlns:a16="http://schemas.microsoft.com/office/drawing/2014/main" id="{1A16DDD6-BE69-DCC2-DE3C-6920B7975629}"/>
                </a:ext>
              </a:extLst>
            </p:cNvPr>
            <p:cNvGrpSpPr/>
            <p:nvPr/>
          </p:nvGrpSpPr>
          <p:grpSpPr>
            <a:xfrm>
              <a:off x="3048002" y="2065533"/>
              <a:ext cx="3265756" cy="1923309"/>
              <a:chOff x="3048002" y="2065533"/>
              <a:chExt cx="3265756" cy="1923309"/>
            </a:xfrm>
          </p:grpSpPr>
          <p:sp>
            <p:nvSpPr>
              <p:cNvPr id="8" name="AutoShape 6">
                <a:extLst>
                  <a:ext uri="{FF2B5EF4-FFF2-40B4-BE49-F238E27FC236}">
                    <a16:creationId xmlns:a16="http://schemas.microsoft.com/office/drawing/2014/main" id="{195914F9-BFED-2AAB-1EF8-292BDE1AF157}"/>
                  </a:ext>
                </a:extLst>
              </p:cNvPr>
              <p:cNvSpPr>
                <a:spLocks noChangeArrowheads="1"/>
              </p:cNvSpPr>
              <p:nvPr/>
            </p:nvSpPr>
            <p:spPr bwMode="auto">
              <a:xfrm>
                <a:off x="3048002" y="2065533"/>
                <a:ext cx="3265756" cy="1923309"/>
              </a:xfrm>
              <a:prstGeom prst="chevron">
                <a:avLst>
                  <a:gd name="adj" fmla="val 55310"/>
                </a:avLst>
              </a:prstGeom>
              <a:gradFill rotWithShape="0">
                <a:gsLst>
                  <a:gs pos="0">
                    <a:schemeClr val="accent1">
                      <a:lumMod val="20000"/>
                      <a:lumOff val="80000"/>
                    </a:schemeClr>
                  </a:gs>
                  <a:gs pos="50000">
                    <a:srgbClr val="F4FBFD"/>
                  </a:gs>
                  <a:gs pos="100000">
                    <a:schemeClr val="accent1">
                      <a:lumMod val="20000"/>
                      <a:lumOff val="80000"/>
                    </a:schemeClr>
                  </a:gs>
                </a:gsLst>
                <a:lin ang="5400000" scaled="1"/>
              </a:gradFill>
              <a:ln w="9525" algn="ctr">
                <a:noFill/>
                <a:miter lim="800000"/>
                <a:headEnd/>
                <a:tailEnd/>
              </a:ln>
            </p:spPr>
            <p:txBody>
              <a:bodyPr wrap="non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A1F62"/>
                  </a:solidFill>
                  <a:effectLst/>
                  <a:uLnTx/>
                  <a:uFillTx/>
                  <a:latin typeface="Arial" pitchFamily="34" charset="0"/>
                  <a:ea typeface="+mn-ea"/>
                  <a:cs typeface="Arial" pitchFamily="34" charset="0"/>
                </a:endParaRPr>
              </a:p>
            </p:txBody>
          </p:sp>
          <p:sp>
            <p:nvSpPr>
              <p:cNvPr id="9" name="TextBox 8">
                <a:extLst>
                  <a:ext uri="{FF2B5EF4-FFF2-40B4-BE49-F238E27FC236}">
                    <a16:creationId xmlns:a16="http://schemas.microsoft.com/office/drawing/2014/main" id="{1F27A431-7F75-59F8-1CD5-729F5238B804}"/>
                  </a:ext>
                </a:extLst>
              </p:cNvPr>
              <p:cNvSpPr txBox="1">
                <a:spLocks noChangeArrowheads="1"/>
              </p:cNvSpPr>
              <p:nvPr/>
            </p:nvSpPr>
            <p:spPr bwMode="auto">
              <a:xfrm>
                <a:off x="3726989" y="2857910"/>
                <a:ext cx="2354458" cy="338554"/>
              </a:xfrm>
              <a:prstGeom prst="rect">
                <a:avLst/>
              </a:prstGeom>
              <a:noFill/>
              <a:ln w="9525">
                <a:noFill/>
                <a:miter lim="800000"/>
                <a:headEnd/>
                <a:tailEnd/>
              </a:ln>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rgbClr val="0A1F62"/>
                    </a:solidFill>
                  </a:rPr>
                  <a:t>Assess</a:t>
                </a:r>
              </a:p>
            </p:txBody>
          </p:sp>
        </p:grpSp>
        <p:grpSp>
          <p:nvGrpSpPr>
            <p:cNvPr id="18" name="Group 17">
              <a:extLst>
                <a:ext uri="{FF2B5EF4-FFF2-40B4-BE49-F238E27FC236}">
                  <a16:creationId xmlns:a16="http://schemas.microsoft.com/office/drawing/2014/main" id="{5C9DA0AC-D5BF-9F88-6678-3BEAF70462BA}"/>
                </a:ext>
              </a:extLst>
            </p:cNvPr>
            <p:cNvGrpSpPr/>
            <p:nvPr/>
          </p:nvGrpSpPr>
          <p:grpSpPr>
            <a:xfrm>
              <a:off x="5484418" y="2065528"/>
              <a:ext cx="3265756" cy="1923309"/>
              <a:chOff x="5484418" y="2065528"/>
              <a:chExt cx="3265756" cy="1923309"/>
            </a:xfrm>
          </p:grpSpPr>
          <p:sp>
            <p:nvSpPr>
              <p:cNvPr id="12" name="AutoShape 6">
                <a:extLst>
                  <a:ext uri="{FF2B5EF4-FFF2-40B4-BE49-F238E27FC236}">
                    <a16:creationId xmlns:a16="http://schemas.microsoft.com/office/drawing/2014/main" id="{90043B66-39A0-595B-3E6F-B61E6EE4D33E}"/>
                  </a:ext>
                </a:extLst>
              </p:cNvPr>
              <p:cNvSpPr>
                <a:spLocks noChangeArrowheads="1"/>
              </p:cNvSpPr>
              <p:nvPr/>
            </p:nvSpPr>
            <p:spPr bwMode="auto">
              <a:xfrm>
                <a:off x="5484418" y="2065528"/>
                <a:ext cx="3265756" cy="1923309"/>
              </a:xfrm>
              <a:prstGeom prst="chevron">
                <a:avLst>
                  <a:gd name="adj" fmla="val 55310"/>
                </a:avLst>
              </a:prstGeom>
              <a:gradFill rotWithShape="0">
                <a:gsLst>
                  <a:gs pos="0">
                    <a:schemeClr val="accent1">
                      <a:lumMod val="20000"/>
                      <a:lumOff val="80000"/>
                    </a:schemeClr>
                  </a:gs>
                  <a:gs pos="50000">
                    <a:srgbClr val="F4FBFD"/>
                  </a:gs>
                  <a:gs pos="100000">
                    <a:schemeClr val="accent1">
                      <a:lumMod val="20000"/>
                      <a:lumOff val="80000"/>
                    </a:schemeClr>
                  </a:gs>
                </a:gsLst>
                <a:lin ang="5400000" scaled="1"/>
              </a:gradFill>
              <a:ln w="9525" algn="ctr">
                <a:noFill/>
                <a:miter lim="800000"/>
                <a:headEnd/>
                <a:tailEnd/>
              </a:ln>
            </p:spPr>
            <p:txBody>
              <a:bodyPr wrap="non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A1F62"/>
                  </a:solidFill>
                  <a:effectLst/>
                  <a:uLnTx/>
                  <a:uFillTx/>
                  <a:latin typeface="Arial" pitchFamily="34" charset="0"/>
                  <a:ea typeface="+mn-ea"/>
                  <a:cs typeface="Arial" pitchFamily="34" charset="0"/>
                </a:endParaRPr>
              </a:p>
            </p:txBody>
          </p:sp>
          <p:sp>
            <p:nvSpPr>
              <p:cNvPr id="13" name="TextBox 12">
                <a:extLst>
                  <a:ext uri="{FF2B5EF4-FFF2-40B4-BE49-F238E27FC236}">
                    <a16:creationId xmlns:a16="http://schemas.microsoft.com/office/drawing/2014/main" id="{685DB8D5-4C39-58AC-42A8-F010E95C2CD1}"/>
                  </a:ext>
                </a:extLst>
              </p:cNvPr>
              <p:cNvSpPr txBox="1">
                <a:spLocks noChangeArrowheads="1"/>
              </p:cNvSpPr>
              <p:nvPr/>
            </p:nvSpPr>
            <p:spPr bwMode="auto">
              <a:xfrm>
                <a:off x="6359344" y="2857905"/>
                <a:ext cx="2354458" cy="338554"/>
              </a:xfrm>
              <a:prstGeom prst="rect">
                <a:avLst/>
              </a:prstGeom>
              <a:noFill/>
              <a:ln w="9525">
                <a:noFill/>
                <a:miter lim="800000"/>
                <a:headEnd/>
                <a:tailEnd/>
              </a:ln>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rgbClr val="0A1F62"/>
                    </a:solidFill>
                  </a:rPr>
                  <a:t>Build Consensus</a:t>
                </a:r>
              </a:p>
            </p:txBody>
          </p:sp>
        </p:grpSp>
        <p:grpSp>
          <p:nvGrpSpPr>
            <p:cNvPr id="19" name="Group 18">
              <a:extLst>
                <a:ext uri="{FF2B5EF4-FFF2-40B4-BE49-F238E27FC236}">
                  <a16:creationId xmlns:a16="http://schemas.microsoft.com/office/drawing/2014/main" id="{43F14959-80CD-4D2E-DC1C-C245B86B28EA}"/>
                </a:ext>
              </a:extLst>
            </p:cNvPr>
            <p:cNvGrpSpPr/>
            <p:nvPr/>
          </p:nvGrpSpPr>
          <p:grpSpPr>
            <a:xfrm>
              <a:off x="7920834" y="2065523"/>
              <a:ext cx="3265756" cy="1923309"/>
              <a:chOff x="7920834" y="2065523"/>
              <a:chExt cx="3265756" cy="1923309"/>
            </a:xfrm>
          </p:grpSpPr>
          <p:sp>
            <p:nvSpPr>
              <p:cNvPr id="15" name="AutoShape 6">
                <a:extLst>
                  <a:ext uri="{FF2B5EF4-FFF2-40B4-BE49-F238E27FC236}">
                    <a16:creationId xmlns:a16="http://schemas.microsoft.com/office/drawing/2014/main" id="{AC34DA55-010F-FEF8-7E29-77B1D70F7DE5}"/>
                  </a:ext>
                </a:extLst>
              </p:cNvPr>
              <p:cNvSpPr>
                <a:spLocks noChangeArrowheads="1"/>
              </p:cNvSpPr>
              <p:nvPr/>
            </p:nvSpPr>
            <p:spPr bwMode="auto">
              <a:xfrm>
                <a:off x="7920834" y="2065523"/>
                <a:ext cx="3265756" cy="1923309"/>
              </a:xfrm>
              <a:prstGeom prst="chevron">
                <a:avLst>
                  <a:gd name="adj" fmla="val 55310"/>
                </a:avLst>
              </a:prstGeom>
              <a:gradFill rotWithShape="0">
                <a:gsLst>
                  <a:gs pos="0">
                    <a:schemeClr val="accent1">
                      <a:lumMod val="20000"/>
                      <a:lumOff val="80000"/>
                    </a:schemeClr>
                  </a:gs>
                  <a:gs pos="50000">
                    <a:srgbClr val="F4FBFD"/>
                  </a:gs>
                  <a:gs pos="100000">
                    <a:schemeClr val="accent1">
                      <a:lumMod val="20000"/>
                      <a:lumOff val="80000"/>
                    </a:schemeClr>
                  </a:gs>
                </a:gsLst>
                <a:lin ang="5400000" scaled="1"/>
              </a:gradFill>
              <a:ln w="9525" algn="ctr">
                <a:noFill/>
                <a:miter lim="800000"/>
                <a:headEnd/>
                <a:tailEnd/>
              </a:ln>
            </p:spPr>
            <p:txBody>
              <a:bodyPr wrap="non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A1F62"/>
                  </a:solidFill>
                  <a:effectLst/>
                  <a:uLnTx/>
                  <a:uFillTx/>
                  <a:latin typeface="Arial" pitchFamily="34" charset="0"/>
                  <a:ea typeface="+mn-ea"/>
                  <a:cs typeface="Arial" pitchFamily="34" charset="0"/>
                </a:endParaRPr>
              </a:p>
            </p:txBody>
          </p:sp>
          <p:sp>
            <p:nvSpPr>
              <p:cNvPr id="16" name="TextBox 15">
                <a:extLst>
                  <a:ext uri="{FF2B5EF4-FFF2-40B4-BE49-F238E27FC236}">
                    <a16:creationId xmlns:a16="http://schemas.microsoft.com/office/drawing/2014/main" id="{D990F725-CA9B-5DB2-4DFF-9C489A345414}"/>
                  </a:ext>
                </a:extLst>
              </p:cNvPr>
              <p:cNvSpPr txBox="1">
                <a:spLocks noChangeArrowheads="1"/>
              </p:cNvSpPr>
              <p:nvPr/>
            </p:nvSpPr>
            <p:spPr bwMode="auto">
              <a:xfrm>
                <a:off x="8599821" y="2857900"/>
                <a:ext cx="2354458" cy="338554"/>
              </a:xfrm>
              <a:prstGeom prst="rect">
                <a:avLst/>
              </a:prstGeom>
              <a:noFill/>
              <a:ln w="9525">
                <a:noFill/>
                <a:miter lim="800000"/>
                <a:headEnd/>
                <a:tailEnd/>
              </a:ln>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a:solidFill>
                      <a:srgbClr val="0A1F62"/>
                    </a:solidFill>
                  </a:rPr>
                  <a:t>Improve</a:t>
                </a:r>
              </a:p>
            </p:txBody>
          </p:sp>
        </p:grpSp>
      </p:grpSp>
      <p:sp>
        <p:nvSpPr>
          <p:cNvPr id="21" name="Text Box 18">
            <a:extLst>
              <a:ext uri="{FF2B5EF4-FFF2-40B4-BE49-F238E27FC236}">
                <a16:creationId xmlns:a16="http://schemas.microsoft.com/office/drawing/2014/main" id="{0D12F697-A8DC-A134-CCBD-D1EB75BB5477}"/>
              </a:ext>
            </a:extLst>
          </p:cNvPr>
          <p:cNvSpPr txBox="1">
            <a:spLocks noChangeArrowheads="1"/>
          </p:cNvSpPr>
          <p:nvPr/>
        </p:nvSpPr>
        <p:spPr bwMode="auto">
          <a:xfrm>
            <a:off x="761369" y="3473076"/>
            <a:ext cx="2221317" cy="1098625"/>
          </a:xfrm>
          <a:prstGeom prst="rect">
            <a:avLst/>
          </a:prstGeom>
          <a:noFill/>
          <a:ln w="9525">
            <a:noFill/>
            <a:miter lim="800000"/>
            <a:headEnd/>
            <a:tailEnd/>
          </a:ln>
        </p:spPr>
        <p:txBody>
          <a:bodyPr wrap="square" lIns="36000" tIns="36000" rIns="36000" bIns="36000">
            <a:spAutoFit/>
          </a:bodyPr>
          <a:lstStyle/>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kumimoji="0" lang="en-US" sz="1200" b="0" i="0" u="none" strike="noStrike" kern="1200" cap="none" spc="0" normalizeH="0" baseline="0" noProof="0" dirty="0">
                <a:ln>
                  <a:noFill/>
                </a:ln>
                <a:solidFill>
                  <a:srgbClr val="0A1F62"/>
                </a:solidFill>
                <a:effectLst/>
                <a:uLnTx/>
                <a:uFillTx/>
                <a:latin typeface="Tahoma" pitchFamily="34" charset="0"/>
                <a:ea typeface="MS PGothic" pitchFamily="34" charset="-128"/>
                <a:cs typeface="Arial" charset="0"/>
              </a:rPr>
              <a:t>They share their perceptions, may be right, may not be</a:t>
            </a:r>
          </a:p>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kumimoji="0" lang="en-US" sz="1200" b="0" i="0" u="none" strike="noStrike" kern="1200" cap="none" spc="0" normalizeH="0" baseline="0" noProof="0" dirty="0">
                <a:ln>
                  <a:noFill/>
                </a:ln>
                <a:solidFill>
                  <a:srgbClr val="0A1F62"/>
                </a:solidFill>
                <a:effectLst/>
                <a:uLnTx/>
                <a:uFillTx/>
                <a:latin typeface="Tahoma" pitchFamily="34" charset="0"/>
                <a:ea typeface="MS PGothic" pitchFamily="34" charset="-128"/>
                <a:cs typeface="Arial" charset="0"/>
              </a:rPr>
              <a:t>One-on</a:t>
            </a:r>
            <a:r>
              <a:rPr lang="en-US" sz="1200" dirty="0">
                <a:solidFill>
                  <a:srgbClr val="0A1F62"/>
                </a:solidFill>
                <a:latin typeface="Tahoma" pitchFamily="34" charset="0"/>
                <a:ea typeface="MS PGothic" pitchFamily="34" charset="-128"/>
                <a:cs typeface="Arial" charset="0"/>
              </a:rPr>
              <a:t>-ones are needed for candor and relationship building</a:t>
            </a:r>
            <a:endParaRPr kumimoji="0" lang="en-US" sz="1200" b="0" i="0" u="none" strike="noStrike" kern="1200" cap="none" spc="0" normalizeH="0" baseline="0" noProof="0" dirty="0">
              <a:ln>
                <a:noFill/>
              </a:ln>
              <a:solidFill>
                <a:srgbClr val="0A1F62"/>
              </a:solidFill>
              <a:effectLst/>
              <a:uLnTx/>
              <a:uFillTx/>
              <a:latin typeface="Tahoma" pitchFamily="34" charset="0"/>
              <a:ea typeface="MS PGothic" pitchFamily="34" charset="-128"/>
              <a:cs typeface="Arial" charset="0"/>
            </a:endParaRPr>
          </a:p>
        </p:txBody>
      </p:sp>
      <p:sp>
        <p:nvSpPr>
          <p:cNvPr id="22" name="Text Box 18">
            <a:extLst>
              <a:ext uri="{FF2B5EF4-FFF2-40B4-BE49-F238E27FC236}">
                <a16:creationId xmlns:a16="http://schemas.microsoft.com/office/drawing/2014/main" id="{24E682B2-76DE-DF37-2FA8-C4DBA88E5B44}"/>
              </a:ext>
            </a:extLst>
          </p:cNvPr>
          <p:cNvSpPr txBox="1">
            <a:spLocks noChangeArrowheads="1"/>
          </p:cNvSpPr>
          <p:nvPr/>
        </p:nvSpPr>
        <p:spPr bwMode="auto">
          <a:xfrm>
            <a:off x="3257827" y="3473076"/>
            <a:ext cx="2221317" cy="1939881"/>
          </a:xfrm>
          <a:prstGeom prst="rect">
            <a:avLst/>
          </a:prstGeom>
          <a:noFill/>
          <a:ln w="9525">
            <a:noFill/>
            <a:miter lim="800000"/>
            <a:headEnd/>
            <a:tailEnd/>
          </a:ln>
        </p:spPr>
        <p:txBody>
          <a:bodyPr wrap="square" lIns="36000" tIns="36000" rIns="36000" bIns="36000">
            <a:spAutoFit/>
          </a:bodyPr>
          <a:lstStyle/>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kumimoji="0" lang="en-US" sz="1200" b="0" i="0" u="none" strike="noStrike" kern="1200" cap="none" spc="0" normalizeH="0" baseline="0" noProof="0" dirty="0">
                <a:ln>
                  <a:noFill/>
                </a:ln>
                <a:solidFill>
                  <a:srgbClr val="0A1F62"/>
                </a:solidFill>
                <a:effectLst/>
                <a:uLnTx/>
                <a:uFillTx/>
                <a:latin typeface="Tahoma" pitchFamily="34" charset="0"/>
                <a:ea typeface="MS PGothic" pitchFamily="34" charset="-128"/>
                <a:cs typeface="Arial" charset="0"/>
              </a:rPr>
              <a:t>You need to be in enough detail such that you see and understand firsthand</a:t>
            </a:r>
          </a:p>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lang="en-US" sz="1200" dirty="0">
                <a:solidFill>
                  <a:srgbClr val="0A1F62"/>
                </a:solidFill>
                <a:latin typeface="Tahoma" pitchFamily="34" charset="0"/>
                <a:ea typeface="MS PGothic" pitchFamily="34" charset="-128"/>
                <a:cs typeface="Arial" charset="0"/>
              </a:rPr>
              <a:t>At first, this will be more detail than appropriate for your job level</a:t>
            </a:r>
          </a:p>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kumimoji="0" lang="en-US" sz="1200" b="0" i="0" u="none" strike="noStrike" kern="1200" cap="none" spc="0" normalizeH="0" baseline="0" noProof="0" dirty="0">
                <a:ln>
                  <a:noFill/>
                </a:ln>
                <a:solidFill>
                  <a:srgbClr val="0A1F62"/>
                </a:solidFill>
                <a:effectLst/>
                <a:uLnTx/>
                <a:uFillTx/>
                <a:latin typeface="Tahoma" pitchFamily="34" charset="0"/>
                <a:ea typeface="MS PGothic" pitchFamily="34" charset="-128"/>
                <a:cs typeface="Arial" charset="0"/>
              </a:rPr>
              <a:t>Your staff should help with data studies and data-driven conclusions</a:t>
            </a:r>
          </a:p>
        </p:txBody>
      </p:sp>
      <p:sp>
        <p:nvSpPr>
          <p:cNvPr id="23" name="Text Box 18">
            <a:extLst>
              <a:ext uri="{FF2B5EF4-FFF2-40B4-BE49-F238E27FC236}">
                <a16:creationId xmlns:a16="http://schemas.microsoft.com/office/drawing/2014/main" id="{5D0A120E-4E94-05EA-E13D-EBBF679F3918}"/>
              </a:ext>
            </a:extLst>
          </p:cNvPr>
          <p:cNvSpPr txBox="1">
            <a:spLocks noChangeArrowheads="1"/>
          </p:cNvSpPr>
          <p:nvPr/>
        </p:nvSpPr>
        <p:spPr bwMode="auto">
          <a:xfrm>
            <a:off x="5754285" y="3473075"/>
            <a:ext cx="2221317" cy="2124547"/>
          </a:xfrm>
          <a:prstGeom prst="rect">
            <a:avLst/>
          </a:prstGeom>
          <a:noFill/>
          <a:ln w="9525">
            <a:noFill/>
            <a:miter lim="800000"/>
            <a:headEnd/>
            <a:tailEnd/>
          </a:ln>
        </p:spPr>
        <p:txBody>
          <a:bodyPr wrap="square" lIns="36000" tIns="36000" rIns="36000" bIns="36000">
            <a:spAutoFit/>
          </a:bodyPr>
          <a:lstStyle/>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kumimoji="0" lang="en-US" sz="1200" b="0" i="0" u="none" strike="noStrike" kern="1200" cap="none" spc="0" normalizeH="0" baseline="0" noProof="0" dirty="0">
                <a:ln>
                  <a:noFill/>
                </a:ln>
                <a:solidFill>
                  <a:srgbClr val="0A1F62"/>
                </a:solidFill>
                <a:effectLst/>
                <a:uLnTx/>
                <a:uFillTx/>
                <a:latin typeface="Tahoma" pitchFamily="34" charset="0"/>
                <a:ea typeface="MS PGothic" pitchFamily="34" charset="-128"/>
                <a:cs typeface="Arial" charset="0"/>
              </a:rPr>
              <a:t>Validate your findings with your staff first, leverage their knowledge</a:t>
            </a:r>
          </a:p>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lang="en-US" sz="1200" dirty="0">
                <a:solidFill>
                  <a:srgbClr val="0A1F62"/>
                </a:solidFill>
                <a:latin typeface="Tahoma" pitchFamily="34" charset="0"/>
                <a:ea typeface="MS PGothic" pitchFamily="34" charset="-128"/>
                <a:cs typeface="Arial" charset="0"/>
              </a:rPr>
              <a:t>Cross-functional consensus will be needed, ask for help from your supervisor and the P&amp;L owner</a:t>
            </a:r>
            <a:endParaRPr kumimoji="0" lang="en-US" sz="1200" b="0" i="0" u="none" strike="noStrike" kern="1200" cap="none" spc="0" normalizeH="0" baseline="0" noProof="0" dirty="0">
              <a:ln>
                <a:noFill/>
              </a:ln>
              <a:solidFill>
                <a:srgbClr val="0A1F62"/>
              </a:solidFill>
              <a:effectLst/>
              <a:uLnTx/>
              <a:uFillTx/>
              <a:latin typeface="Tahoma" pitchFamily="34" charset="0"/>
              <a:ea typeface="MS PGothic" pitchFamily="34" charset="-128"/>
              <a:cs typeface="Arial" charset="0"/>
            </a:endParaRPr>
          </a:p>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kumimoji="0" lang="en-US" sz="1200" b="0" i="0" u="none" strike="noStrike" kern="1200" cap="none" spc="0" normalizeH="0" baseline="0" noProof="0" dirty="0">
                <a:ln>
                  <a:noFill/>
                </a:ln>
                <a:solidFill>
                  <a:srgbClr val="0A1F62"/>
                </a:solidFill>
                <a:effectLst/>
                <a:uLnTx/>
                <a:uFillTx/>
                <a:latin typeface="Tahoma" pitchFamily="34" charset="0"/>
                <a:ea typeface="MS PGothic" pitchFamily="34" charset="-128"/>
                <a:cs typeface="Arial" charset="0"/>
              </a:rPr>
              <a:t>Numbers and quantification will go much farther than just your expert opinion</a:t>
            </a:r>
          </a:p>
        </p:txBody>
      </p:sp>
      <p:sp>
        <p:nvSpPr>
          <p:cNvPr id="24" name="Text Box 18">
            <a:extLst>
              <a:ext uri="{FF2B5EF4-FFF2-40B4-BE49-F238E27FC236}">
                <a16:creationId xmlns:a16="http://schemas.microsoft.com/office/drawing/2014/main" id="{B42908FB-64C9-FE6C-093D-4333938A6096}"/>
              </a:ext>
            </a:extLst>
          </p:cNvPr>
          <p:cNvSpPr txBox="1">
            <a:spLocks noChangeArrowheads="1"/>
          </p:cNvSpPr>
          <p:nvPr/>
        </p:nvSpPr>
        <p:spPr bwMode="auto">
          <a:xfrm>
            <a:off x="8250742" y="3473075"/>
            <a:ext cx="3687258" cy="2883729"/>
          </a:xfrm>
          <a:prstGeom prst="rect">
            <a:avLst/>
          </a:prstGeom>
          <a:noFill/>
          <a:ln w="9525">
            <a:noFill/>
            <a:miter lim="800000"/>
            <a:headEnd/>
            <a:tailEnd/>
          </a:ln>
        </p:spPr>
        <p:txBody>
          <a:bodyPr wrap="square" lIns="36000" tIns="36000" rIns="36000" bIns="36000">
            <a:spAutoFit/>
          </a:bodyPr>
          <a:lstStyle/>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kumimoji="0" lang="en-US" sz="1200" b="0" i="0" u="none" strike="noStrike" kern="1200" cap="none" spc="0" normalizeH="0" baseline="0" noProof="0" dirty="0">
                <a:ln>
                  <a:noFill/>
                </a:ln>
                <a:solidFill>
                  <a:srgbClr val="0A1F62"/>
                </a:solidFill>
                <a:effectLst/>
                <a:uLnTx/>
                <a:uFillTx/>
                <a:latin typeface="Tahoma" pitchFamily="34" charset="0"/>
                <a:ea typeface="MS PGothic" pitchFamily="34" charset="-128"/>
                <a:cs typeface="Arial" charset="0"/>
              </a:rPr>
              <a:t>You’ll of course need to prioritize</a:t>
            </a:r>
          </a:p>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lang="en-US" sz="1200" dirty="0">
                <a:solidFill>
                  <a:srgbClr val="0A1F62"/>
                </a:solidFill>
                <a:latin typeface="Tahoma" pitchFamily="34" charset="0"/>
                <a:ea typeface="MS PGothic" pitchFamily="34" charset="-128"/>
                <a:cs typeface="Arial" charset="0"/>
              </a:rPr>
              <a:t>There will likely be competing or already in-motion initiatives (few/none will likely have a real business case that is actually measured)</a:t>
            </a:r>
          </a:p>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lang="en-US" sz="1200" dirty="0">
                <a:solidFill>
                  <a:srgbClr val="0A1F62"/>
                </a:solidFill>
                <a:latin typeface="Tahoma" pitchFamily="34" charset="0"/>
                <a:ea typeface="MS PGothic" pitchFamily="34" charset="-128"/>
                <a:cs typeface="Arial" charset="0"/>
              </a:rPr>
              <a:t>IT dependencies require extra attention, planning, and caution</a:t>
            </a:r>
          </a:p>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lang="en-US" sz="1200" dirty="0">
                <a:solidFill>
                  <a:srgbClr val="0A1F62"/>
                </a:solidFill>
                <a:latin typeface="Tahoma" pitchFamily="34" charset="0"/>
                <a:ea typeface="MS PGothic" pitchFamily="34" charset="-128"/>
                <a:cs typeface="Arial" charset="0"/>
              </a:rPr>
              <a:t>Start despite the org gaps, they are always there and hiring is usually not budgeted or at best takes too long if approved</a:t>
            </a:r>
          </a:p>
          <a:p>
            <a:pPr marL="171450" marR="0" lvl="0" indent="-171450" algn="l" defTabSz="914400" rtl="0" eaLnBrk="1" fontAlgn="base" latinLnBrk="0" hangingPunct="1">
              <a:lnSpc>
                <a:spcPct val="100000"/>
              </a:lnSpc>
              <a:spcBef>
                <a:spcPct val="0"/>
              </a:spcBef>
              <a:spcAft>
                <a:spcPts val="800"/>
              </a:spcAft>
              <a:buClr>
                <a:srgbClr val="0A1F62"/>
              </a:buClr>
              <a:buSzPct val="80000"/>
              <a:buFont typeface="Wingdings" pitchFamily="2" charset="2"/>
              <a:buChar char="n"/>
              <a:tabLst/>
              <a:defRPr/>
            </a:pPr>
            <a:r>
              <a:rPr lang="en-US" sz="1200" dirty="0">
                <a:solidFill>
                  <a:srgbClr val="0A1F62"/>
                </a:solidFill>
                <a:latin typeface="Tahoma" pitchFamily="34" charset="0"/>
                <a:ea typeface="MS PGothic" pitchFamily="34" charset="-128"/>
                <a:cs typeface="Arial" charset="0"/>
              </a:rPr>
              <a:t>Win 20-3, not 2-1. It’s okay to lose a few, as long as the wins are much more. No one who’s successful wins only 2-1, winning 2-1 is already expected</a:t>
            </a:r>
            <a:endParaRPr kumimoji="0" lang="en-US" sz="1200" b="0" i="0" u="none" strike="noStrike" kern="1200" cap="none" spc="0" normalizeH="0" baseline="0" noProof="0" dirty="0">
              <a:ln>
                <a:noFill/>
              </a:ln>
              <a:solidFill>
                <a:srgbClr val="0A1F62"/>
              </a:solidFill>
              <a:effectLst/>
              <a:uLnTx/>
              <a:uFillTx/>
              <a:latin typeface="Tahoma" pitchFamily="34" charset="0"/>
              <a:ea typeface="MS PGothic" pitchFamily="34" charset="-128"/>
              <a:cs typeface="Arial" charset="0"/>
            </a:endParaRPr>
          </a:p>
        </p:txBody>
      </p:sp>
    </p:spTree>
    <p:extLst>
      <p:ext uri="{BB962C8B-B14F-4D97-AF65-F5344CB8AC3E}">
        <p14:creationId xmlns:p14="http://schemas.microsoft.com/office/powerpoint/2010/main" val="335899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51756-C04B-F10E-B039-F1FDEF5DE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4C53A-7F6D-A8CA-8282-260E8CC02A4B}"/>
              </a:ext>
            </a:extLst>
          </p:cNvPr>
          <p:cNvSpPr>
            <a:spLocks noGrp="1"/>
          </p:cNvSpPr>
          <p:nvPr>
            <p:ph type="title"/>
          </p:nvPr>
        </p:nvSpPr>
        <p:spPr/>
        <p:txBody>
          <a:bodyPr/>
          <a:lstStyle/>
          <a:p>
            <a:r>
              <a:rPr lang="en-US" sz="2000" dirty="0"/>
              <a:t>Milestones across the four major steps will keep you on-track</a:t>
            </a:r>
          </a:p>
        </p:txBody>
      </p:sp>
      <p:sp>
        <p:nvSpPr>
          <p:cNvPr id="4" name="Footer Placeholder 3">
            <a:extLst>
              <a:ext uri="{FF2B5EF4-FFF2-40B4-BE49-F238E27FC236}">
                <a16:creationId xmlns:a16="http://schemas.microsoft.com/office/drawing/2014/main" id="{CBFB0B68-8E5A-8227-C282-0ED57433230F}"/>
              </a:ext>
            </a:extLst>
          </p:cNvPr>
          <p:cNvSpPr>
            <a:spLocks noGrp="1"/>
          </p:cNvSpPr>
          <p:nvPr>
            <p:ph type="ftr" sz="quarter" idx="3"/>
          </p:nvPr>
        </p:nvSpPr>
        <p:spPr/>
        <p:txBody>
          <a:bodyPr/>
          <a:lstStyle/>
          <a:p>
            <a:pPr>
              <a:buClr>
                <a:srgbClr val="000066"/>
              </a:buClr>
            </a:pPr>
            <a:r>
              <a:rPr lang="en-US" sz="900" dirty="0">
                <a:solidFill>
                  <a:srgbClr val="000066"/>
                </a:solidFill>
              </a:rPr>
              <a:t>© Nexview Consulting, LLC ®</a:t>
            </a:r>
          </a:p>
        </p:txBody>
      </p:sp>
      <p:sp>
        <p:nvSpPr>
          <p:cNvPr id="120" name="Line 8">
            <a:extLst>
              <a:ext uri="{FF2B5EF4-FFF2-40B4-BE49-F238E27FC236}">
                <a16:creationId xmlns:a16="http://schemas.microsoft.com/office/drawing/2014/main" id="{7A89A7D0-5E22-4345-AB1D-2DB4A6695839}"/>
              </a:ext>
            </a:extLst>
          </p:cNvPr>
          <p:cNvSpPr>
            <a:spLocks noChangeShapeType="1"/>
          </p:cNvSpPr>
          <p:nvPr/>
        </p:nvSpPr>
        <p:spPr bwMode="auto">
          <a:xfrm>
            <a:off x="11174582" y="1305708"/>
            <a:ext cx="0" cy="5029200"/>
          </a:xfrm>
          <a:prstGeom prst="line">
            <a:avLst/>
          </a:prstGeom>
          <a:noFill/>
          <a:ln w="6350">
            <a:solidFill>
              <a:srgbClr val="0A1F62"/>
            </a:solidFill>
            <a:prstDash val="lgDash"/>
            <a:round/>
            <a:headEnd/>
            <a:tailE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21" name="Line 8">
            <a:extLst>
              <a:ext uri="{FF2B5EF4-FFF2-40B4-BE49-F238E27FC236}">
                <a16:creationId xmlns:a16="http://schemas.microsoft.com/office/drawing/2014/main" id="{7A42D870-3097-2A62-253F-F49082215643}"/>
              </a:ext>
            </a:extLst>
          </p:cNvPr>
          <p:cNvSpPr>
            <a:spLocks noChangeShapeType="1"/>
          </p:cNvSpPr>
          <p:nvPr/>
        </p:nvSpPr>
        <p:spPr bwMode="auto">
          <a:xfrm>
            <a:off x="4469768" y="1283614"/>
            <a:ext cx="0" cy="5029200"/>
          </a:xfrm>
          <a:prstGeom prst="line">
            <a:avLst/>
          </a:prstGeom>
          <a:noFill/>
          <a:ln w="6350">
            <a:solidFill>
              <a:srgbClr val="0A1F62"/>
            </a:solidFill>
            <a:prstDash val="lgDash"/>
            <a:round/>
            <a:headEnd/>
            <a:tailE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22" name="Line 8">
            <a:extLst>
              <a:ext uri="{FF2B5EF4-FFF2-40B4-BE49-F238E27FC236}">
                <a16:creationId xmlns:a16="http://schemas.microsoft.com/office/drawing/2014/main" id="{10C019D0-4038-5ED1-138B-2480860EB28C}"/>
              </a:ext>
            </a:extLst>
          </p:cNvPr>
          <p:cNvSpPr>
            <a:spLocks noChangeShapeType="1"/>
          </p:cNvSpPr>
          <p:nvPr/>
        </p:nvSpPr>
        <p:spPr bwMode="auto">
          <a:xfrm>
            <a:off x="2750182" y="1283614"/>
            <a:ext cx="0" cy="5029200"/>
          </a:xfrm>
          <a:prstGeom prst="line">
            <a:avLst/>
          </a:prstGeom>
          <a:noFill/>
          <a:ln w="6350">
            <a:solidFill>
              <a:srgbClr val="0A1F62"/>
            </a:solidFill>
            <a:prstDash val="lgDash"/>
            <a:round/>
            <a:headEnd/>
            <a:tailE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24" name="Line 8">
            <a:extLst>
              <a:ext uri="{FF2B5EF4-FFF2-40B4-BE49-F238E27FC236}">
                <a16:creationId xmlns:a16="http://schemas.microsoft.com/office/drawing/2014/main" id="{38C84AEA-2B83-664F-D01C-A9EB0A9E6E23}"/>
              </a:ext>
            </a:extLst>
          </p:cNvPr>
          <p:cNvSpPr>
            <a:spLocks noChangeShapeType="1"/>
          </p:cNvSpPr>
          <p:nvPr/>
        </p:nvSpPr>
        <p:spPr bwMode="auto">
          <a:xfrm>
            <a:off x="1078232" y="1290240"/>
            <a:ext cx="0" cy="5029200"/>
          </a:xfrm>
          <a:prstGeom prst="line">
            <a:avLst/>
          </a:prstGeom>
          <a:noFill/>
          <a:ln w="25400">
            <a:solidFill>
              <a:srgbClr val="0A1F62"/>
            </a:solidFill>
            <a:round/>
            <a:headEnd/>
            <a:tailE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25" name="Text Box 18">
            <a:extLst>
              <a:ext uri="{FF2B5EF4-FFF2-40B4-BE49-F238E27FC236}">
                <a16:creationId xmlns:a16="http://schemas.microsoft.com/office/drawing/2014/main" id="{53F21AAC-AF07-4958-412C-C089612DED37}"/>
              </a:ext>
            </a:extLst>
          </p:cNvPr>
          <p:cNvSpPr txBox="1">
            <a:spLocks noChangeArrowheads="1"/>
          </p:cNvSpPr>
          <p:nvPr/>
        </p:nvSpPr>
        <p:spPr bwMode="auto">
          <a:xfrm>
            <a:off x="541957" y="1114533"/>
            <a:ext cx="1078949" cy="226591"/>
          </a:xfrm>
          <a:prstGeom prst="rect">
            <a:avLst/>
          </a:prstGeom>
          <a:noFill/>
          <a:ln w="9525">
            <a:noFill/>
            <a:miter lim="800000"/>
            <a:headEnd/>
            <a:tailEnd/>
          </a:ln>
        </p:spPr>
        <p:txBody>
          <a:bodyPr wrap="square" lIns="36000" tIns="36000" rIns="36000" bIns="36000">
            <a:spAutoFit/>
          </a:bodyPr>
          <a:lstStyle/>
          <a:p>
            <a:pPr algn="ctr">
              <a:spcAft>
                <a:spcPts val="400"/>
              </a:spcAft>
              <a:buClr>
                <a:srgbClr val="0A1F62"/>
              </a:buClr>
              <a:buSzPct val="80000"/>
              <a:defRPr/>
            </a:pPr>
            <a:r>
              <a:rPr lang="en-US" sz="1000" b="1" dirty="0">
                <a:solidFill>
                  <a:srgbClr val="0A1F62"/>
                </a:solidFill>
                <a:ea typeface="MS PGothic" pitchFamily="34" charset="-128"/>
                <a:cs typeface="Arial" charset="0"/>
              </a:rPr>
              <a:t>Day 0 </a:t>
            </a:r>
          </a:p>
        </p:txBody>
      </p:sp>
      <p:sp>
        <p:nvSpPr>
          <p:cNvPr id="126" name="Line 8">
            <a:extLst>
              <a:ext uri="{FF2B5EF4-FFF2-40B4-BE49-F238E27FC236}">
                <a16:creationId xmlns:a16="http://schemas.microsoft.com/office/drawing/2014/main" id="{B07C5F8A-92C6-1666-0362-63CFBC9AAF81}"/>
              </a:ext>
            </a:extLst>
          </p:cNvPr>
          <p:cNvSpPr>
            <a:spLocks noChangeShapeType="1"/>
          </p:cNvSpPr>
          <p:nvPr/>
        </p:nvSpPr>
        <p:spPr bwMode="auto">
          <a:xfrm>
            <a:off x="7926072" y="1283614"/>
            <a:ext cx="0" cy="5029200"/>
          </a:xfrm>
          <a:prstGeom prst="line">
            <a:avLst/>
          </a:prstGeom>
          <a:noFill/>
          <a:ln w="6350">
            <a:solidFill>
              <a:srgbClr val="0A1F62"/>
            </a:solidFill>
            <a:prstDash val="lgDash"/>
            <a:round/>
            <a:headEnd/>
            <a:tailE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27" name="AutoShape 10">
            <a:extLst>
              <a:ext uri="{FF2B5EF4-FFF2-40B4-BE49-F238E27FC236}">
                <a16:creationId xmlns:a16="http://schemas.microsoft.com/office/drawing/2014/main" id="{3A523572-6E8E-557B-9A28-F715A7B962FB}"/>
              </a:ext>
            </a:extLst>
          </p:cNvPr>
          <p:cNvSpPr>
            <a:spLocks noChangeArrowheads="1"/>
          </p:cNvSpPr>
          <p:nvPr/>
        </p:nvSpPr>
        <p:spPr bwMode="auto">
          <a:xfrm>
            <a:off x="1092407" y="1721085"/>
            <a:ext cx="3372699" cy="457200"/>
          </a:xfrm>
          <a:prstGeom prst="homePlate">
            <a:avLst>
              <a:gd name="adj" fmla="val 51290"/>
            </a:avLst>
          </a:prstGeom>
          <a:gradFill flip="none" rotWithShape="1">
            <a:gsLst>
              <a:gs pos="0">
                <a:srgbClr val="071953">
                  <a:lumMod val="10000"/>
                  <a:lumOff val="90000"/>
                </a:srgbClr>
              </a:gs>
              <a:gs pos="50000">
                <a:srgbClr val="F4FBFD"/>
              </a:gs>
              <a:gs pos="100000">
                <a:srgbClr val="071953">
                  <a:lumMod val="10000"/>
                  <a:lumOff val="90000"/>
                </a:srgbClr>
              </a:gs>
            </a:gsLst>
            <a:lin ang="16200000" scaled="1"/>
            <a:tileRect/>
          </a:gradFill>
          <a:ln w="9525" algn="ctr">
            <a:no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A1F62"/>
              </a:solidFill>
              <a:effectLst/>
              <a:uLnTx/>
              <a:uFillTx/>
            </a:endParaRPr>
          </a:p>
        </p:txBody>
      </p:sp>
      <p:sp>
        <p:nvSpPr>
          <p:cNvPr id="128" name="AutoShape 10">
            <a:extLst>
              <a:ext uri="{FF2B5EF4-FFF2-40B4-BE49-F238E27FC236}">
                <a16:creationId xmlns:a16="http://schemas.microsoft.com/office/drawing/2014/main" id="{D52CBC26-25FE-9675-FC00-87EB7D5DD301}"/>
              </a:ext>
            </a:extLst>
          </p:cNvPr>
          <p:cNvSpPr>
            <a:spLocks noChangeArrowheads="1"/>
          </p:cNvSpPr>
          <p:nvPr/>
        </p:nvSpPr>
        <p:spPr bwMode="auto">
          <a:xfrm>
            <a:off x="1381681" y="3012928"/>
            <a:ext cx="9019201" cy="502920"/>
          </a:xfrm>
          <a:prstGeom prst="homePlate">
            <a:avLst>
              <a:gd name="adj" fmla="val 51290"/>
            </a:avLst>
          </a:prstGeom>
          <a:gradFill flip="none" rotWithShape="1">
            <a:gsLst>
              <a:gs pos="0">
                <a:srgbClr val="071953">
                  <a:lumMod val="10000"/>
                  <a:lumOff val="90000"/>
                </a:srgbClr>
              </a:gs>
              <a:gs pos="50000">
                <a:srgbClr val="F4FBFD"/>
              </a:gs>
              <a:gs pos="100000">
                <a:srgbClr val="071953">
                  <a:lumMod val="10000"/>
                  <a:lumOff val="90000"/>
                </a:srgbClr>
              </a:gs>
            </a:gsLst>
            <a:lin ang="16200000" scaled="1"/>
            <a:tileRect/>
          </a:gradFill>
          <a:ln w="9525" algn="ctr">
            <a:no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A1F62"/>
              </a:solidFill>
              <a:effectLst/>
              <a:uLnTx/>
              <a:uFillTx/>
            </a:endParaRPr>
          </a:p>
        </p:txBody>
      </p:sp>
      <p:sp>
        <p:nvSpPr>
          <p:cNvPr id="129" name="TextBox 128">
            <a:extLst>
              <a:ext uri="{FF2B5EF4-FFF2-40B4-BE49-F238E27FC236}">
                <a16:creationId xmlns:a16="http://schemas.microsoft.com/office/drawing/2014/main" id="{F6144E9E-48C2-BDEA-7174-ECDFE43A2CDF}"/>
              </a:ext>
            </a:extLst>
          </p:cNvPr>
          <p:cNvSpPr txBox="1">
            <a:spLocks noChangeArrowheads="1"/>
          </p:cNvSpPr>
          <p:nvPr/>
        </p:nvSpPr>
        <p:spPr bwMode="auto">
          <a:xfrm>
            <a:off x="-34240" y="1702025"/>
            <a:ext cx="1165327"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A1F62"/>
                </a:solidFill>
                <a:effectLst/>
                <a:uLnTx/>
                <a:uFillTx/>
              </a:rPr>
              <a:t>Listen to Stakeholders</a:t>
            </a:r>
          </a:p>
        </p:txBody>
      </p:sp>
      <p:sp>
        <p:nvSpPr>
          <p:cNvPr id="130" name="TextBox 129">
            <a:extLst>
              <a:ext uri="{FF2B5EF4-FFF2-40B4-BE49-F238E27FC236}">
                <a16:creationId xmlns:a16="http://schemas.microsoft.com/office/drawing/2014/main" id="{14408DD7-4D10-293E-63F2-B208E6377C86}"/>
              </a:ext>
            </a:extLst>
          </p:cNvPr>
          <p:cNvSpPr txBox="1">
            <a:spLocks noChangeArrowheads="1"/>
          </p:cNvSpPr>
          <p:nvPr/>
        </p:nvSpPr>
        <p:spPr bwMode="auto">
          <a:xfrm>
            <a:off x="1420335" y="1417584"/>
            <a:ext cx="1631426" cy="64633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rgbClr val="0A1F62"/>
                </a:solidFill>
                <a:effectLst/>
                <a:uLnTx/>
                <a:uFillTx/>
              </a:rPr>
              <a:t>Initial stakeholder touch-base discussions</a:t>
            </a:r>
          </a:p>
        </p:txBody>
      </p:sp>
      <p:sp>
        <p:nvSpPr>
          <p:cNvPr id="133" name="TextBox 132">
            <a:extLst>
              <a:ext uri="{FF2B5EF4-FFF2-40B4-BE49-F238E27FC236}">
                <a16:creationId xmlns:a16="http://schemas.microsoft.com/office/drawing/2014/main" id="{BA171BD6-14EE-F236-E44A-D1A70964194F}"/>
              </a:ext>
            </a:extLst>
          </p:cNvPr>
          <p:cNvSpPr txBox="1">
            <a:spLocks noChangeArrowheads="1"/>
          </p:cNvSpPr>
          <p:nvPr/>
        </p:nvSpPr>
        <p:spPr bwMode="auto">
          <a:xfrm>
            <a:off x="-34240" y="3031926"/>
            <a:ext cx="756455" cy="276999"/>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srgbClr val="0A1F62"/>
                </a:solidFill>
              </a:rPr>
              <a:t>Assess</a:t>
            </a:r>
            <a:endParaRPr kumimoji="0" lang="en-US" sz="1200" b="1" i="0" u="none" strike="noStrike" kern="0" cap="none" spc="0" normalizeH="0" baseline="0" noProof="0" dirty="0">
              <a:ln>
                <a:noFill/>
              </a:ln>
              <a:solidFill>
                <a:srgbClr val="0A1F62"/>
              </a:solidFill>
              <a:effectLst/>
              <a:uLnTx/>
              <a:uFillTx/>
            </a:endParaRPr>
          </a:p>
        </p:txBody>
      </p:sp>
      <p:sp>
        <p:nvSpPr>
          <p:cNvPr id="138" name="TextBox 137">
            <a:extLst>
              <a:ext uri="{FF2B5EF4-FFF2-40B4-BE49-F238E27FC236}">
                <a16:creationId xmlns:a16="http://schemas.microsoft.com/office/drawing/2014/main" id="{9ECE8367-46DD-348B-9CFB-F7D730169846}"/>
              </a:ext>
            </a:extLst>
          </p:cNvPr>
          <p:cNvSpPr txBox="1">
            <a:spLocks noChangeArrowheads="1"/>
          </p:cNvSpPr>
          <p:nvPr/>
        </p:nvSpPr>
        <p:spPr bwMode="auto">
          <a:xfrm>
            <a:off x="-34240" y="4177161"/>
            <a:ext cx="1027410"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A1F62"/>
                </a:solidFill>
                <a:effectLst/>
                <a:uLnTx/>
                <a:uFillTx/>
              </a:rPr>
              <a:t>Build Consensus</a:t>
            </a:r>
          </a:p>
        </p:txBody>
      </p:sp>
      <p:sp>
        <p:nvSpPr>
          <p:cNvPr id="139" name="TextBox 138">
            <a:extLst>
              <a:ext uri="{FF2B5EF4-FFF2-40B4-BE49-F238E27FC236}">
                <a16:creationId xmlns:a16="http://schemas.microsoft.com/office/drawing/2014/main" id="{FB125236-5FC9-AA9A-38A0-AA7FB6490341}"/>
              </a:ext>
            </a:extLst>
          </p:cNvPr>
          <p:cNvSpPr txBox="1">
            <a:spLocks noChangeArrowheads="1"/>
          </p:cNvSpPr>
          <p:nvPr/>
        </p:nvSpPr>
        <p:spPr bwMode="auto">
          <a:xfrm>
            <a:off x="-34240" y="5507063"/>
            <a:ext cx="1143845"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A1F62"/>
                </a:solidFill>
                <a:effectLst/>
                <a:uLnTx/>
                <a:uFillTx/>
              </a:rPr>
              <a:t>Improvement Plan</a:t>
            </a:r>
          </a:p>
        </p:txBody>
      </p:sp>
      <p:sp>
        <p:nvSpPr>
          <p:cNvPr id="140" name="Text Box 18">
            <a:extLst>
              <a:ext uri="{FF2B5EF4-FFF2-40B4-BE49-F238E27FC236}">
                <a16:creationId xmlns:a16="http://schemas.microsoft.com/office/drawing/2014/main" id="{A0FB861B-F31F-58A3-0E32-ED99AA0F46D3}"/>
              </a:ext>
            </a:extLst>
          </p:cNvPr>
          <p:cNvSpPr txBox="1">
            <a:spLocks noChangeArrowheads="1"/>
          </p:cNvSpPr>
          <p:nvPr/>
        </p:nvSpPr>
        <p:spPr bwMode="auto">
          <a:xfrm>
            <a:off x="2218361" y="1110997"/>
            <a:ext cx="968824" cy="226591"/>
          </a:xfrm>
          <a:prstGeom prst="rect">
            <a:avLst/>
          </a:prstGeom>
          <a:noFill/>
          <a:ln w="9525">
            <a:noFill/>
            <a:miter lim="800000"/>
            <a:headEnd/>
            <a:tailEnd/>
          </a:ln>
        </p:spPr>
        <p:txBody>
          <a:bodyPr wrap="square" lIns="36000" tIns="36000" rIns="36000" bIns="36000">
            <a:spAutoFit/>
          </a:bodyPr>
          <a:lstStyle/>
          <a:p>
            <a:pPr algn="ctr">
              <a:spcAft>
                <a:spcPts val="400"/>
              </a:spcAft>
              <a:buClr>
                <a:srgbClr val="0A1F62"/>
              </a:buClr>
              <a:buSzPct val="80000"/>
              <a:defRPr/>
            </a:pPr>
            <a:r>
              <a:rPr lang="en-US" sz="1000" b="1" dirty="0">
                <a:solidFill>
                  <a:srgbClr val="0A1F62"/>
                </a:solidFill>
                <a:ea typeface="MS PGothic" pitchFamily="34" charset="-128"/>
                <a:cs typeface="Arial" charset="0"/>
              </a:rPr>
              <a:t>Day 15</a:t>
            </a:r>
          </a:p>
        </p:txBody>
      </p:sp>
      <p:sp>
        <p:nvSpPr>
          <p:cNvPr id="141" name="Text Box 18">
            <a:extLst>
              <a:ext uri="{FF2B5EF4-FFF2-40B4-BE49-F238E27FC236}">
                <a16:creationId xmlns:a16="http://schemas.microsoft.com/office/drawing/2014/main" id="{172CF456-C094-B732-5081-8400E07A2A13}"/>
              </a:ext>
            </a:extLst>
          </p:cNvPr>
          <p:cNvSpPr txBox="1">
            <a:spLocks noChangeArrowheads="1"/>
          </p:cNvSpPr>
          <p:nvPr/>
        </p:nvSpPr>
        <p:spPr bwMode="auto">
          <a:xfrm>
            <a:off x="4029616" y="1080288"/>
            <a:ext cx="894442" cy="226591"/>
          </a:xfrm>
          <a:prstGeom prst="rect">
            <a:avLst/>
          </a:prstGeom>
          <a:noFill/>
          <a:ln w="9525">
            <a:noFill/>
            <a:miter lim="800000"/>
            <a:headEnd/>
            <a:tailEnd/>
          </a:ln>
        </p:spPr>
        <p:txBody>
          <a:bodyPr wrap="square" lIns="36000" tIns="36000" rIns="36000" bIns="36000">
            <a:spAutoFit/>
          </a:bodyPr>
          <a:lstStyle/>
          <a:p>
            <a:pPr algn="ctr">
              <a:spcAft>
                <a:spcPts val="400"/>
              </a:spcAft>
              <a:buClr>
                <a:srgbClr val="0A1F62"/>
              </a:buClr>
              <a:buSzPct val="80000"/>
              <a:defRPr/>
            </a:pPr>
            <a:r>
              <a:rPr lang="en-US" sz="1000" b="1" dirty="0">
                <a:solidFill>
                  <a:srgbClr val="0A1F62"/>
                </a:solidFill>
                <a:ea typeface="MS PGothic" pitchFamily="34" charset="-128"/>
                <a:cs typeface="Arial" charset="0"/>
              </a:rPr>
              <a:t>Day 30</a:t>
            </a:r>
          </a:p>
        </p:txBody>
      </p:sp>
      <p:sp>
        <p:nvSpPr>
          <p:cNvPr id="143" name="Text Box 18">
            <a:extLst>
              <a:ext uri="{FF2B5EF4-FFF2-40B4-BE49-F238E27FC236}">
                <a16:creationId xmlns:a16="http://schemas.microsoft.com/office/drawing/2014/main" id="{A2840237-EC89-5671-BA6B-C89A81C2CAAB}"/>
              </a:ext>
            </a:extLst>
          </p:cNvPr>
          <p:cNvSpPr txBox="1">
            <a:spLocks noChangeArrowheads="1"/>
          </p:cNvSpPr>
          <p:nvPr/>
        </p:nvSpPr>
        <p:spPr bwMode="auto">
          <a:xfrm>
            <a:off x="7492223" y="1085278"/>
            <a:ext cx="937786" cy="226591"/>
          </a:xfrm>
          <a:prstGeom prst="rect">
            <a:avLst/>
          </a:prstGeom>
          <a:noFill/>
          <a:ln w="9525">
            <a:noFill/>
            <a:miter lim="800000"/>
            <a:headEnd/>
            <a:tailEnd/>
          </a:ln>
        </p:spPr>
        <p:txBody>
          <a:bodyPr wrap="square" lIns="36000" tIns="36000" rIns="36000" bIns="36000">
            <a:spAutoFit/>
          </a:bodyPr>
          <a:lstStyle/>
          <a:p>
            <a:pPr algn="ctr">
              <a:spcAft>
                <a:spcPts val="400"/>
              </a:spcAft>
              <a:buClr>
                <a:srgbClr val="0A1F62"/>
              </a:buClr>
              <a:buSzPct val="80000"/>
              <a:defRPr/>
            </a:pPr>
            <a:r>
              <a:rPr lang="en-US" sz="1000" b="1" dirty="0">
                <a:solidFill>
                  <a:srgbClr val="0A1F62"/>
                </a:solidFill>
                <a:ea typeface="MS PGothic" pitchFamily="34" charset="-128"/>
                <a:cs typeface="Arial" charset="0"/>
              </a:rPr>
              <a:t>Day 60</a:t>
            </a:r>
          </a:p>
        </p:txBody>
      </p:sp>
      <p:sp>
        <p:nvSpPr>
          <p:cNvPr id="144" name="Text Box 18">
            <a:extLst>
              <a:ext uri="{FF2B5EF4-FFF2-40B4-BE49-F238E27FC236}">
                <a16:creationId xmlns:a16="http://schemas.microsoft.com/office/drawing/2014/main" id="{C64204FC-6232-CAB8-DE6B-04065F63755E}"/>
              </a:ext>
            </a:extLst>
          </p:cNvPr>
          <p:cNvSpPr txBox="1">
            <a:spLocks noChangeArrowheads="1"/>
          </p:cNvSpPr>
          <p:nvPr/>
        </p:nvSpPr>
        <p:spPr bwMode="auto">
          <a:xfrm>
            <a:off x="10632248" y="1125186"/>
            <a:ext cx="1014742" cy="226591"/>
          </a:xfrm>
          <a:prstGeom prst="rect">
            <a:avLst/>
          </a:prstGeom>
          <a:noFill/>
          <a:ln w="9525">
            <a:noFill/>
            <a:miter lim="800000"/>
            <a:headEnd/>
            <a:tailEnd/>
          </a:ln>
        </p:spPr>
        <p:txBody>
          <a:bodyPr wrap="square" lIns="36000" tIns="36000" rIns="36000" bIns="36000">
            <a:spAutoFit/>
          </a:bodyPr>
          <a:lstStyle/>
          <a:p>
            <a:pPr algn="ctr">
              <a:spcAft>
                <a:spcPts val="400"/>
              </a:spcAft>
              <a:buClr>
                <a:srgbClr val="0A1F62"/>
              </a:buClr>
              <a:buSzPct val="80000"/>
              <a:defRPr/>
            </a:pPr>
            <a:r>
              <a:rPr lang="en-US" sz="1000" b="1" dirty="0">
                <a:solidFill>
                  <a:srgbClr val="0A1F62"/>
                </a:solidFill>
                <a:ea typeface="MS PGothic" pitchFamily="34" charset="-128"/>
                <a:cs typeface="Arial" charset="0"/>
              </a:rPr>
              <a:t>Day 90</a:t>
            </a:r>
          </a:p>
        </p:txBody>
      </p:sp>
      <p:sp>
        <p:nvSpPr>
          <p:cNvPr id="146" name="AutoShape 10">
            <a:extLst>
              <a:ext uri="{FF2B5EF4-FFF2-40B4-BE49-F238E27FC236}">
                <a16:creationId xmlns:a16="http://schemas.microsoft.com/office/drawing/2014/main" id="{7A2D219E-4F03-B8EC-3A43-CE21B2AC9D41}"/>
              </a:ext>
            </a:extLst>
          </p:cNvPr>
          <p:cNvSpPr>
            <a:spLocks noChangeArrowheads="1"/>
          </p:cNvSpPr>
          <p:nvPr/>
        </p:nvSpPr>
        <p:spPr bwMode="auto">
          <a:xfrm>
            <a:off x="4474431" y="4246014"/>
            <a:ext cx="6759623" cy="457200"/>
          </a:xfrm>
          <a:prstGeom prst="homePlate">
            <a:avLst>
              <a:gd name="adj" fmla="val 51290"/>
            </a:avLst>
          </a:prstGeom>
          <a:gradFill flip="none" rotWithShape="1">
            <a:gsLst>
              <a:gs pos="0">
                <a:srgbClr val="071953">
                  <a:lumMod val="10000"/>
                  <a:lumOff val="90000"/>
                </a:srgbClr>
              </a:gs>
              <a:gs pos="50000">
                <a:srgbClr val="F4FBFD"/>
              </a:gs>
              <a:gs pos="100000">
                <a:srgbClr val="071953">
                  <a:lumMod val="10000"/>
                  <a:lumOff val="90000"/>
                </a:srgbClr>
              </a:gs>
            </a:gsLst>
            <a:lin ang="16200000" scaled="1"/>
            <a:tileRect/>
          </a:gradFill>
          <a:ln w="9525" algn="ctr">
            <a:no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A1F62"/>
              </a:solidFill>
              <a:effectLst/>
              <a:uLnTx/>
              <a:uFillTx/>
            </a:endParaRPr>
          </a:p>
        </p:txBody>
      </p:sp>
      <p:sp>
        <p:nvSpPr>
          <p:cNvPr id="149" name="AutoShape 10">
            <a:extLst>
              <a:ext uri="{FF2B5EF4-FFF2-40B4-BE49-F238E27FC236}">
                <a16:creationId xmlns:a16="http://schemas.microsoft.com/office/drawing/2014/main" id="{4BBD3AC0-526A-7E09-4435-855417C98780}"/>
              </a:ext>
            </a:extLst>
          </p:cNvPr>
          <p:cNvSpPr>
            <a:spLocks noChangeArrowheads="1"/>
          </p:cNvSpPr>
          <p:nvPr/>
        </p:nvSpPr>
        <p:spPr bwMode="auto">
          <a:xfrm>
            <a:off x="7926072" y="5477882"/>
            <a:ext cx="4023620" cy="457200"/>
          </a:xfrm>
          <a:prstGeom prst="homePlate">
            <a:avLst>
              <a:gd name="adj" fmla="val 51290"/>
            </a:avLst>
          </a:prstGeom>
          <a:gradFill flip="none" rotWithShape="1">
            <a:gsLst>
              <a:gs pos="0">
                <a:srgbClr val="071953">
                  <a:lumMod val="10000"/>
                  <a:lumOff val="90000"/>
                </a:srgbClr>
              </a:gs>
              <a:gs pos="50000">
                <a:srgbClr val="F4FBFD"/>
              </a:gs>
              <a:gs pos="100000">
                <a:srgbClr val="071953">
                  <a:lumMod val="10000"/>
                  <a:lumOff val="90000"/>
                </a:srgbClr>
              </a:gs>
            </a:gsLst>
            <a:lin ang="16200000" scaled="1"/>
            <a:tileRect/>
          </a:gradFill>
          <a:ln w="9525" algn="ctr">
            <a:no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A1F62"/>
              </a:solidFill>
              <a:effectLst/>
              <a:uLnTx/>
              <a:uFillTx/>
            </a:endParaRPr>
          </a:p>
        </p:txBody>
      </p:sp>
      <p:sp>
        <p:nvSpPr>
          <p:cNvPr id="167" name="TextBox 166">
            <a:extLst>
              <a:ext uri="{FF2B5EF4-FFF2-40B4-BE49-F238E27FC236}">
                <a16:creationId xmlns:a16="http://schemas.microsoft.com/office/drawing/2014/main" id="{3396F112-526F-FED7-910C-1A999AA17A16}"/>
              </a:ext>
            </a:extLst>
          </p:cNvPr>
          <p:cNvSpPr txBox="1"/>
          <p:nvPr/>
        </p:nvSpPr>
        <p:spPr>
          <a:xfrm>
            <a:off x="7075930" y="691176"/>
            <a:ext cx="478291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A1F62"/>
                </a:solidFill>
                <a:effectLst/>
                <a:uLnTx/>
                <a:uFillTx/>
              </a:rPr>
              <a:t>You could update for specificity and use this format for discussions.</a:t>
            </a:r>
          </a:p>
        </p:txBody>
      </p:sp>
      <p:sp>
        <p:nvSpPr>
          <p:cNvPr id="169" name="AutoShape 18">
            <a:extLst>
              <a:ext uri="{FF2B5EF4-FFF2-40B4-BE49-F238E27FC236}">
                <a16:creationId xmlns:a16="http://schemas.microsoft.com/office/drawing/2014/main" id="{4C29B1BF-F494-4F32-F5DD-1DD6FF41D960}"/>
              </a:ext>
            </a:extLst>
          </p:cNvPr>
          <p:cNvSpPr>
            <a:spLocks noChangeArrowheads="1"/>
          </p:cNvSpPr>
          <p:nvPr/>
        </p:nvSpPr>
        <p:spPr bwMode="auto">
          <a:xfrm>
            <a:off x="2518183" y="1732294"/>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71" name="AutoShape 18">
            <a:extLst>
              <a:ext uri="{FF2B5EF4-FFF2-40B4-BE49-F238E27FC236}">
                <a16:creationId xmlns:a16="http://schemas.microsoft.com/office/drawing/2014/main" id="{35986B40-155E-EA52-207A-64A7C342E08E}"/>
              </a:ext>
            </a:extLst>
          </p:cNvPr>
          <p:cNvSpPr>
            <a:spLocks noChangeArrowheads="1"/>
          </p:cNvSpPr>
          <p:nvPr/>
        </p:nvSpPr>
        <p:spPr bwMode="auto">
          <a:xfrm>
            <a:off x="4039137" y="1747711"/>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72" name="TextBox 171">
            <a:extLst>
              <a:ext uri="{FF2B5EF4-FFF2-40B4-BE49-F238E27FC236}">
                <a16:creationId xmlns:a16="http://schemas.microsoft.com/office/drawing/2014/main" id="{6796B596-40D3-0CD8-7151-B2A9056324AE}"/>
              </a:ext>
            </a:extLst>
          </p:cNvPr>
          <p:cNvSpPr txBox="1">
            <a:spLocks noChangeArrowheads="1"/>
          </p:cNvSpPr>
          <p:nvPr/>
        </p:nvSpPr>
        <p:spPr bwMode="auto">
          <a:xfrm>
            <a:off x="4411488" y="1411499"/>
            <a:ext cx="1730447"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rgbClr val="0A1F62"/>
                </a:solidFill>
                <a:effectLst/>
                <a:uLnTx/>
                <a:uFillTx/>
              </a:rPr>
              <a:t>Internal customer/peer input</a:t>
            </a:r>
          </a:p>
        </p:txBody>
      </p:sp>
      <p:sp>
        <p:nvSpPr>
          <p:cNvPr id="173" name="AutoShape 18">
            <a:extLst>
              <a:ext uri="{FF2B5EF4-FFF2-40B4-BE49-F238E27FC236}">
                <a16:creationId xmlns:a16="http://schemas.microsoft.com/office/drawing/2014/main" id="{7B2D21A6-8517-A3F9-4C67-0A98817C41C2}"/>
              </a:ext>
            </a:extLst>
          </p:cNvPr>
          <p:cNvSpPr>
            <a:spLocks noChangeArrowheads="1"/>
          </p:cNvSpPr>
          <p:nvPr/>
        </p:nvSpPr>
        <p:spPr bwMode="auto">
          <a:xfrm>
            <a:off x="2500457" y="3018830"/>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74" name="TextBox 173">
            <a:extLst>
              <a:ext uri="{FF2B5EF4-FFF2-40B4-BE49-F238E27FC236}">
                <a16:creationId xmlns:a16="http://schemas.microsoft.com/office/drawing/2014/main" id="{D4BC96C7-C213-5F93-A1B7-25EF54D2F5BD}"/>
              </a:ext>
            </a:extLst>
          </p:cNvPr>
          <p:cNvSpPr txBox="1">
            <a:spLocks noChangeArrowheads="1"/>
          </p:cNvSpPr>
          <p:nvPr/>
        </p:nvSpPr>
        <p:spPr bwMode="auto">
          <a:xfrm>
            <a:off x="2104366" y="2441858"/>
            <a:ext cx="1509111" cy="64633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rgbClr val="0A1F62"/>
                </a:solidFill>
                <a:effectLst/>
                <a:uLnTx/>
                <a:uFillTx/>
              </a:rPr>
              <a:t>Supply chain, strategy, product flows and structure </a:t>
            </a:r>
          </a:p>
        </p:txBody>
      </p:sp>
      <p:sp>
        <p:nvSpPr>
          <p:cNvPr id="175" name="AutoShape 18">
            <a:extLst>
              <a:ext uri="{FF2B5EF4-FFF2-40B4-BE49-F238E27FC236}">
                <a16:creationId xmlns:a16="http://schemas.microsoft.com/office/drawing/2014/main" id="{52F18957-A7BE-C9D1-2595-E1D0BF66AB1E}"/>
              </a:ext>
            </a:extLst>
          </p:cNvPr>
          <p:cNvSpPr>
            <a:spLocks noChangeArrowheads="1"/>
          </p:cNvSpPr>
          <p:nvPr/>
        </p:nvSpPr>
        <p:spPr bwMode="auto">
          <a:xfrm>
            <a:off x="1453696" y="3016727"/>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76" name="TextBox 175">
            <a:extLst>
              <a:ext uri="{FF2B5EF4-FFF2-40B4-BE49-F238E27FC236}">
                <a16:creationId xmlns:a16="http://schemas.microsoft.com/office/drawing/2014/main" id="{2BD81779-29B8-46A3-9A46-A1A8F3003842}"/>
              </a:ext>
            </a:extLst>
          </p:cNvPr>
          <p:cNvSpPr txBox="1">
            <a:spLocks noChangeArrowheads="1"/>
          </p:cNvSpPr>
          <p:nvPr/>
        </p:nvSpPr>
        <p:spPr bwMode="auto">
          <a:xfrm>
            <a:off x="1384898" y="2459582"/>
            <a:ext cx="892876"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rgbClr val="0A1F62"/>
                </a:solidFill>
                <a:effectLst/>
                <a:uLnTx/>
                <a:uFillTx/>
              </a:rPr>
              <a:t>Org 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rgbClr val="0A1F62"/>
                </a:solidFill>
                <a:effectLst/>
                <a:uLnTx/>
                <a:uFillTx/>
              </a:rPr>
              <a:t>roles</a:t>
            </a:r>
          </a:p>
        </p:txBody>
      </p:sp>
      <p:sp>
        <p:nvSpPr>
          <p:cNvPr id="177" name="AutoShape 18">
            <a:extLst>
              <a:ext uri="{FF2B5EF4-FFF2-40B4-BE49-F238E27FC236}">
                <a16:creationId xmlns:a16="http://schemas.microsoft.com/office/drawing/2014/main" id="{2FFFB3B9-C57C-1BF7-669B-0E6F43999381}"/>
              </a:ext>
            </a:extLst>
          </p:cNvPr>
          <p:cNvSpPr>
            <a:spLocks noChangeArrowheads="1"/>
          </p:cNvSpPr>
          <p:nvPr/>
        </p:nvSpPr>
        <p:spPr bwMode="auto">
          <a:xfrm>
            <a:off x="4219390" y="3029463"/>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78" name="TextBox 177">
            <a:extLst>
              <a:ext uri="{FF2B5EF4-FFF2-40B4-BE49-F238E27FC236}">
                <a16:creationId xmlns:a16="http://schemas.microsoft.com/office/drawing/2014/main" id="{7148C59F-0D7E-D8F5-D22E-FE7064DAC65C}"/>
              </a:ext>
            </a:extLst>
          </p:cNvPr>
          <p:cNvSpPr txBox="1">
            <a:spLocks noChangeArrowheads="1"/>
          </p:cNvSpPr>
          <p:nvPr/>
        </p:nvSpPr>
        <p:spPr bwMode="auto">
          <a:xfrm>
            <a:off x="3454638" y="2449181"/>
            <a:ext cx="1509111" cy="64633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A1F62"/>
                </a:solidFill>
              </a:rPr>
              <a:t>Processes, Meetings, KPIs, IT, Other initiatives</a:t>
            </a:r>
            <a:endParaRPr kumimoji="0" lang="en-US" sz="1200" b="0" u="none" strike="noStrike" kern="0" cap="none" spc="0" normalizeH="0" baseline="0" noProof="0" dirty="0">
              <a:ln>
                <a:noFill/>
              </a:ln>
              <a:solidFill>
                <a:srgbClr val="0A1F62"/>
              </a:solidFill>
              <a:effectLst/>
              <a:uLnTx/>
              <a:uFillTx/>
            </a:endParaRPr>
          </a:p>
        </p:txBody>
      </p:sp>
      <p:sp>
        <p:nvSpPr>
          <p:cNvPr id="5" name="AutoShape 18">
            <a:extLst>
              <a:ext uri="{FF2B5EF4-FFF2-40B4-BE49-F238E27FC236}">
                <a16:creationId xmlns:a16="http://schemas.microsoft.com/office/drawing/2014/main" id="{5A42EAF6-FFAC-8FD8-63CA-A09C7A6D24D2}"/>
              </a:ext>
            </a:extLst>
          </p:cNvPr>
          <p:cNvSpPr>
            <a:spLocks noChangeArrowheads="1"/>
          </p:cNvSpPr>
          <p:nvPr/>
        </p:nvSpPr>
        <p:spPr bwMode="auto">
          <a:xfrm>
            <a:off x="4875060" y="3018833"/>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6" name="TextBox 5">
            <a:extLst>
              <a:ext uri="{FF2B5EF4-FFF2-40B4-BE49-F238E27FC236}">
                <a16:creationId xmlns:a16="http://schemas.microsoft.com/office/drawing/2014/main" id="{BA667CFE-CC5E-A187-8F37-46C43E989C37}"/>
              </a:ext>
            </a:extLst>
          </p:cNvPr>
          <p:cNvSpPr txBox="1">
            <a:spLocks noChangeArrowheads="1"/>
          </p:cNvSpPr>
          <p:nvPr/>
        </p:nvSpPr>
        <p:spPr bwMode="auto">
          <a:xfrm>
            <a:off x="4932370" y="2469088"/>
            <a:ext cx="1206420" cy="64633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A1F62"/>
                </a:solidFill>
              </a:rPr>
              <a:t>Org structure and RACI gaps summary</a:t>
            </a:r>
            <a:endParaRPr kumimoji="0" lang="en-US" sz="1200" b="0" u="none" strike="noStrike" kern="0" cap="none" spc="0" normalizeH="0" baseline="0" noProof="0" dirty="0">
              <a:ln>
                <a:noFill/>
              </a:ln>
              <a:solidFill>
                <a:srgbClr val="0A1F62"/>
              </a:solidFill>
              <a:effectLst/>
              <a:uLnTx/>
              <a:uFillTx/>
            </a:endParaRPr>
          </a:p>
        </p:txBody>
      </p:sp>
      <p:sp>
        <p:nvSpPr>
          <p:cNvPr id="7" name="AutoShape 18">
            <a:extLst>
              <a:ext uri="{FF2B5EF4-FFF2-40B4-BE49-F238E27FC236}">
                <a16:creationId xmlns:a16="http://schemas.microsoft.com/office/drawing/2014/main" id="{1E600E2F-C65F-9920-92AF-83017927E2FB}"/>
              </a:ext>
            </a:extLst>
          </p:cNvPr>
          <p:cNvSpPr>
            <a:spLocks noChangeArrowheads="1"/>
          </p:cNvSpPr>
          <p:nvPr/>
        </p:nvSpPr>
        <p:spPr bwMode="auto">
          <a:xfrm>
            <a:off x="5867071" y="3016727"/>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8" name="TextBox 7">
            <a:extLst>
              <a:ext uri="{FF2B5EF4-FFF2-40B4-BE49-F238E27FC236}">
                <a16:creationId xmlns:a16="http://schemas.microsoft.com/office/drawing/2014/main" id="{7CCE508F-4158-E53B-2F8C-994C9503291A}"/>
              </a:ext>
            </a:extLst>
          </p:cNvPr>
          <p:cNvSpPr txBox="1">
            <a:spLocks noChangeArrowheads="1"/>
          </p:cNvSpPr>
          <p:nvPr/>
        </p:nvSpPr>
        <p:spPr bwMode="auto">
          <a:xfrm>
            <a:off x="6044584" y="2496561"/>
            <a:ext cx="779264"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A1F62"/>
                </a:solidFill>
              </a:rPr>
              <a:t>Data</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A1F62"/>
                </a:solidFill>
              </a:rPr>
              <a:t>studies</a:t>
            </a:r>
          </a:p>
        </p:txBody>
      </p:sp>
      <p:sp>
        <p:nvSpPr>
          <p:cNvPr id="13" name="AutoShape 18">
            <a:extLst>
              <a:ext uri="{FF2B5EF4-FFF2-40B4-BE49-F238E27FC236}">
                <a16:creationId xmlns:a16="http://schemas.microsoft.com/office/drawing/2014/main" id="{B8F6F1D4-6B7C-94AC-2449-C89C2CE367DA}"/>
              </a:ext>
            </a:extLst>
          </p:cNvPr>
          <p:cNvSpPr>
            <a:spLocks noChangeArrowheads="1"/>
          </p:cNvSpPr>
          <p:nvPr/>
        </p:nvSpPr>
        <p:spPr bwMode="auto">
          <a:xfrm>
            <a:off x="5960630" y="4246014"/>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4" name="AutoShape 18">
            <a:extLst>
              <a:ext uri="{FF2B5EF4-FFF2-40B4-BE49-F238E27FC236}">
                <a16:creationId xmlns:a16="http://schemas.microsoft.com/office/drawing/2014/main" id="{74C4DA0A-F494-5872-DA26-88C4A45BF60C}"/>
              </a:ext>
            </a:extLst>
          </p:cNvPr>
          <p:cNvSpPr>
            <a:spLocks noChangeArrowheads="1"/>
          </p:cNvSpPr>
          <p:nvPr/>
        </p:nvSpPr>
        <p:spPr bwMode="auto">
          <a:xfrm>
            <a:off x="4494498" y="4215057"/>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5" name="TextBox 14">
            <a:extLst>
              <a:ext uri="{FF2B5EF4-FFF2-40B4-BE49-F238E27FC236}">
                <a16:creationId xmlns:a16="http://schemas.microsoft.com/office/drawing/2014/main" id="{57FC2331-C2AE-C69E-7FE3-1997171F0CAD}"/>
              </a:ext>
            </a:extLst>
          </p:cNvPr>
          <p:cNvSpPr txBox="1">
            <a:spLocks noChangeArrowheads="1"/>
          </p:cNvSpPr>
          <p:nvPr/>
        </p:nvSpPr>
        <p:spPr bwMode="auto">
          <a:xfrm>
            <a:off x="3516015" y="3771011"/>
            <a:ext cx="1359046" cy="83099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A1F62"/>
                </a:solidFill>
              </a:rPr>
              <a:t>Include relevant stakeholder feedback for validation</a:t>
            </a:r>
            <a:endParaRPr kumimoji="0" lang="en-US" sz="1200" b="0" u="none" strike="noStrike" kern="0" cap="none" spc="0" normalizeH="0" baseline="0" noProof="0" dirty="0">
              <a:ln>
                <a:noFill/>
              </a:ln>
              <a:solidFill>
                <a:srgbClr val="0A1F62"/>
              </a:solidFill>
              <a:effectLst/>
              <a:uLnTx/>
              <a:uFillTx/>
            </a:endParaRPr>
          </a:p>
        </p:txBody>
      </p:sp>
      <p:sp>
        <p:nvSpPr>
          <p:cNvPr id="16" name="TextBox 15">
            <a:extLst>
              <a:ext uri="{FF2B5EF4-FFF2-40B4-BE49-F238E27FC236}">
                <a16:creationId xmlns:a16="http://schemas.microsoft.com/office/drawing/2014/main" id="{FAC7966B-8E95-81BC-AB36-A2BDA8974EBA}"/>
              </a:ext>
            </a:extLst>
          </p:cNvPr>
          <p:cNvSpPr txBox="1">
            <a:spLocks noChangeArrowheads="1"/>
          </p:cNvSpPr>
          <p:nvPr/>
        </p:nvSpPr>
        <p:spPr bwMode="auto">
          <a:xfrm>
            <a:off x="6193781" y="3771011"/>
            <a:ext cx="684455"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rgbClr val="0A1F62"/>
                </a:solidFill>
                <a:effectLst/>
                <a:uLnTx/>
                <a:uFillTx/>
              </a:rPr>
              <a:t>Staff review</a:t>
            </a:r>
          </a:p>
        </p:txBody>
      </p:sp>
      <p:sp>
        <p:nvSpPr>
          <p:cNvPr id="17" name="TextBox 16">
            <a:extLst>
              <a:ext uri="{FF2B5EF4-FFF2-40B4-BE49-F238E27FC236}">
                <a16:creationId xmlns:a16="http://schemas.microsoft.com/office/drawing/2014/main" id="{7A039E91-729F-39C1-857E-7F60958CC4A8}"/>
              </a:ext>
            </a:extLst>
          </p:cNvPr>
          <p:cNvSpPr txBox="1">
            <a:spLocks noChangeArrowheads="1"/>
          </p:cNvSpPr>
          <p:nvPr/>
        </p:nvSpPr>
        <p:spPr bwMode="auto">
          <a:xfrm>
            <a:off x="6967311" y="3771011"/>
            <a:ext cx="937786"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rgbClr val="0A1F62"/>
                </a:solidFill>
                <a:effectLst/>
                <a:uLnTx/>
                <a:uFillTx/>
              </a:rPr>
              <a:t>Supervisor update</a:t>
            </a:r>
          </a:p>
        </p:txBody>
      </p:sp>
      <p:sp>
        <p:nvSpPr>
          <p:cNvPr id="18" name="AutoShape 18">
            <a:extLst>
              <a:ext uri="{FF2B5EF4-FFF2-40B4-BE49-F238E27FC236}">
                <a16:creationId xmlns:a16="http://schemas.microsoft.com/office/drawing/2014/main" id="{4ADB5A61-FD44-18B7-BE42-C63DD00DB091}"/>
              </a:ext>
            </a:extLst>
          </p:cNvPr>
          <p:cNvSpPr>
            <a:spLocks noChangeArrowheads="1"/>
          </p:cNvSpPr>
          <p:nvPr/>
        </p:nvSpPr>
        <p:spPr bwMode="auto">
          <a:xfrm>
            <a:off x="6771064" y="4260531"/>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19" name="AutoShape 18">
            <a:extLst>
              <a:ext uri="{FF2B5EF4-FFF2-40B4-BE49-F238E27FC236}">
                <a16:creationId xmlns:a16="http://schemas.microsoft.com/office/drawing/2014/main" id="{4AA1D121-AF09-3CDE-2051-FC974810A295}"/>
              </a:ext>
            </a:extLst>
          </p:cNvPr>
          <p:cNvSpPr>
            <a:spLocks noChangeArrowheads="1"/>
          </p:cNvSpPr>
          <p:nvPr/>
        </p:nvSpPr>
        <p:spPr bwMode="auto">
          <a:xfrm>
            <a:off x="9900824" y="3029200"/>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20" name="TextBox 19">
            <a:extLst>
              <a:ext uri="{FF2B5EF4-FFF2-40B4-BE49-F238E27FC236}">
                <a16:creationId xmlns:a16="http://schemas.microsoft.com/office/drawing/2014/main" id="{8F650998-9FD4-FC8C-CBBC-B777C622C0A5}"/>
              </a:ext>
            </a:extLst>
          </p:cNvPr>
          <p:cNvSpPr txBox="1">
            <a:spLocks noChangeArrowheads="1"/>
          </p:cNvSpPr>
          <p:nvPr/>
        </p:nvSpPr>
        <p:spPr bwMode="auto">
          <a:xfrm>
            <a:off x="10013097" y="2498327"/>
            <a:ext cx="843444"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A1F62"/>
                </a:solidFill>
              </a:rPr>
              <a:t>Benefits case</a:t>
            </a:r>
            <a:endParaRPr kumimoji="0" lang="en-US" sz="1200" b="0" u="none" strike="noStrike" kern="0" cap="none" spc="0" normalizeH="0" baseline="0" noProof="0" dirty="0">
              <a:ln>
                <a:noFill/>
              </a:ln>
              <a:solidFill>
                <a:srgbClr val="0A1F62"/>
              </a:solidFill>
              <a:effectLst/>
              <a:uLnTx/>
              <a:uFillTx/>
            </a:endParaRPr>
          </a:p>
        </p:txBody>
      </p:sp>
      <p:sp>
        <p:nvSpPr>
          <p:cNvPr id="21" name="AutoShape 18">
            <a:extLst>
              <a:ext uri="{FF2B5EF4-FFF2-40B4-BE49-F238E27FC236}">
                <a16:creationId xmlns:a16="http://schemas.microsoft.com/office/drawing/2014/main" id="{FF1C6F14-0667-6116-A75B-1B27572B8FA2}"/>
              </a:ext>
            </a:extLst>
          </p:cNvPr>
          <p:cNvSpPr>
            <a:spLocks noChangeArrowheads="1"/>
          </p:cNvSpPr>
          <p:nvPr/>
        </p:nvSpPr>
        <p:spPr bwMode="auto">
          <a:xfrm>
            <a:off x="8714800" y="3023414"/>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22" name="TextBox 21">
            <a:extLst>
              <a:ext uri="{FF2B5EF4-FFF2-40B4-BE49-F238E27FC236}">
                <a16:creationId xmlns:a16="http://schemas.microsoft.com/office/drawing/2014/main" id="{7A1CA165-ABD5-6E44-E3B5-B44EA19302A9}"/>
              </a:ext>
            </a:extLst>
          </p:cNvPr>
          <p:cNvSpPr txBox="1">
            <a:spLocks noChangeArrowheads="1"/>
          </p:cNvSpPr>
          <p:nvPr/>
        </p:nvSpPr>
        <p:spPr bwMode="auto">
          <a:xfrm>
            <a:off x="8211989" y="2483709"/>
            <a:ext cx="1002869"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A1F62"/>
                </a:solidFill>
              </a:rPr>
              <a:t>Additional data studies</a:t>
            </a:r>
            <a:endParaRPr kumimoji="0" lang="en-US" sz="1200" b="0" u="none" strike="noStrike" kern="0" cap="none" spc="0" normalizeH="0" baseline="0" noProof="0" dirty="0">
              <a:ln>
                <a:noFill/>
              </a:ln>
              <a:solidFill>
                <a:srgbClr val="0A1F62"/>
              </a:solidFill>
              <a:effectLst/>
              <a:uLnTx/>
              <a:uFillTx/>
            </a:endParaRPr>
          </a:p>
        </p:txBody>
      </p:sp>
      <p:sp>
        <p:nvSpPr>
          <p:cNvPr id="23" name="AutoShape 18">
            <a:extLst>
              <a:ext uri="{FF2B5EF4-FFF2-40B4-BE49-F238E27FC236}">
                <a16:creationId xmlns:a16="http://schemas.microsoft.com/office/drawing/2014/main" id="{8FCE28A0-6E45-1EED-1421-72DAFC679848}"/>
              </a:ext>
            </a:extLst>
          </p:cNvPr>
          <p:cNvSpPr>
            <a:spLocks noChangeArrowheads="1"/>
          </p:cNvSpPr>
          <p:nvPr/>
        </p:nvSpPr>
        <p:spPr bwMode="auto">
          <a:xfrm>
            <a:off x="9321352" y="4253275"/>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24" name="TextBox 23">
            <a:extLst>
              <a:ext uri="{FF2B5EF4-FFF2-40B4-BE49-F238E27FC236}">
                <a16:creationId xmlns:a16="http://schemas.microsoft.com/office/drawing/2014/main" id="{268A16E3-0A3D-48F0-5FF0-66F0681F39BC}"/>
              </a:ext>
            </a:extLst>
          </p:cNvPr>
          <p:cNvSpPr txBox="1">
            <a:spLocks noChangeArrowheads="1"/>
          </p:cNvSpPr>
          <p:nvPr/>
        </p:nvSpPr>
        <p:spPr bwMode="auto">
          <a:xfrm>
            <a:off x="8688909" y="3771011"/>
            <a:ext cx="1266081" cy="64633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A1F62"/>
                </a:solidFill>
              </a:rPr>
              <a:t>Finance agreement on benefits</a:t>
            </a:r>
            <a:endParaRPr kumimoji="0" lang="en-US" sz="1200" b="0" u="none" strike="noStrike" kern="0" cap="none" spc="0" normalizeH="0" baseline="0" noProof="0" dirty="0">
              <a:ln>
                <a:noFill/>
              </a:ln>
              <a:solidFill>
                <a:srgbClr val="0A1F62"/>
              </a:solidFill>
              <a:effectLst/>
              <a:uLnTx/>
              <a:uFillTx/>
            </a:endParaRPr>
          </a:p>
        </p:txBody>
      </p:sp>
      <p:sp>
        <p:nvSpPr>
          <p:cNvPr id="25" name="AutoShape 18">
            <a:extLst>
              <a:ext uri="{FF2B5EF4-FFF2-40B4-BE49-F238E27FC236}">
                <a16:creationId xmlns:a16="http://schemas.microsoft.com/office/drawing/2014/main" id="{36136151-7465-C1AE-C1CA-0C7CA174DDB5}"/>
              </a:ext>
            </a:extLst>
          </p:cNvPr>
          <p:cNvSpPr>
            <a:spLocks noChangeArrowheads="1"/>
          </p:cNvSpPr>
          <p:nvPr/>
        </p:nvSpPr>
        <p:spPr bwMode="auto">
          <a:xfrm>
            <a:off x="9988190" y="4238753"/>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26" name="TextBox 25">
            <a:extLst>
              <a:ext uri="{FF2B5EF4-FFF2-40B4-BE49-F238E27FC236}">
                <a16:creationId xmlns:a16="http://schemas.microsoft.com/office/drawing/2014/main" id="{22AAFA40-DD39-2784-A585-57D1D12CF731}"/>
              </a:ext>
            </a:extLst>
          </p:cNvPr>
          <p:cNvSpPr txBox="1">
            <a:spLocks noChangeArrowheads="1"/>
          </p:cNvSpPr>
          <p:nvPr/>
        </p:nvSpPr>
        <p:spPr bwMode="auto">
          <a:xfrm>
            <a:off x="9973421" y="3771011"/>
            <a:ext cx="1040351"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A1F62"/>
                </a:solidFill>
              </a:rPr>
              <a:t>Prioritization workshop</a:t>
            </a:r>
            <a:endParaRPr kumimoji="0" lang="en-US" sz="1200" b="0" u="none" strike="noStrike" kern="0" cap="none" spc="0" normalizeH="0" baseline="0" noProof="0" dirty="0">
              <a:ln>
                <a:noFill/>
              </a:ln>
              <a:solidFill>
                <a:srgbClr val="0A1F62"/>
              </a:solidFill>
              <a:effectLst/>
              <a:uLnTx/>
              <a:uFillTx/>
            </a:endParaRPr>
          </a:p>
        </p:txBody>
      </p:sp>
      <p:sp>
        <p:nvSpPr>
          <p:cNvPr id="27" name="AutoShape 18">
            <a:extLst>
              <a:ext uri="{FF2B5EF4-FFF2-40B4-BE49-F238E27FC236}">
                <a16:creationId xmlns:a16="http://schemas.microsoft.com/office/drawing/2014/main" id="{E5549462-8DD5-53CF-017A-F4D0DDBB1F9B}"/>
              </a:ext>
            </a:extLst>
          </p:cNvPr>
          <p:cNvSpPr>
            <a:spLocks noChangeArrowheads="1"/>
          </p:cNvSpPr>
          <p:nvPr/>
        </p:nvSpPr>
        <p:spPr bwMode="auto">
          <a:xfrm>
            <a:off x="10763743" y="4275536"/>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28" name="TextBox 27">
            <a:extLst>
              <a:ext uri="{FF2B5EF4-FFF2-40B4-BE49-F238E27FC236}">
                <a16:creationId xmlns:a16="http://schemas.microsoft.com/office/drawing/2014/main" id="{FE68E749-C9B8-5D16-FE09-AC13FDA5805A}"/>
              </a:ext>
            </a:extLst>
          </p:cNvPr>
          <p:cNvSpPr txBox="1">
            <a:spLocks noChangeArrowheads="1"/>
          </p:cNvSpPr>
          <p:nvPr/>
        </p:nvSpPr>
        <p:spPr bwMode="auto">
          <a:xfrm>
            <a:off x="11013774" y="3771011"/>
            <a:ext cx="1063550"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A1F62"/>
                </a:solidFill>
              </a:rPr>
              <a:t>Supervisor review</a:t>
            </a:r>
            <a:endParaRPr kumimoji="0" lang="en-US" sz="1200" b="0" u="none" strike="noStrike" kern="0" cap="none" spc="0" normalizeH="0" baseline="0" noProof="0" dirty="0">
              <a:ln>
                <a:noFill/>
              </a:ln>
              <a:solidFill>
                <a:srgbClr val="0A1F62"/>
              </a:solidFill>
              <a:effectLst/>
              <a:uLnTx/>
              <a:uFillTx/>
            </a:endParaRPr>
          </a:p>
        </p:txBody>
      </p:sp>
      <p:sp>
        <p:nvSpPr>
          <p:cNvPr id="29" name="AutoShape 18">
            <a:extLst>
              <a:ext uri="{FF2B5EF4-FFF2-40B4-BE49-F238E27FC236}">
                <a16:creationId xmlns:a16="http://schemas.microsoft.com/office/drawing/2014/main" id="{6D2DF210-5523-7F47-E788-0B1827A24A2C}"/>
              </a:ext>
            </a:extLst>
          </p:cNvPr>
          <p:cNvSpPr>
            <a:spLocks noChangeArrowheads="1"/>
          </p:cNvSpPr>
          <p:nvPr/>
        </p:nvSpPr>
        <p:spPr bwMode="auto">
          <a:xfrm>
            <a:off x="11459369" y="5499006"/>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30" name="AutoShape 18">
            <a:extLst>
              <a:ext uri="{FF2B5EF4-FFF2-40B4-BE49-F238E27FC236}">
                <a16:creationId xmlns:a16="http://schemas.microsoft.com/office/drawing/2014/main" id="{D4295500-CE82-003F-7E8F-04DC430EC6DE}"/>
              </a:ext>
            </a:extLst>
          </p:cNvPr>
          <p:cNvSpPr>
            <a:spLocks noChangeArrowheads="1"/>
          </p:cNvSpPr>
          <p:nvPr/>
        </p:nvSpPr>
        <p:spPr bwMode="auto">
          <a:xfrm>
            <a:off x="10286347" y="5495089"/>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31" name="TextBox 30">
            <a:extLst>
              <a:ext uri="{FF2B5EF4-FFF2-40B4-BE49-F238E27FC236}">
                <a16:creationId xmlns:a16="http://schemas.microsoft.com/office/drawing/2014/main" id="{C03B8659-9602-287B-DB26-E3B472BCD84D}"/>
              </a:ext>
            </a:extLst>
          </p:cNvPr>
          <p:cNvSpPr txBox="1">
            <a:spLocks noChangeArrowheads="1"/>
          </p:cNvSpPr>
          <p:nvPr/>
        </p:nvSpPr>
        <p:spPr bwMode="auto">
          <a:xfrm>
            <a:off x="9524550" y="5940934"/>
            <a:ext cx="1327095"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A1F62"/>
                </a:solidFill>
              </a:rPr>
              <a:t>Implementation plan</a:t>
            </a:r>
            <a:endParaRPr kumimoji="0" lang="en-US" sz="1200" b="0" u="none" strike="noStrike" kern="0" cap="none" spc="0" normalizeH="0" baseline="0" noProof="0" dirty="0">
              <a:ln>
                <a:noFill/>
              </a:ln>
              <a:solidFill>
                <a:srgbClr val="0A1F62"/>
              </a:solidFill>
              <a:effectLst/>
              <a:uLnTx/>
              <a:uFillTx/>
            </a:endParaRPr>
          </a:p>
        </p:txBody>
      </p:sp>
      <p:sp>
        <p:nvSpPr>
          <p:cNvPr id="32" name="AutoShape 18">
            <a:extLst>
              <a:ext uri="{FF2B5EF4-FFF2-40B4-BE49-F238E27FC236}">
                <a16:creationId xmlns:a16="http://schemas.microsoft.com/office/drawing/2014/main" id="{5A2E29BD-B3D0-3C28-3177-503322F60248}"/>
              </a:ext>
            </a:extLst>
          </p:cNvPr>
          <p:cNvSpPr>
            <a:spLocks noChangeArrowheads="1"/>
          </p:cNvSpPr>
          <p:nvPr/>
        </p:nvSpPr>
        <p:spPr bwMode="auto">
          <a:xfrm>
            <a:off x="10871134" y="5498635"/>
            <a:ext cx="500062" cy="457200"/>
          </a:xfrm>
          <a:prstGeom prst="diamond">
            <a:avLst/>
          </a:prstGeom>
          <a:solidFill>
            <a:srgbClr val="0070C0"/>
          </a:solidFill>
          <a:ln w="9525">
            <a:solidFill>
              <a:srgbClr val="0A1F62"/>
            </a:solidFill>
            <a:miter lim="800000"/>
            <a:headEnd/>
            <a:tailEnd/>
          </a:ln>
        </p:spPr>
        <p:txBody>
          <a:bodyPr wrap="none"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A1F62"/>
              </a:solidFill>
              <a:effectLst/>
              <a:uLnTx/>
              <a:uFillTx/>
            </a:endParaRPr>
          </a:p>
        </p:txBody>
      </p:sp>
      <p:sp>
        <p:nvSpPr>
          <p:cNvPr id="33" name="TextBox 32">
            <a:extLst>
              <a:ext uri="{FF2B5EF4-FFF2-40B4-BE49-F238E27FC236}">
                <a16:creationId xmlns:a16="http://schemas.microsoft.com/office/drawing/2014/main" id="{D77CC500-CB20-DF41-9188-04B1DCFDCBF2}"/>
              </a:ext>
            </a:extLst>
          </p:cNvPr>
          <p:cNvSpPr txBox="1">
            <a:spLocks noChangeArrowheads="1"/>
          </p:cNvSpPr>
          <p:nvPr/>
        </p:nvSpPr>
        <p:spPr bwMode="auto">
          <a:xfrm>
            <a:off x="10465069" y="5074511"/>
            <a:ext cx="933040"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0A1F62"/>
                </a:solidFill>
              </a:rPr>
              <a:t>Quick wins launched</a:t>
            </a:r>
            <a:endParaRPr kumimoji="0" lang="en-US" sz="1200" b="0" u="none" strike="noStrike" kern="0" cap="none" spc="0" normalizeH="0" baseline="0" noProof="0" dirty="0">
              <a:ln>
                <a:noFill/>
              </a:ln>
              <a:solidFill>
                <a:srgbClr val="0A1F62"/>
              </a:solidFill>
              <a:effectLst/>
              <a:uLnTx/>
              <a:uFillTx/>
            </a:endParaRPr>
          </a:p>
        </p:txBody>
      </p:sp>
      <p:sp>
        <p:nvSpPr>
          <p:cNvPr id="34" name="TextBox 33">
            <a:extLst>
              <a:ext uri="{FF2B5EF4-FFF2-40B4-BE49-F238E27FC236}">
                <a16:creationId xmlns:a16="http://schemas.microsoft.com/office/drawing/2014/main" id="{554C3EB9-58E7-3087-2EF8-1F3D66FBD712}"/>
              </a:ext>
            </a:extLst>
          </p:cNvPr>
          <p:cNvSpPr txBox="1">
            <a:spLocks noChangeArrowheads="1"/>
          </p:cNvSpPr>
          <p:nvPr/>
        </p:nvSpPr>
        <p:spPr bwMode="auto">
          <a:xfrm>
            <a:off x="10977487" y="5940934"/>
            <a:ext cx="1229021"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rgbClr val="0A1F62"/>
                </a:solidFill>
                <a:effectLst/>
                <a:uLnTx/>
                <a:uFillTx/>
              </a:rPr>
              <a:t>Implementation launched</a:t>
            </a:r>
          </a:p>
        </p:txBody>
      </p:sp>
      <p:sp>
        <p:nvSpPr>
          <p:cNvPr id="3" name="Text Box 18">
            <a:extLst>
              <a:ext uri="{FF2B5EF4-FFF2-40B4-BE49-F238E27FC236}">
                <a16:creationId xmlns:a16="http://schemas.microsoft.com/office/drawing/2014/main" id="{25E4BA96-DD75-2818-7F67-D772C0C1A278}"/>
              </a:ext>
            </a:extLst>
          </p:cNvPr>
          <p:cNvSpPr txBox="1">
            <a:spLocks noChangeArrowheads="1"/>
          </p:cNvSpPr>
          <p:nvPr/>
        </p:nvSpPr>
        <p:spPr bwMode="auto">
          <a:xfrm>
            <a:off x="11203172" y="5074511"/>
            <a:ext cx="1014742" cy="226591"/>
          </a:xfrm>
          <a:prstGeom prst="rect">
            <a:avLst/>
          </a:prstGeom>
          <a:noFill/>
          <a:ln w="9525">
            <a:noFill/>
            <a:miter lim="800000"/>
            <a:headEnd/>
            <a:tailEnd/>
          </a:ln>
        </p:spPr>
        <p:txBody>
          <a:bodyPr wrap="square" lIns="36000" tIns="36000" rIns="36000" bIns="36000">
            <a:spAutoFit/>
          </a:bodyPr>
          <a:lstStyle/>
          <a:p>
            <a:pPr algn="ctr">
              <a:spcAft>
                <a:spcPts val="400"/>
              </a:spcAft>
              <a:buClr>
                <a:srgbClr val="0A1F62"/>
              </a:buClr>
              <a:buSzPct val="80000"/>
              <a:defRPr/>
            </a:pPr>
            <a:r>
              <a:rPr lang="en-US" sz="1000" b="1" dirty="0">
                <a:solidFill>
                  <a:srgbClr val="0A1F62"/>
                </a:solidFill>
                <a:ea typeface="MS PGothic" pitchFamily="34" charset="-128"/>
                <a:cs typeface="Arial" charset="0"/>
              </a:rPr>
              <a:t>Day 100</a:t>
            </a:r>
          </a:p>
        </p:txBody>
      </p:sp>
    </p:spTree>
    <p:extLst>
      <p:ext uri="{BB962C8B-B14F-4D97-AF65-F5344CB8AC3E}">
        <p14:creationId xmlns:p14="http://schemas.microsoft.com/office/powerpoint/2010/main" val="96924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46316" y="240248"/>
            <a:ext cx="11404600" cy="533400"/>
          </a:xfrm>
        </p:spPr>
        <p:txBody>
          <a:bodyPr/>
          <a:lstStyle/>
          <a:p>
            <a:r>
              <a:rPr lang="en-US" sz="2000" dirty="0"/>
              <a:t>Here’s a listing of the milestones with our comments</a:t>
            </a:r>
          </a:p>
        </p:txBody>
      </p:sp>
      <p:sp>
        <p:nvSpPr>
          <p:cNvPr id="3" name="Footer Placeholder 16">
            <a:extLst>
              <a:ext uri="{FF2B5EF4-FFF2-40B4-BE49-F238E27FC236}">
                <a16:creationId xmlns:a16="http://schemas.microsoft.com/office/drawing/2014/main" id="{342E535A-B0B8-FDE5-1A74-19AFDCA97E1D}"/>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graphicFrame>
        <p:nvGraphicFramePr>
          <p:cNvPr id="6" name="Table 5">
            <a:extLst>
              <a:ext uri="{FF2B5EF4-FFF2-40B4-BE49-F238E27FC236}">
                <a16:creationId xmlns:a16="http://schemas.microsoft.com/office/drawing/2014/main" id="{BB0E8D33-9838-581A-E192-2E803FE9938A}"/>
              </a:ext>
            </a:extLst>
          </p:cNvPr>
          <p:cNvGraphicFramePr>
            <a:graphicFrameLocks noGrp="1"/>
          </p:cNvGraphicFramePr>
          <p:nvPr>
            <p:extLst>
              <p:ext uri="{D42A27DB-BD31-4B8C-83A1-F6EECF244321}">
                <p14:modId xmlns:p14="http://schemas.microsoft.com/office/powerpoint/2010/main" val="3477255857"/>
              </p:ext>
            </p:extLst>
          </p:nvPr>
        </p:nvGraphicFramePr>
        <p:xfrm>
          <a:off x="446316" y="1196252"/>
          <a:ext cx="10789556" cy="5072123"/>
        </p:xfrm>
        <a:graphic>
          <a:graphicData uri="http://schemas.openxmlformats.org/drawingml/2006/table">
            <a:tbl>
              <a:tblPr firstRow="1" bandRow="1">
                <a:tableStyleId>{5C22544A-7EE6-4342-B048-85BDC9FD1C3A}</a:tableStyleId>
              </a:tblPr>
              <a:tblGrid>
                <a:gridCol w="2611124">
                  <a:extLst>
                    <a:ext uri="{9D8B030D-6E8A-4147-A177-3AD203B41FA5}">
                      <a16:colId xmlns:a16="http://schemas.microsoft.com/office/drawing/2014/main" val="877462674"/>
                    </a:ext>
                  </a:extLst>
                </a:gridCol>
                <a:gridCol w="3031991">
                  <a:extLst>
                    <a:ext uri="{9D8B030D-6E8A-4147-A177-3AD203B41FA5}">
                      <a16:colId xmlns:a16="http://schemas.microsoft.com/office/drawing/2014/main" val="2970406725"/>
                    </a:ext>
                  </a:extLst>
                </a:gridCol>
                <a:gridCol w="1145219">
                  <a:extLst>
                    <a:ext uri="{9D8B030D-6E8A-4147-A177-3AD203B41FA5}">
                      <a16:colId xmlns:a16="http://schemas.microsoft.com/office/drawing/2014/main" val="3561767813"/>
                    </a:ext>
                  </a:extLst>
                </a:gridCol>
                <a:gridCol w="4001222">
                  <a:extLst>
                    <a:ext uri="{9D8B030D-6E8A-4147-A177-3AD203B41FA5}">
                      <a16:colId xmlns:a16="http://schemas.microsoft.com/office/drawing/2014/main" val="1061241717"/>
                    </a:ext>
                  </a:extLst>
                </a:gridCol>
              </a:tblGrid>
              <a:tr h="290410">
                <a:tc>
                  <a:txBody>
                    <a:bodyPr/>
                    <a:lstStyle/>
                    <a:p>
                      <a:r>
                        <a:rPr lang="en-US" sz="1400" dirty="0"/>
                        <a:t>Milestone</a:t>
                      </a:r>
                    </a:p>
                  </a:txBody>
                  <a:tcPr>
                    <a:solidFill>
                      <a:srgbClr val="4F81BD"/>
                    </a:solidFill>
                  </a:tcPr>
                </a:tc>
                <a:tc>
                  <a:txBody>
                    <a:bodyPr/>
                    <a:lstStyle/>
                    <a:p>
                      <a:pPr algn="ctr"/>
                      <a:r>
                        <a:rPr lang="en-US" sz="1400" dirty="0"/>
                        <a:t>Objective</a:t>
                      </a:r>
                    </a:p>
                  </a:txBody>
                  <a:tcPr>
                    <a:solidFill>
                      <a:srgbClr val="4F81BD"/>
                    </a:solidFill>
                  </a:tcPr>
                </a:tc>
                <a:tc>
                  <a:txBody>
                    <a:bodyPr/>
                    <a:lstStyle/>
                    <a:p>
                      <a:pPr algn="ctr"/>
                      <a:r>
                        <a:rPr lang="en-US" sz="1400" dirty="0"/>
                        <a:t>Due Day</a:t>
                      </a:r>
                    </a:p>
                  </a:txBody>
                  <a:tcPr>
                    <a:solidFill>
                      <a:srgbClr val="4F81BD"/>
                    </a:solidFill>
                  </a:tcPr>
                </a:tc>
                <a:tc>
                  <a:txBody>
                    <a:bodyPr/>
                    <a:lstStyle/>
                    <a:p>
                      <a:pPr algn="ctr"/>
                      <a:r>
                        <a:rPr lang="en-US" sz="1400" dirty="0"/>
                        <a:t>Comments</a:t>
                      </a:r>
                    </a:p>
                  </a:txBody>
                  <a:tcPr>
                    <a:solidFill>
                      <a:srgbClr val="4F81BD"/>
                    </a:solidFill>
                  </a:tcPr>
                </a:tc>
                <a:extLst>
                  <a:ext uri="{0D108BD9-81ED-4DB2-BD59-A6C34878D82A}">
                    <a16:rowId xmlns:a16="http://schemas.microsoft.com/office/drawing/2014/main" val="1711445713"/>
                  </a:ext>
                </a:extLst>
              </a:tr>
              <a:tr h="221423">
                <a:tc>
                  <a:txBody>
                    <a:bodyPr/>
                    <a:lstStyle/>
                    <a:p>
                      <a:r>
                        <a:rPr lang="en-US" sz="1200" b="1" dirty="0">
                          <a:solidFill>
                            <a:schemeClr val="bg1"/>
                          </a:solidFill>
                        </a:rPr>
                        <a:t>LISTEN</a:t>
                      </a:r>
                    </a:p>
                  </a:txBody>
                  <a:tcPr>
                    <a:solidFill>
                      <a:schemeClr val="bg1">
                        <a:lumMod val="50000"/>
                      </a:schemeClr>
                    </a:solidFill>
                  </a:tcPr>
                </a:tc>
                <a:tc>
                  <a:txBody>
                    <a:bodyPr/>
                    <a:lstStyle/>
                    <a:p>
                      <a:pPr marL="0" indent="0" algn="ctr">
                        <a:buSzPct val="80000"/>
                        <a:buFont typeface="Wingdings" panose="05000000000000000000" pitchFamily="2" charset="2"/>
                        <a:buNone/>
                      </a:pPr>
                      <a:endParaRPr lang="en-US" sz="1050" dirty="0">
                        <a:solidFill>
                          <a:schemeClr val="bg1"/>
                        </a:solidFill>
                      </a:endParaRPr>
                    </a:p>
                  </a:txBody>
                  <a:tcPr>
                    <a:solidFill>
                      <a:schemeClr val="bg1">
                        <a:lumMod val="50000"/>
                      </a:schemeClr>
                    </a:solidFill>
                  </a:tcPr>
                </a:tc>
                <a:tc>
                  <a:txBody>
                    <a:bodyPr/>
                    <a:lstStyle/>
                    <a:p>
                      <a:pPr marL="0" indent="0" algn="l" defTabSz="914400" rtl="0" eaLnBrk="1" latinLnBrk="0" hangingPunct="1">
                        <a:buSzPct val="80000"/>
                        <a:buFont typeface="Wingdings" panose="05000000000000000000" pitchFamily="2" charset="2"/>
                        <a:buNone/>
                      </a:pPr>
                      <a:endParaRPr lang="en-US" sz="1050" kern="1200" dirty="0">
                        <a:solidFill>
                          <a:schemeClr val="bg1"/>
                        </a:solidFill>
                        <a:latin typeface="+mn-lt"/>
                        <a:ea typeface="+mn-ea"/>
                        <a:cs typeface="+mn-cs"/>
                      </a:endParaRPr>
                    </a:p>
                  </a:txBody>
                  <a:tcPr>
                    <a:solidFill>
                      <a:schemeClr val="bg1">
                        <a:lumMod val="50000"/>
                      </a:schemeClr>
                    </a:solidFill>
                  </a:tcPr>
                </a:tc>
                <a:tc>
                  <a:txBody>
                    <a:bodyPr/>
                    <a:lstStyle/>
                    <a:p>
                      <a:pPr marL="0" indent="0" algn="l" defTabSz="914400" rtl="0" eaLnBrk="1" latinLnBrk="0" hangingPunct="1">
                        <a:buSzPct val="80000"/>
                        <a:buFont typeface="Wingdings" panose="05000000000000000000" pitchFamily="2" charset="2"/>
                        <a:buNone/>
                      </a:pPr>
                      <a:endParaRPr lang="en-US" sz="1050" kern="1200" dirty="0">
                        <a:solidFill>
                          <a:schemeClr val="bg1"/>
                        </a:solidFill>
                        <a:latin typeface="+mn-lt"/>
                        <a:ea typeface="+mn-ea"/>
                        <a:cs typeface="+mn-cs"/>
                      </a:endParaRPr>
                    </a:p>
                  </a:txBody>
                  <a:tcPr>
                    <a:solidFill>
                      <a:schemeClr val="bg1">
                        <a:lumMod val="50000"/>
                      </a:schemeClr>
                    </a:solidFill>
                  </a:tcPr>
                </a:tc>
                <a:extLst>
                  <a:ext uri="{0D108BD9-81ED-4DB2-BD59-A6C34878D82A}">
                    <a16:rowId xmlns:a16="http://schemas.microsoft.com/office/drawing/2014/main" val="2417126453"/>
                  </a:ext>
                </a:extLst>
              </a:tr>
              <a:tr h="378397">
                <a:tc>
                  <a:txBody>
                    <a:bodyPr/>
                    <a:lstStyle/>
                    <a:p>
                      <a:r>
                        <a:rPr lang="en-US" sz="1200" b="0" dirty="0">
                          <a:solidFill>
                            <a:srgbClr val="000066"/>
                          </a:solidFill>
                        </a:rPr>
                        <a:t>Initial stakeholder touch-base discussions</a:t>
                      </a:r>
                    </a:p>
                  </a:txBody>
                  <a:tcPr/>
                </a:tc>
                <a:tc>
                  <a:txBody>
                    <a:bodyPr/>
                    <a:lstStyle/>
                    <a:p>
                      <a:pPr marL="0" indent="0" algn="l">
                        <a:buSzPct val="80000"/>
                        <a:buFont typeface="Wingdings" panose="05000000000000000000" pitchFamily="2" charset="2"/>
                        <a:buNone/>
                      </a:pPr>
                      <a:r>
                        <a:rPr lang="en-US" sz="1100" dirty="0">
                          <a:solidFill>
                            <a:srgbClr val="000066"/>
                          </a:solidFill>
                        </a:rPr>
                        <a:t>Intro and informal conversation with other management team members, including your supervisor</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15, but start as soon as you arrive</a:t>
                      </a:r>
                    </a:p>
                  </a:txBody>
                  <a:tcPr/>
                </a:tc>
                <a:tc>
                  <a:txBody>
                    <a:bodyPr/>
                    <a:lstStyle/>
                    <a:p>
                      <a:pPr marL="0" indent="0" algn="l"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You aren’t well enough informed yet on current state to make commitments, but you can’t wait for that to meet people and listen.  You likely have discussed some things with your boss, but it is too early to make an informed commitment</a:t>
                      </a:r>
                    </a:p>
                  </a:txBody>
                  <a:tcPr/>
                </a:tc>
                <a:extLst>
                  <a:ext uri="{0D108BD9-81ED-4DB2-BD59-A6C34878D82A}">
                    <a16:rowId xmlns:a16="http://schemas.microsoft.com/office/drawing/2014/main" val="2917441450"/>
                  </a:ext>
                </a:extLst>
              </a:tr>
              <a:tr h="378397">
                <a:tc>
                  <a:txBody>
                    <a:bodyPr/>
                    <a:lstStyle/>
                    <a:p>
                      <a:r>
                        <a:rPr lang="en-US" sz="1200" b="0" dirty="0">
                          <a:solidFill>
                            <a:srgbClr val="000066"/>
                          </a:solidFill>
                        </a:rPr>
                        <a:t>Internal input</a:t>
                      </a:r>
                    </a:p>
                  </a:txBody>
                  <a:tcPr/>
                </a:tc>
                <a:tc>
                  <a:txBody>
                    <a:bodyPr/>
                    <a:lstStyle/>
                    <a:p>
                      <a:pPr marL="0" indent="0" algn="l">
                        <a:buSzPct val="80000"/>
                        <a:buFont typeface="Wingdings" panose="05000000000000000000" pitchFamily="2" charset="2"/>
                        <a:buNone/>
                      </a:pPr>
                      <a:r>
                        <a:rPr lang="en-US" sz="1100" dirty="0">
                          <a:solidFill>
                            <a:srgbClr val="000066"/>
                          </a:solidFill>
                        </a:rPr>
                        <a:t>Obtain specific input on their business challenges and their perception of gaps to support </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30</a:t>
                      </a:r>
                    </a:p>
                  </a:txBody>
                  <a:tcPr/>
                </a:tc>
                <a:tc>
                  <a:txBody>
                    <a:bodyPr/>
                    <a:lstStyle/>
                    <a:p>
                      <a:pPr marL="0" indent="0" algn="l"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These are second meetings scheduled when you are in a more informed position to absorb and gage their input</a:t>
                      </a:r>
                      <a:endParaRPr lang="en-US" sz="1100" kern="1200" dirty="0">
                        <a:solidFill>
                          <a:srgbClr val="000066"/>
                        </a:solidFill>
                        <a:highlight>
                          <a:srgbClr val="FFFF00"/>
                        </a:highlight>
                        <a:latin typeface="+mn-lt"/>
                        <a:ea typeface="+mn-ea"/>
                        <a:cs typeface="+mn-cs"/>
                      </a:endParaRPr>
                    </a:p>
                  </a:txBody>
                  <a:tcPr/>
                </a:tc>
                <a:extLst>
                  <a:ext uri="{0D108BD9-81ED-4DB2-BD59-A6C34878D82A}">
                    <a16:rowId xmlns:a16="http://schemas.microsoft.com/office/drawing/2014/main" val="2869283605"/>
                  </a:ext>
                </a:extLst>
              </a:tr>
              <a:tr h="310194">
                <a:tc>
                  <a:txBody>
                    <a:bodyPr/>
                    <a:lstStyle/>
                    <a:p>
                      <a:r>
                        <a:rPr lang="en-US" sz="1200" b="1" dirty="0">
                          <a:solidFill>
                            <a:schemeClr val="bg1"/>
                          </a:solidFill>
                        </a:rPr>
                        <a:t>ASSESS</a:t>
                      </a:r>
                    </a:p>
                  </a:txBody>
                  <a:tcPr>
                    <a:solidFill>
                      <a:schemeClr val="bg1">
                        <a:lumMod val="50000"/>
                      </a:schemeClr>
                    </a:solidFill>
                  </a:tcPr>
                </a:tc>
                <a:tc>
                  <a:txBody>
                    <a:bodyPr/>
                    <a:lstStyle/>
                    <a:p>
                      <a:pPr marL="0" indent="0" algn="ctr">
                        <a:buSzPct val="80000"/>
                        <a:buFont typeface="Wingdings" panose="05000000000000000000" pitchFamily="2" charset="2"/>
                        <a:buNone/>
                      </a:pPr>
                      <a:endParaRPr lang="en-US" sz="1100" dirty="0">
                        <a:solidFill>
                          <a:schemeClr val="bg1"/>
                        </a:solidFill>
                      </a:endParaRPr>
                    </a:p>
                  </a:txBody>
                  <a:tcPr>
                    <a:solidFill>
                      <a:schemeClr val="bg1">
                        <a:lumMod val="50000"/>
                      </a:schemeClr>
                    </a:solidFill>
                  </a:tcPr>
                </a:tc>
                <a:tc>
                  <a:txBody>
                    <a:bodyPr/>
                    <a:lstStyle/>
                    <a:p>
                      <a:pPr marL="0" indent="0" algn="l" defTabSz="914400" rtl="0" eaLnBrk="1" latinLnBrk="0" hangingPunct="1">
                        <a:buSzPct val="80000"/>
                        <a:buFont typeface="Wingdings" panose="05000000000000000000" pitchFamily="2" charset="2"/>
                        <a:buNone/>
                      </a:pPr>
                      <a:endParaRPr lang="en-US" sz="1100" kern="1200" dirty="0">
                        <a:solidFill>
                          <a:schemeClr val="bg1"/>
                        </a:solidFill>
                        <a:latin typeface="+mn-lt"/>
                        <a:ea typeface="+mn-ea"/>
                        <a:cs typeface="+mn-cs"/>
                      </a:endParaRPr>
                    </a:p>
                  </a:txBody>
                  <a:tcPr>
                    <a:solidFill>
                      <a:schemeClr val="bg1">
                        <a:lumMod val="50000"/>
                      </a:schemeClr>
                    </a:solidFill>
                  </a:tcPr>
                </a:tc>
                <a:tc>
                  <a:txBody>
                    <a:bodyPr/>
                    <a:lstStyle/>
                    <a:p>
                      <a:pPr marL="0" indent="0" algn="l" defTabSz="914400" rtl="0" eaLnBrk="1" latinLnBrk="0" hangingPunct="1">
                        <a:buSzPct val="80000"/>
                        <a:buFont typeface="Wingdings" panose="05000000000000000000" pitchFamily="2" charset="2"/>
                        <a:buNone/>
                      </a:pPr>
                      <a:endParaRPr lang="en-US" sz="1100" kern="1200" dirty="0">
                        <a:solidFill>
                          <a:schemeClr val="bg1"/>
                        </a:solidFill>
                        <a:latin typeface="+mn-lt"/>
                        <a:ea typeface="+mn-ea"/>
                        <a:cs typeface="+mn-cs"/>
                      </a:endParaRPr>
                    </a:p>
                  </a:txBody>
                  <a:tcPr>
                    <a:solidFill>
                      <a:schemeClr val="bg1">
                        <a:lumMod val="50000"/>
                      </a:schemeClr>
                    </a:solidFill>
                  </a:tcPr>
                </a:tc>
                <a:extLst>
                  <a:ext uri="{0D108BD9-81ED-4DB2-BD59-A6C34878D82A}">
                    <a16:rowId xmlns:a16="http://schemas.microsoft.com/office/drawing/2014/main" val="3151631243"/>
                  </a:ext>
                </a:extLst>
              </a:tr>
              <a:tr h="435614">
                <a:tc>
                  <a:txBody>
                    <a:bodyPr/>
                    <a:lstStyle/>
                    <a:p>
                      <a:r>
                        <a:rPr lang="en-US" sz="1200" b="0" dirty="0">
                          <a:solidFill>
                            <a:srgbClr val="000066"/>
                          </a:solidFill>
                        </a:rPr>
                        <a:t>Org and roles</a:t>
                      </a:r>
                    </a:p>
                  </a:txBody>
                  <a:tcPr/>
                </a:tc>
                <a:tc>
                  <a:txBody>
                    <a:bodyPr/>
                    <a:lstStyle/>
                    <a:p>
                      <a:pPr marL="0" indent="0" algn="l">
                        <a:buSzPct val="80000"/>
                        <a:buFont typeface="Wingdings" panose="05000000000000000000" pitchFamily="2" charset="2"/>
                        <a:buNone/>
                      </a:pPr>
                      <a:r>
                        <a:rPr lang="en-US" sz="1100" dirty="0">
                          <a:solidFill>
                            <a:srgbClr val="000066"/>
                          </a:solidFill>
                        </a:rPr>
                        <a:t>Understand org structure as well as roles &amp; responsibilities in your area as well as interfacing</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5</a:t>
                      </a:r>
                    </a:p>
                  </a:txBody>
                  <a:tcPr/>
                </a:tc>
                <a:tc>
                  <a:txBody>
                    <a:bodyPr/>
                    <a:lstStyle/>
                    <a:p>
                      <a:pPr marL="0" indent="0" algn="l"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This is a quick first pass for overall understanding</a:t>
                      </a:r>
                    </a:p>
                  </a:txBody>
                  <a:tcPr/>
                </a:tc>
                <a:extLst>
                  <a:ext uri="{0D108BD9-81ED-4DB2-BD59-A6C34878D82A}">
                    <a16:rowId xmlns:a16="http://schemas.microsoft.com/office/drawing/2014/main" val="3713419748"/>
                  </a:ext>
                </a:extLst>
              </a:tr>
              <a:tr h="875729">
                <a:tc>
                  <a:txBody>
                    <a:bodyPr/>
                    <a:lstStyle/>
                    <a:p>
                      <a:r>
                        <a:rPr lang="en-US" sz="1200" b="0" dirty="0">
                          <a:solidFill>
                            <a:srgbClr val="000066"/>
                          </a:solidFill>
                        </a:rPr>
                        <a:t>Supply chain strategy, product flows, and structure</a:t>
                      </a:r>
                    </a:p>
                  </a:txBody>
                  <a:tcPr/>
                </a:tc>
                <a:tc>
                  <a:txBody>
                    <a:bodyPr/>
                    <a:lstStyle/>
                    <a:p>
                      <a:pPr marL="0" indent="0" algn="l">
                        <a:buSzPct val="80000"/>
                        <a:buFont typeface="Wingdings" panose="05000000000000000000" pitchFamily="2" charset="2"/>
                        <a:buNone/>
                      </a:pPr>
                      <a:r>
                        <a:rPr lang="en-US" sz="1100" dirty="0">
                          <a:solidFill>
                            <a:srgbClr val="000066"/>
                          </a:solidFill>
                        </a:rPr>
                        <a:t>Understand the operating model, history, and logic for current state</a:t>
                      </a:r>
                    </a:p>
                  </a:txBody>
                  <a:tcPr/>
                </a:tc>
                <a:tc>
                  <a:txBody>
                    <a:bodyPr/>
                    <a:lstStyle/>
                    <a:p>
                      <a:pPr marL="0" marR="0" lvl="0" indent="0" algn="ctr" defTabSz="914400" rtl="0" eaLnBrk="1" fontAlgn="auto" latinLnBrk="0" hangingPunct="1">
                        <a:lnSpc>
                          <a:spcPct val="100000"/>
                        </a:lnSpc>
                        <a:spcBef>
                          <a:spcPts val="0"/>
                        </a:spcBef>
                        <a:spcAft>
                          <a:spcPts val="0"/>
                        </a:spcAft>
                        <a:buClrTx/>
                        <a:buSzPct val="80000"/>
                        <a:buFont typeface="Wingdings" panose="05000000000000000000" pitchFamily="2" charset="2"/>
                        <a:buNone/>
                        <a:tabLst/>
                        <a:defRPr/>
                      </a:pPr>
                      <a:r>
                        <a:rPr lang="en-US" sz="1100" kern="1200" dirty="0">
                          <a:solidFill>
                            <a:srgbClr val="000066"/>
                          </a:solidFill>
                          <a:latin typeface="+mn-lt"/>
                          <a:ea typeface="+mn-ea"/>
                          <a:cs typeface="+mn-cs"/>
                        </a:rPr>
                        <a:t>15</a:t>
                      </a:r>
                    </a:p>
                  </a:txBody>
                  <a:tcPr/>
                </a:tc>
                <a:tc>
                  <a:txBody>
                    <a:bodyPr/>
                    <a:lstStyle/>
                    <a:p>
                      <a:pPr marL="0" indent="0" algn="l"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Certainly understand current state, but also evaluate reasons for the current configuration; Does the operating strategy follow the business strategy? How did it evolve? Was a proper analysis really completed?</a:t>
                      </a:r>
                    </a:p>
                  </a:txBody>
                  <a:tcPr/>
                </a:tc>
                <a:extLst>
                  <a:ext uri="{0D108BD9-81ED-4DB2-BD59-A6C34878D82A}">
                    <a16:rowId xmlns:a16="http://schemas.microsoft.com/office/drawing/2014/main" val="1248050114"/>
                  </a:ext>
                </a:extLst>
              </a:tr>
              <a:tr h="438389">
                <a:tc>
                  <a:txBody>
                    <a:bodyPr/>
                    <a:lstStyle/>
                    <a:p>
                      <a:r>
                        <a:rPr lang="en-US" sz="1200" b="0" dirty="0">
                          <a:solidFill>
                            <a:srgbClr val="000066"/>
                          </a:solidFill>
                        </a:rPr>
                        <a:t>Processes, Meetings, KPIs, IT, Other initiatives</a:t>
                      </a:r>
                    </a:p>
                  </a:txBody>
                  <a:tcPr/>
                </a:tc>
                <a:tc>
                  <a:txBody>
                    <a:bodyPr/>
                    <a:lstStyle/>
                    <a:p>
                      <a:pPr marL="0" indent="0" algn="l">
                        <a:buSzPct val="80000"/>
                        <a:buFont typeface="Wingdings" panose="05000000000000000000" pitchFamily="2" charset="2"/>
                        <a:buNone/>
                      </a:pPr>
                      <a:r>
                        <a:rPr lang="en-US" sz="1100" dirty="0">
                          <a:solidFill>
                            <a:srgbClr val="000066"/>
                          </a:solidFill>
                        </a:rPr>
                        <a:t>Current state understanding of key planning and execution processes, the management system (meetings and KPIs), supporting tech, as well as on-going initiatives</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30</a:t>
                      </a:r>
                    </a:p>
                  </a:txBody>
                  <a:tcPr/>
                </a:tc>
                <a:tc>
                  <a:txBody>
                    <a:bodyPr/>
                    <a:lstStyle/>
                    <a:p>
                      <a:pPr marL="0" indent="0" algn="l"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Every organization has inefficiencies across these areas, identify the largest gaps leading to suboptimal customer service and financial waste</a:t>
                      </a:r>
                    </a:p>
                  </a:txBody>
                  <a:tcPr/>
                </a:tc>
                <a:extLst>
                  <a:ext uri="{0D108BD9-81ED-4DB2-BD59-A6C34878D82A}">
                    <a16:rowId xmlns:a16="http://schemas.microsoft.com/office/drawing/2014/main" val="3305953893"/>
                  </a:ext>
                </a:extLst>
              </a:tr>
              <a:tr h="438389">
                <a:tc>
                  <a:txBody>
                    <a:bodyPr/>
                    <a:lstStyle/>
                    <a:p>
                      <a:r>
                        <a:rPr lang="en-US" sz="1200" b="0" dirty="0">
                          <a:solidFill>
                            <a:srgbClr val="000066"/>
                          </a:solidFill>
                        </a:rPr>
                        <a:t>Org structure and RACI gaps summary</a:t>
                      </a:r>
                    </a:p>
                  </a:txBody>
                  <a:tcPr/>
                </a:tc>
                <a:tc>
                  <a:txBody>
                    <a:bodyPr/>
                    <a:lstStyle/>
                    <a:p>
                      <a:pPr marL="0" indent="0" algn="l">
                        <a:buSzPct val="80000"/>
                        <a:buFont typeface="Wingdings" panose="05000000000000000000" pitchFamily="2" charset="2"/>
                        <a:buNone/>
                      </a:pPr>
                      <a:r>
                        <a:rPr lang="en-US" sz="1100" dirty="0">
                          <a:solidFill>
                            <a:srgbClr val="000066"/>
                          </a:solidFill>
                        </a:rPr>
                        <a:t>Summary that can be effectively communicated to others</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40</a:t>
                      </a:r>
                    </a:p>
                  </a:txBody>
                  <a:tcPr/>
                </a:tc>
                <a:tc>
                  <a:txBody>
                    <a:bodyPr/>
                    <a:lstStyle/>
                    <a:p>
                      <a:pPr marL="0" indent="0" algn="l"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In supply chain awkward reporting relationships, duplications, role fragmentation, missing roles are still common in many organizations </a:t>
                      </a:r>
                    </a:p>
                  </a:txBody>
                  <a:tcPr/>
                </a:tc>
                <a:extLst>
                  <a:ext uri="{0D108BD9-81ED-4DB2-BD59-A6C34878D82A}">
                    <a16:rowId xmlns:a16="http://schemas.microsoft.com/office/drawing/2014/main" val="1606345797"/>
                  </a:ext>
                </a:extLst>
              </a:tr>
            </a:tbl>
          </a:graphicData>
        </a:graphic>
      </p:graphicFrame>
    </p:spTree>
    <p:extLst>
      <p:ext uri="{BB962C8B-B14F-4D97-AF65-F5344CB8AC3E}">
        <p14:creationId xmlns:p14="http://schemas.microsoft.com/office/powerpoint/2010/main" val="236647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3CB1A-8605-C2D1-9378-EB96B1B8143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CF331ED-E3EA-56F7-7233-2BB83E5D87D5}"/>
              </a:ext>
            </a:extLst>
          </p:cNvPr>
          <p:cNvSpPr>
            <a:spLocks noGrp="1" noChangeArrowheads="1"/>
          </p:cNvSpPr>
          <p:nvPr>
            <p:ph type="title"/>
          </p:nvPr>
        </p:nvSpPr>
        <p:spPr>
          <a:xfrm>
            <a:off x="446316" y="240248"/>
            <a:ext cx="11404600" cy="533400"/>
          </a:xfrm>
        </p:spPr>
        <p:txBody>
          <a:bodyPr/>
          <a:lstStyle/>
          <a:p>
            <a:r>
              <a:rPr lang="en-US" sz="2000" dirty="0"/>
              <a:t>Here’s a listing of the milestones with our comments (cont’d)</a:t>
            </a:r>
          </a:p>
        </p:txBody>
      </p:sp>
      <p:sp>
        <p:nvSpPr>
          <p:cNvPr id="3" name="Footer Placeholder 16">
            <a:extLst>
              <a:ext uri="{FF2B5EF4-FFF2-40B4-BE49-F238E27FC236}">
                <a16:creationId xmlns:a16="http://schemas.microsoft.com/office/drawing/2014/main" id="{F65A290B-E8F7-7DDA-8678-5DC2094322E1}"/>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graphicFrame>
        <p:nvGraphicFramePr>
          <p:cNvPr id="6" name="Table 5">
            <a:extLst>
              <a:ext uri="{FF2B5EF4-FFF2-40B4-BE49-F238E27FC236}">
                <a16:creationId xmlns:a16="http://schemas.microsoft.com/office/drawing/2014/main" id="{9C17E49B-354C-2D17-BA8C-1EA709D72752}"/>
              </a:ext>
            </a:extLst>
          </p:cNvPr>
          <p:cNvGraphicFramePr>
            <a:graphicFrameLocks noGrp="1"/>
          </p:cNvGraphicFramePr>
          <p:nvPr>
            <p:extLst>
              <p:ext uri="{D42A27DB-BD31-4B8C-83A1-F6EECF244321}">
                <p14:modId xmlns:p14="http://schemas.microsoft.com/office/powerpoint/2010/main" val="3150031564"/>
              </p:ext>
            </p:extLst>
          </p:nvPr>
        </p:nvGraphicFramePr>
        <p:xfrm>
          <a:off x="446316" y="1108263"/>
          <a:ext cx="10789556" cy="5421897"/>
        </p:xfrm>
        <a:graphic>
          <a:graphicData uri="http://schemas.openxmlformats.org/drawingml/2006/table">
            <a:tbl>
              <a:tblPr firstRow="1" bandRow="1">
                <a:tableStyleId>{5C22544A-7EE6-4342-B048-85BDC9FD1C3A}</a:tableStyleId>
              </a:tblPr>
              <a:tblGrid>
                <a:gridCol w="2611124">
                  <a:extLst>
                    <a:ext uri="{9D8B030D-6E8A-4147-A177-3AD203B41FA5}">
                      <a16:colId xmlns:a16="http://schemas.microsoft.com/office/drawing/2014/main" val="877462674"/>
                    </a:ext>
                  </a:extLst>
                </a:gridCol>
                <a:gridCol w="3031991">
                  <a:extLst>
                    <a:ext uri="{9D8B030D-6E8A-4147-A177-3AD203B41FA5}">
                      <a16:colId xmlns:a16="http://schemas.microsoft.com/office/drawing/2014/main" val="2970406725"/>
                    </a:ext>
                  </a:extLst>
                </a:gridCol>
                <a:gridCol w="1145219">
                  <a:extLst>
                    <a:ext uri="{9D8B030D-6E8A-4147-A177-3AD203B41FA5}">
                      <a16:colId xmlns:a16="http://schemas.microsoft.com/office/drawing/2014/main" val="3561767813"/>
                    </a:ext>
                  </a:extLst>
                </a:gridCol>
                <a:gridCol w="4001222">
                  <a:extLst>
                    <a:ext uri="{9D8B030D-6E8A-4147-A177-3AD203B41FA5}">
                      <a16:colId xmlns:a16="http://schemas.microsoft.com/office/drawing/2014/main" val="1061241717"/>
                    </a:ext>
                  </a:extLst>
                </a:gridCol>
              </a:tblGrid>
              <a:tr h="290410">
                <a:tc>
                  <a:txBody>
                    <a:bodyPr/>
                    <a:lstStyle/>
                    <a:p>
                      <a:r>
                        <a:rPr lang="en-US" sz="1400" dirty="0"/>
                        <a:t>Milestone</a:t>
                      </a:r>
                    </a:p>
                  </a:txBody>
                  <a:tcPr>
                    <a:solidFill>
                      <a:srgbClr val="4F81BD"/>
                    </a:solidFill>
                  </a:tcPr>
                </a:tc>
                <a:tc>
                  <a:txBody>
                    <a:bodyPr/>
                    <a:lstStyle/>
                    <a:p>
                      <a:pPr algn="ctr"/>
                      <a:r>
                        <a:rPr lang="en-US" sz="1400" dirty="0"/>
                        <a:t>Objective</a:t>
                      </a:r>
                    </a:p>
                  </a:txBody>
                  <a:tcPr>
                    <a:solidFill>
                      <a:srgbClr val="4F81BD"/>
                    </a:solidFill>
                  </a:tcPr>
                </a:tc>
                <a:tc>
                  <a:txBody>
                    <a:bodyPr/>
                    <a:lstStyle/>
                    <a:p>
                      <a:pPr algn="ctr"/>
                      <a:r>
                        <a:rPr lang="en-US" sz="1400" dirty="0"/>
                        <a:t>Due Day</a:t>
                      </a:r>
                    </a:p>
                  </a:txBody>
                  <a:tcPr>
                    <a:solidFill>
                      <a:srgbClr val="4F81BD"/>
                    </a:solidFill>
                  </a:tcPr>
                </a:tc>
                <a:tc>
                  <a:txBody>
                    <a:bodyPr/>
                    <a:lstStyle/>
                    <a:p>
                      <a:pPr algn="ctr"/>
                      <a:r>
                        <a:rPr lang="en-US" sz="1400" dirty="0"/>
                        <a:t>Comments</a:t>
                      </a:r>
                    </a:p>
                  </a:txBody>
                  <a:tcPr>
                    <a:solidFill>
                      <a:srgbClr val="4F81BD"/>
                    </a:solidFill>
                  </a:tcPr>
                </a:tc>
                <a:extLst>
                  <a:ext uri="{0D108BD9-81ED-4DB2-BD59-A6C34878D82A}">
                    <a16:rowId xmlns:a16="http://schemas.microsoft.com/office/drawing/2014/main" val="1711445713"/>
                  </a:ext>
                </a:extLst>
              </a:tr>
              <a:tr h="310194">
                <a:tc>
                  <a:txBody>
                    <a:bodyPr/>
                    <a:lstStyle/>
                    <a:p>
                      <a:r>
                        <a:rPr lang="en-US" sz="1200" b="1" dirty="0">
                          <a:solidFill>
                            <a:schemeClr val="bg1"/>
                          </a:solidFill>
                        </a:rPr>
                        <a:t>ASSESS (cont’d)</a:t>
                      </a:r>
                    </a:p>
                  </a:txBody>
                  <a:tcPr>
                    <a:solidFill>
                      <a:schemeClr val="bg1">
                        <a:lumMod val="50000"/>
                      </a:schemeClr>
                    </a:solidFill>
                  </a:tcPr>
                </a:tc>
                <a:tc>
                  <a:txBody>
                    <a:bodyPr/>
                    <a:lstStyle/>
                    <a:p>
                      <a:pPr marL="0" indent="0" algn="ctr">
                        <a:buSzPct val="80000"/>
                        <a:buFont typeface="Wingdings" panose="05000000000000000000" pitchFamily="2" charset="2"/>
                        <a:buNone/>
                      </a:pPr>
                      <a:endParaRPr lang="en-US" sz="1100" dirty="0">
                        <a:solidFill>
                          <a:schemeClr val="bg1"/>
                        </a:solidFill>
                      </a:endParaRPr>
                    </a:p>
                  </a:txBody>
                  <a:tcPr>
                    <a:solidFill>
                      <a:schemeClr val="bg1">
                        <a:lumMod val="50000"/>
                      </a:schemeClr>
                    </a:solidFill>
                  </a:tcPr>
                </a:tc>
                <a:tc>
                  <a:txBody>
                    <a:bodyPr/>
                    <a:lstStyle/>
                    <a:p>
                      <a:pPr marL="0" indent="0" algn="l" defTabSz="914400" rtl="0" eaLnBrk="1" latinLnBrk="0" hangingPunct="1">
                        <a:buSzPct val="80000"/>
                        <a:buFont typeface="Wingdings" panose="05000000000000000000" pitchFamily="2" charset="2"/>
                        <a:buNone/>
                      </a:pPr>
                      <a:endParaRPr lang="en-US" sz="1100" kern="1200" dirty="0">
                        <a:solidFill>
                          <a:schemeClr val="bg1"/>
                        </a:solidFill>
                        <a:latin typeface="+mn-lt"/>
                        <a:ea typeface="+mn-ea"/>
                        <a:cs typeface="+mn-cs"/>
                      </a:endParaRPr>
                    </a:p>
                  </a:txBody>
                  <a:tcPr>
                    <a:solidFill>
                      <a:schemeClr val="bg1">
                        <a:lumMod val="50000"/>
                      </a:schemeClr>
                    </a:solidFill>
                  </a:tcPr>
                </a:tc>
                <a:tc>
                  <a:txBody>
                    <a:bodyPr/>
                    <a:lstStyle/>
                    <a:p>
                      <a:pPr marL="0" indent="0" algn="l" defTabSz="914400" rtl="0" eaLnBrk="1" latinLnBrk="0" hangingPunct="1">
                        <a:buSzPct val="80000"/>
                        <a:buFont typeface="Wingdings" panose="05000000000000000000" pitchFamily="2" charset="2"/>
                        <a:buNone/>
                      </a:pPr>
                      <a:endParaRPr lang="en-US" sz="1100" kern="1200" dirty="0">
                        <a:solidFill>
                          <a:schemeClr val="bg1"/>
                        </a:solidFill>
                        <a:latin typeface="+mn-lt"/>
                        <a:ea typeface="+mn-ea"/>
                        <a:cs typeface="+mn-cs"/>
                      </a:endParaRPr>
                    </a:p>
                  </a:txBody>
                  <a:tcPr>
                    <a:solidFill>
                      <a:schemeClr val="bg1">
                        <a:lumMod val="50000"/>
                      </a:schemeClr>
                    </a:solidFill>
                  </a:tcPr>
                </a:tc>
                <a:extLst>
                  <a:ext uri="{0D108BD9-81ED-4DB2-BD59-A6C34878D82A}">
                    <a16:rowId xmlns:a16="http://schemas.microsoft.com/office/drawing/2014/main" val="3151631243"/>
                  </a:ext>
                </a:extLst>
              </a:tr>
              <a:tr h="438389">
                <a:tc>
                  <a:txBody>
                    <a:bodyPr/>
                    <a:lstStyle/>
                    <a:p>
                      <a:r>
                        <a:rPr lang="en-US" sz="1200" b="0" dirty="0">
                          <a:solidFill>
                            <a:srgbClr val="000066"/>
                          </a:solidFill>
                        </a:rPr>
                        <a:t>Data studies</a:t>
                      </a:r>
                    </a:p>
                  </a:txBody>
                  <a:tcPr/>
                </a:tc>
                <a:tc>
                  <a:txBody>
                    <a:bodyPr/>
                    <a:lstStyle/>
                    <a:p>
                      <a:pPr marL="0" indent="0" algn="l">
                        <a:buSzPct val="80000"/>
                        <a:buFont typeface="Wingdings" panose="05000000000000000000" pitchFamily="2" charset="2"/>
                        <a:buNone/>
                      </a:pPr>
                      <a:r>
                        <a:rPr lang="en-US" sz="1100" dirty="0">
                          <a:solidFill>
                            <a:srgbClr val="000066"/>
                          </a:solidFill>
                        </a:rPr>
                        <a:t>Data that supports conclusions from the above</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45</a:t>
                      </a:r>
                    </a:p>
                  </a:txBody>
                  <a:tcPr/>
                </a:tc>
                <a:tc>
                  <a:txBody>
                    <a:bodyPr/>
                    <a:lstStyle/>
                    <a:p>
                      <a:pPr marL="0" indent="0" algn="l"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First pass studies where data are available, staff should be supporting</a:t>
                      </a:r>
                    </a:p>
                  </a:txBody>
                  <a:tcPr/>
                </a:tc>
                <a:extLst>
                  <a:ext uri="{0D108BD9-81ED-4DB2-BD59-A6C34878D82A}">
                    <a16:rowId xmlns:a16="http://schemas.microsoft.com/office/drawing/2014/main" val="3579603401"/>
                  </a:ext>
                </a:extLst>
              </a:tr>
              <a:tr h="435614">
                <a:tc>
                  <a:txBody>
                    <a:bodyPr/>
                    <a:lstStyle/>
                    <a:p>
                      <a:r>
                        <a:rPr lang="en-US" sz="1200" b="0" dirty="0">
                          <a:solidFill>
                            <a:srgbClr val="000066"/>
                          </a:solidFill>
                        </a:rPr>
                        <a:t>Findings update to supervisor</a:t>
                      </a:r>
                    </a:p>
                  </a:txBody>
                  <a:tcPr/>
                </a:tc>
                <a:tc>
                  <a:txBody>
                    <a:bodyPr/>
                    <a:lstStyle/>
                    <a:p>
                      <a:pPr marL="0" indent="0" algn="l">
                        <a:buSzPct val="80000"/>
                        <a:buFont typeface="Wingdings" panose="05000000000000000000" pitchFamily="2" charset="2"/>
                        <a:buNone/>
                      </a:pPr>
                      <a:r>
                        <a:rPr lang="en-US" sz="1100" dirty="0">
                          <a:solidFill>
                            <a:srgbClr val="000066"/>
                          </a:solidFill>
                        </a:rPr>
                        <a:t>First update on current state with some data supporting, obtain feedback</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50</a:t>
                      </a:r>
                    </a:p>
                  </a:txBody>
                  <a:tcPr/>
                </a:tc>
                <a:tc>
                  <a:txBody>
                    <a:bodyPr/>
                    <a:lstStyle/>
                    <a:p>
                      <a:pPr marL="0" indent="0" algn="l"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Need to provide feedback based on some assessment and data, everything is not complete yet </a:t>
                      </a:r>
                    </a:p>
                  </a:txBody>
                  <a:tcPr/>
                </a:tc>
                <a:extLst>
                  <a:ext uri="{0D108BD9-81ED-4DB2-BD59-A6C34878D82A}">
                    <a16:rowId xmlns:a16="http://schemas.microsoft.com/office/drawing/2014/main" val="3023760542"/>
                  </a:ext>
                </a:extLst>
              </a:tr>
              <a:tr h="366250">
                <a:tc>
                  <a:txBody>
                    <a:bodyPr/>
                    <a:lstStyle/>
                    <a:p>
                      <a:r>
                        <a:rPr lang="en-US" sz="1200" b="0" dirty="0">
                          <a:solidFill>
                            <a:srgbClr val="000066"/>
                          </a:solidFill>
                        </a:rPr>
                        <a:t>Additional data studies</a:t>
                      </a:r>
                    </a:p>
                  </a:txBody>
                  <a:tcPr/>
                </a:tc>
                <a:tc>
                  <a:txBody>
                    <a:bodyPr/>
                    <a:lstStyle/>
                    <a:p>
                      <a:pPr marL="0" indent="0" algn="l">
                        <a:buSzPct val="80000"/>
                        <a:buFont typeface="Wingdings" panose="05000000000000000000" pitchFamily="2" charset="2"/>
                        <a:buNone/>
                      </a:pPr>
                      <a:r>
                        <a:rPr lang="en-US" sz="1100" dirty="0">
                          <a:solidFill>
                            <a:srgbClr val="000066"/>
                          </a:solidFill>
                        </a:rPr>
                        <a:t>Remaining planned studies to support the assessment</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75</a:t>
                      </a:r>
                    </a:p>
                  </a:txBody>
                  <a:tcPr/>
                </a:tc>
                <a:tc>
                  <a:txBody>
                    <a:bodyPr/>
                    <a:lstStyle/>
                    <a:p>
                      <a:pPr marL="0" indent="0" algn="l"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A second milestone for added studies to support a benefits case for change</a:t>
                      </a:r>
                    </a:p>
                  </a:txBody>
                  <a:tcPr/>
                </a:tc>
                <a:extLst>
                  <a:ext uri="{0D108BD9-81ED-4DB2-BD59-A6C34878D82A}">
                    <a16:rowId xmlns:a16="http://schemas.microsoft.com/office/drawing/2014/main" val="1954739708"/>
                  </a:ext>
                </a:extLst>
              </a:tr>
              <a:tr h="366250">
                <a:tc>
                  <a:txBody>
                    <a:bodyPr/>
                    <a:lstStyle/>
                    <a:p>
                      <a:r>
                        <a:rPr lang="en-US" sz="1200" b="0" kern="1200" dirty="0">
                          <a:solidFill>
                            <a:srgbClr val="000066"/>
                          </a:solidFill>
                          <a:latin typeface="+mn-lt"/>
                          <a:ea typeface="+mn-ea"/>
                          <a:cs typeface="+mn-cs"/>
                        </a:rPr>
                        <a:t>Benefits case</a:t>
                      </a:r>
                    </a:p>
                  </a:txBody>
                  <a:tcPr/>
                </a:tc>
                <a:tc>
                  <a:txBody>
                    <a:bodyPr/>
                    <a:lstStyle/>
                    <a:p>
                      <a:pPr marL="0" indent="0" algn="l">
                        <a:buSzPct val="80000"/>
                        <a:buFont typeface="Wingdings" panose="05000000000000000000" pitchFamily="2" charset="2"/>
                        <a:buNone/>
                      </a:pPr>
                      <a:r>
                        <a:rPr lang="en-US" sz="1100" dirty="0">
                          <a:solidFill>
                            <a:srgbClr val="000066"/>
                          </a:solidFill>
                        </a:rPr>
                        <a:t>Quantified currency amounts tied to improvements and a monthly curve for achieving</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90</a:t>
                      </a:r>
                    </a:p>
                  </a:txBody>
                  <a:tcPr/>
                </a:tc>
                <a:tc>
                  <a:txBody>
                    <a:bodyPr/>
                    <a:lstStyle/>
                    <a:p>
                      <a:pPr marL="0" indent="0" algn="l"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See comments below on Finance. A benefits case sells much better than, “it’s a good idea to do this”.</a:t>
                      </a:r>
                    </a:p>
                  </a:txBody>
                  <a:tcPr/>
                </a:tc>
                <a:extLst>
                  <a:ext uri="{0D108BD9-81ED-4DB2-BD59-A6C34878D82A}">
                    <a16:rowId xmlns:a16="http://schemas.microsoft.com/office/drawing/2014/main" val="3138963263"/>
                  </a:ext>
                </a:extLst>
              </a:tr>
              <a:tr h="212039">
                <a:tc>
                  <a:txBody>
                    <a:bodyPr/>
                    <a:lstStyle/>
                    <a:p>
                      <a:r>
                        <a:rPr lang="en-US" sz="1200" b="1" dirty="0">
                          <a:solidFill>
                            <a:schemeClr val="bg1"/>
                          </a:solidFill>
                        </a:rPr>
                        <a:t>BUILD CONSENSUS</a:t>
                      </a:r>
                    </a:p>
                  </a:txBody>
                  <a:tcPr>
                    <a:solidFill>
                      <a:schemeClr val="bg1">
                        <a:lumMod val="50000"/>
                      </a:schemeClr>
                    </a:solidFill>
                  </a:tcPr>
                </a:tc>
                <a:tc>
                  <a:txBody>
                    <a:bodyPr/>
                    <a:lstStyle/>
                    <a:p>
                      <a:pPr marL="0" indent="0" algn="l">
                        <a:buSzPct val="80000"/>
                        <a:buFont typeface="Wingdings" panose="05000000000000000000" pitchFamily="2" charset="2"/>
                        <a:buNone/>
                      </a:pPr>
                      <a:endParaRPr lang="en-US" sz="1100" dirty="0">
                        <a:solidFill>
                          <a:schemeClr val="bg1"/>
                        </a:solidFill>
                      </a:endParaRPr>
                    </a:p>
                  </a:txBody>
                  <a:tcPr>
                    <a:solidFill>
                      <a:schemeClr val="bg1">
                        <a:lumMod val="50000"/>
                      </a:schemeClr>
                    </a:solidFill>
                  </a:tcPr>
                </a:tc>
                <a:tc>
                  <a:txBody>
                    <a:bodyPr/>
                    <a:lstStyle/>
                    <a:p>
                      <a:pPr marL="0" indent="0" algn="ctr" defTabSz="914400" rtl="0" eaLnBrk="1" latinLnBrk="0" hangingPunct="1">
                        <a:buSzPct val="80000"/>
                        <a:buFont typeface="Wingdings" panose="05000000000000000000" pitchFamily="2" charset="2"/>
                        <a:buNone/>
                      </a:pPr>
                      <a:endParaRPr lang="en-US" sz="1100" kern="1200" dirty="0">
                        <a:solidFill>
                          <a:schemeClr val="bg1"/>
                        </a:solidFill>
                        <a:latin typeface="+mn-lt"/>
                        <a:ea typeface="+mn-ea"/>
                        <a:cs typeface="+mn-cs"/>
                      </a:endParaRPr>
                    </a:p>
                  </a:txBody>
                  <a:tcPr>
                    <a:solidFill>
                      <a:schemeClr val="bg1">
                        <a:lumMod val="50000"/>
                      </a:schemeClr>
                    </a:solidFill>
                  </a:tcPr>
                </a:tc>
                <a:tc>
                  <a:txBody>
                    <a:bodyPr/>
                    <a:lstStyle/>
                    <a:p>
                      <a:pPr marL="0" indent="0" algn="l" rtl="0" eaLnBrk="1" latinLnBrk="0" hangingPunct="1">
                        <a:buSzPct val="80000"/>
                        <a:buFont typeface="Wingdings" panose="05000000000000000000" pitchFamily="2" charset="2"/>
                        <a:buNone/>
                      </a:pPr>
                      <a:endParaRPr lang="en-US" sz="1100" kern="1200" dirty="0">
                        <a:solidFill>
                          <a:schemeClr val="bg1"/>
                        </a:solidFill>
                        <a:latin typeface="+mn-lt"/>
                        <a:ea typeface="+mn-ea"/>
                        <a:cs typeface="+mn-cs"/>
                      </a:endParaRPr>
                    </a:p>
                  </a:txBody>
                  <a:tcPr>
                    <a:solidFill>
                      <a:schemeClr val="bg1">
                        <a:lumMod val="50000"/>
                      </a:schemeClr>
                    </a:solidFill>
                  </a:tcPr>
                </a:tc>
                <a:extLst>
                  <a:ext uri="{0D108BD9-81ED-4DB2-BD59-A6C34878D82A}">
                    <a16:rowId xmlns:a16="http://schemas.microsoft.com/office/drawing/2014/main" val="4000943391"/>
                  </a:ext>
                </a:extLst>
              </a:tr>
              <a:tr h="366250">
                <a:tc>
                  <a:txBody>
                    <a:bodyPr/>
                    <a:lstStyle/>
                    <a:p>
                      <a:r>
                        <a:rPr lang="en-US" sz="1200" b="0" dirty="0">
                          <a:solidFill>
                            <a:srgbClr val="000066"/>
                          </a:solidFill>
                        </a:rPr>
                        <a:t>Include relevant stakeholder feedback</a:t>
                      </a:r>
                    </a:p>
                  </a:txBody>
                  <a:tcPr/>
                </a:tc>
                <a:tc>
                  <a:txBody>
                    <a:bodyPr/>
                    <a:lstStyle/>
                    <a:p>
                      <a:pPr marL="0" indent="0" algn="l">
                        <a:buSzPct val="80000"/>
                        <a:buFont typeface="Wingdings" panose="05000000000000000000" pitchFamily="2" charset="2"/>
                        <a:buNone/>
                      </a:pPr>
                      <a:r>
                        <a:rPr lang="en-US" sz="1100" dirty="0">
                          <a:solidFill>
                            <a:srgbClr val="000066"/>
                          </a:solidFill>
                        </a:rPr>
                        <a:t>Include some valid input points in the assessment/study plan</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35</a:t>
                      </a:r>
                    </a:p>
                  </a:txBody>
                  <a:tcPr/>
                </a:tc>
                <a:tc>
                  <a:txBody>
                    <a:bodyPr/>
                    <a:lstStyle/>
                    <a:p>
                      <a:pPr marL="0" indent="0" algn="l"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Some will be valid and other points will need validation.</a:t>
                      </a:r>
                    </a:p>
                  </a:txBody>
                  <a:tcPr/>
                </a:tc>
                <a:extLst>
                  <a:ext uri="{0D108BD9-81ED-4DB2-BD59-A6C34878D82A}">
                    <a16:rowId xmlns:a16="http://schemas.microsoft.com/office/drawing/2014/main" val="490407602"/>
                  </a:ext>
                </a:extLst>
              </a:tr>
              <a:tr h="366250">
                <a:tc>
                  <a:txBody>
                    <a:bodyPr/>
                    <a:lstStyle/>
                    <a:p>
                      <a:r>
                        <a:rPr lang="en-US" sz="1200" b="0" dirty="0">
                          <a:solidFill>
                            <a:srgbClr val="000066"/>
                          </a:solidFill>
                        </a:rPr>
                        <a:t>Staff review</a:t>
                      </a:r>
                    </a:p>
                  </a:txBody>
                  <a:tcPr/>
                </a:tc>
                <a:tc>
                  <a:txBody>
                    <a:bodyPr/>
                    <a:lstStyle/>
                    <a:p>
                      <a:pPr marL="0" indent="0" algn="l">
                        <a:buSzPct val="80000"/>
                        <a:buFont typeface="Wingdings" panose="05000000000000000000" pitchFamily="2" charset="2"/>
                        <a:buNone/>
                      </a:pPr>
                      <a:r>
                        <a:rPr lang="en-US" sz="1100" dirty="0">
                          <a:solidFill>
                            <a:srgbClr val="000066"/>
                          </a:solidFill>
                        </a:rPr>
                        <a:t>Input/validation from staff</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45</a:t>
                      </a:r>
                    </a:p>
                  </a:txBody>
                  <a:tcPr/>
                </a:tc>
                <a:tc>
                  <a:txBody>
                    <a:bodyPr/>
                    <a:lstStyle/>
                    <a:p>
                      <a:pPr marL="0" marR="0" lvl="0" indent="0" algn="l" defTabSz="914400" rtl="0" eaLnBrk="1" fontAlgn="auto" latinLnBrk="0" hangingPunct="1">
                        <a:lnSpc>
                          <a:spcPct val="100000"/>
                        </a:lnSpc>
                        <a:spcBef>
                          <a:spcPts val="0"/>
                        </a:spcBef>
                        <a:spcAft>
                          <a:spcPts val="0"/>
                        </a:spcAft>
                        <a:buClrTx/>
                        <a:buSzPct val="80000"/>
                        <a:buFont typeface="Wingdings" panose="05000000000000000000" pitchFamily="2" charset="2"/>
                        <a:buNone/>
                        <a:tabLst/>
                        <a:defRPr/>
                      </a:pPr>
                      <a:endParaRPr lang="en-US" sz="1100" kern="1200" dirty="0">
                        <a:solidFill>
                          <a:srgbClr val="000066"/>
                        </a:solidFill>
                        <a:latin typeface="+mn-lt"/>
                        <a:ea typeface="+mn-ea"/>
                        <a:cs typeface="+mn-cs"/>
                      </a:endParaRPr>
                    </a:p>
                  </a:txBody>
                  <a:tcPr/>
                </a:tc>
                <a:extLst>
                  <a:ext uri="{0D108BD9-81ED-4DB2-BD59-A6C34878D82A}">
                    <a16:rowId xmlns:a16="http://schemas.microsoft.com/office/drawing/2014/main" val="3136688445"/>
                  </a:ext>
                </a:extLst>
              </a:tr>
              <a:tr h="366250">
                <a:tc>
                  <a:txBody>
                    <a:bodyPr/>
                    <a:lstStyle/>
                    <a:p>
                      <a:r>
                        <a:rPr lang="en-US" sz="1200" b="0" dirty="0">
                          <a:solidFill>
                            <a:srgbClr val="000066"/>
                          </a:solidFill>
                        </a:rPr>
                        <a:t>Supervisor update</a:t>
                      </a:r>
                    </a:p>
                  </a:txBody>
                  <a:tcPr/>
                </a:tc>
                <a:tc>
                  <a:txBody>
                    <a:bodyPr/>
                    <a:lstStyle/>
                    <a:p>
                      <a:pPr marL="0" indent="0" algn="l">
                        <a:buSzPct val="80000"/>
                        <a:buFont typeface="Wingdings" panose="05000000000000000000" pitchFamily="2" charset="2"/>
                        <a:buNone/>
                      </a:pPr>
                      <a:r>
                        <a:rPr lang="en-US" sz="1100" dirty="0">
                          <a:solidFill>
                            <a:srgbClr val="000066"/>
                          </a:solidFill>
                        </a:rPr>
                        <a:t>First update on current state with some data supporting, obtain feedback</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50</a:t>
                      </a:r>
                    </a:p>
                  </a:txBody>
                  <a:tcPr/>
                </a:tc>
                <a:tc>
                  <a:txBody>
                    <a:bodyPr/>
                    <a:lstStyle/>
                    <a:p>
                      <a:pPr marL="0" marR="0" lvl="0" indent="0" algn="l" defTabSz="914400" rtl="0" eaLnBrk="1" fontAlgn="auto" latinLnBrk="0" hangingPunct="1">
                        <a:lnSpc>
                          <a:spcPct val="100000"/>
                        </a:lnSpc>
                        <a:spcBef>
                          <a:spcPts val="0"/>
                        </a:spcBef>
                        <a:spcAft>
                          <a:spcPts val="0"/>
                        </a:spcAft>
                        <a:buClrTx/>
                        <a:buSzPct val="80000"/>
                        <a:buFont typeface="Wingdings" panose="05000000000000000000" pitchFamily="2" charset="2"/>
                        <a:buNone/>
                        <a:tabLst/>
                        <a:defRPr/>
                      </a:pPr>
                      <a:r>
                        <a:rPr lang="en-US" sz="1100" kern="1200" dirty="0">
                          <a:solidFill>
                            <a:srgbClr val="000066"/>
                          </a:solidFill>
                          <a:latin typeface="+mn-lt"/>
                          <a:ea typeface="+mn-ea"/>
                          <a:cs typeface="+mn-cs"/>
                        </a:rPr>
                        <a:t>Need to provide feedback based on some assessment and data, everything is not complete yet </a:t>
                      </a:r>
                    </a:p>
                  </a:txBody>
                  <a:tcPr/>
                </a:tc>
                <a:extLst>
                  <a:ext uri="{0D108BD9-81ED-4DB2-BD59-A6C34878D82A}">
                    <a16:rowId xmlns:a16="http://schemas.microsoft.com/office/drawing/2014/main" val="875867694"/>
                  </a:ext>
                </a:extLst>
              </a:tr>
              <a:tr h="366250">
                <a:tc>
                  <a:txBody>
                    <a:bodyPr/>
                    <a:lstStyle/>
                    <a:p>
                      <a:r>
                        <a:rPr lang="en-US" sz="1200" b="0" dirty="0">
                          <a:solidFill>
                            <a:srgbClr val="000066"/>
                          </a:solidFill>
                        </a:rPr>
                        <a:t>Finance agreement on benefits</a:t>
                      </a:r>
                    </a:p>
                  </a:txBody>
                  <a:tcPr/>
                </a:tc>
                <a:tc>
                  <a:txBody>
                    <a:bodyPr/>
                    <a:lstStyle/>
                    <a:p>
                      <a:pPr marL="0" indent="0" algn="l">
                        <a:buSzPct val="80000"/>
                        <a:buFont typeface="Wingdings" panose="05000000000000000000" pitchFamily="2" charset="2"/>
                        <a:buNone/>
                      </a:pPr>
                      <a:r>
                        <a:rPr lang="en-US" sz="1100" dirty="0">
                          <a:solidFill>
                            <a:srgbClr val="000066"/>
                          </a:solidFill>
                        </a:rPr>
                        <a:t>Agreement on amounts and calculation methods</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75</a:t>
                      </a:r>
                    </a:p>
                  </a:txBody>
                  <a:tcPr/>
                </a:tc>
                <a:tc>
                  <a:txBody>
                    <a:bodyPr/>
                    <a:lstStyle/>
                    <a:p>
                      <a:pPr marL="0" indent="0" algn="l"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This critical step is not easy and could take more time depending. Without finance involvement and agreement, it’s unlikely you will have a benefits case.</a:t>
                      </a:r>
                    </a:p>
                  </a:txBody>
                  <a:tcPr/>
                </a:tc>
                <a:extLst>
                  <a:ext uri="{0D108BD9-81ED-4DB2-BD59-A6C34878D82A}">
                    <a16:rowId xmlns:a16="http://schemas.microsoft.com/office/drawing/2014/main" val="125094206"/>
                  </a:ext>
                </a:extLst>
              </a:tr>
              <a:tr h="366250">
                <a:tc>
                  <a:txBody>
                    <a:bodyPr/>
                    <a:lstStyle/>
                    <a:p>
                      <a:r>
                        <a:rPr lang="en-US" sz="1200" b="0" dirty="0">
                          <a:solidFill>
                            <a:srgbClr val="000066"/>
                          </a:solidFill>
                        </a:rPr>
                        <a:t>Prioritization workshop</a:t>
                      </a:r>
                    </a:p>
                  </a:txBody>
                  <a:tcPr/>
                </a:tc>
                <a:tc>
                  <a:txBody>
                    <a:bodyPr/>
                    <a:lstStyle/>
                    <a:p>
                      <a:pPr marL="0" indent="0" algn="l">
                        <a:buSzPct val="80000"/>
                        <a:buFont typeface="Wingdings" panose="05000000000000000000" pitchFamily="2" charset="2"/>
                        <a:buNone/>
                      </a:pPr>
                      <a:r>
                        <a:rPr lang="en-US" sz="1100" dirty="0">
                          <a:solidFill>
                            <a:srgbClr val="000066"/>
                          </a:solidFill>
                        </a:rPr>
                        <a:t>Consensus on prioritization</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80</a:t>
                      </a:r>
                    </a:p>
                  </a:txBody>
                  <a:tcPr/>
                </a:tc>
                <a:tc>
                  <a:txBody>
                    <a:bodyPr/>
                    <a:lstStyle/>
                    <a:p>
                      <a:pPr marL="0" indent="0" algn="l"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See sample format</a:t>
                      </a:r>
                    </a:p>
                  </a:txBody>
                  <a:tcPr/>
                </a:tc>
                <a:extLst>
                  <a:ext uri="{0D108BD9-81ED-4DB2-BD59-A6C34878D82A}">
                    <a16:rowId xmlns:a16="http://schemas.microsoft.com/office/drawing/2014/main" val="1362070602"/>
                  </a:ext>
                </a:extLst>
              </a:tr>
              <a:tr h="366250">
                <a:tc>
                  <a:txBody>
                    <a:bodyPr/>
                    <a:lstStyle/>
                    <a:p>
                      <a:r>
                        <a:rPr lang="en-US" sz="1200" b="0" dirty="0">
                          <a:solidFill>
                            <a:srgbClr val="000066"/>
                          </a:solidFill>
                        </a:rPr>
                        <a:t>Supervisor review</a:t>
                      </a:r>
                    </a:p>
                  </a:txBody>
                  <a:tcPr/>
                </a:tc>
                <a:tc>
                  <a:txBody>
                    <a:bodyPr/>
                    <a:lstStyle/>
                    <a:p>
                      <a:pPr marL="0" indent="0" algn="l">
                        <a:buSzPct val="80000"/>
                        <a:buFont typeface="Wingdings" panose="05000000000000000000" pitchFamily="2" charset="2"/>
                        <a:buNone/>
                      </a:pPr>
                      <a:r>
                        <a:rPr lang="en-US" sz="1100" dirty="0">
                          <a:solidFill>
                            <a:srgbClr val="000066"/>
                          </a:solidFill>
                        </a:rPr>
                        <a:t>Agreement on gaps and benefits and support for improvement</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90</a:t>
                      </a:r>
                    </a:p>
                  </a:txBody>
                  <a:tcPr/>
                </a:tc>
                <a:tc>
                  <a:txBody>
                    <a:bodyPr/>
                    <a:lstStyle/>
                    <a:p>
                      <a:pPr marL="0" indent="0" algn="l" rtl="0" eaLnBrk="1" latinLnBrk="0" hangingPunct="1">
                        <a:buSzPct val="80000"/>
                        <a:buFont typeface="Wingdings" panose="05000000000000000000" pitchFamily="2" charset="2"/>
                        <a:buNone/>
                      </a:pPr>
                      <a:endParaRPr lang="en-US" sz="1100" kern="1200" dirty="0">
                        <a:solidFill>
                          <a:srgbClr val="000066"/>
                        </a:solidFill>
                        <a:latin typeface="+mn-lt"/>
                        <a:ea typeface="+mn-ea"/>
                        <a:cs typeface="+mn-cs"/>
                      </a:endParaRPr>
                    </a:p>
                  </a:txBody>
                  <a:tcPr/>
                </a:tc>
                <a:extLst>
                  <a:ext uri="{0D108BD9-81ED-4DB2-BD59-A6C34878D82A}">
                    <a16:rowId xmlns:a16="http://schemas.microsoft.com/office/drawing/2014/main" val="185330782"/>
                  </a:ext>
                </a:extLst>
              </a:tr>
            </a:tbl>
          </a:graphicData>
        </a:graphic>
      </p:graphicFrame>
    </p:spTree>
    <p:extLst>
      <p:ext uri="{BB962C8B-B14F-4D97-AF65-F5344CB8AC3E}">
        <p14:creationId xmlns:p14="http://schemas.microsoft.com/office/powerpoint/2010/main" val="93202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BDBFD-B495-D130-D900-F1E6F22CBDD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6C6B2D7-99FC-93C7-D462-77B3AA9F1829}"/>
              </a:ext>
            </a:extLst>
          </p:cNvPr>
          <p:cNvSpPr>
            <a:spLocks noGrp="1" noChangeArrowheads="1"/>
          </p:cNvSpPr>
          <p:nvPr>
            <p:ph type="title"/>
          </p:nvPr>
        </p:nvSpPr>
        <p:spPr>
          <a:xfrm>
            <a:off x="446316" y="240248"/>
            <a:ext cx="11404600" cy="533400"/>
          </a:xfrm>
        </p:spPr>
        <p:txBody>
          <a:bodyPr/>
          <a:lstStyle/>
          <a:p>
            <a:r>
              <a:rPr lang="en-US" sz="2000" dirty="0"/>
              <a:t>Here’s a listing of the milestones with our comments (cont’d)</a:t>
            </a:r>
          </a:p>
        </p:txBody>
      </p:sp>
      <p:sp>
        <p:nvSpPr>
          <p:cNvPr id="3" name="Footer Placeholder 16">
            <a:extLst>
              <a:ext uri="{FF2B5EF4-FFF2-40B4-BE49-F238E27FC236}">
                <a16:creationId xmlns:a16="http://schemas.microsoft.com/office/drawing/2014/main" id="{06662DBE-4F02-C678-EBF9-711FA750448A}"/>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graphicFrame>
        <p:nvGraphicFramePr>
          <p:cNvPr id="6" name="Table 5">
            <a:extLst>
              <a:ext uri="{FF2B5EF4-FFF2-40B4-BE49-F238E27FC236}">
                <a16:creationId xmlns:a16="http://schemas.microsoft.com/office/drawing/2014/main" id="{5FDD699B-A9A3-B075-A964-8E7B7FB90875}"/>
              </a:ext>
            </a:extLst>
          </p:cNvPr>
          <p:cNvGraphicFramePr>
            <a:graphicFrameLocks noGrp="1"/>
          </p:cNvGraphicFramePr>
          <p:nvPr>
            <p:extLst>
              <p:ext uri="{D42A27DB-BD31-4B8C-83A1-F6EECF244321}">
                <p14:modId xmlns:p14="http://schemas.microsoft.com/office/powerpoint/2010/main" val="2942016504"/>
              </p:ext>
            </p:extLst>
          </p:nvPr>
        </p:nvGraphicFramePr>
        <p:xfrm>
          <a:off x="446316" y="1108263"/>
          <a:ext cx="10789556" cy="2071688"/>
        </p:xfrm>
        <a:graphic>
          <a:graphicData uri="http://schemas.openxmlformats.org/drawingml/2006/table">
            <a:tbl>
              <a:tblPr firstRow="1" bandRow="1">
                <a:tableStyleId>{5C22544A-7EE6-4342-B048-85BDC9FD1C3A}</a:tableStyleId>
              </a:tblPr>
              <a:tblGrid>
                <a:gridCol w="2611124">
                  <a:extLst>
                    <a:ext uri="{9D8B030D-6E8A-4147-A177-3AD203B41FA5}">
                      <a16:colId xmlns:a16="http://schemas.microsoft.com/office/drawing/2014/main" val="877462674"/>
                    </a:ext>
                  </a:extLst>
                </a:gridCol>
                <a:gridCol w="3031991">
                  <a:extLst>
                    <a:ext uri="{9D8B030D-6E8A-4147-A177-3AD203B41FA5}">
                      <a16:colId xmlns:a16="http://schemas.microsoft.com/office/drawing/2014/main" val="2970406725"/>
                    </a:ext>
                  </a:extLst>
                </a:gridCol>
                <a:gridCol w="1145219">
                  <a:extLst>
                    <a:ext uri="{9D8B030D-6E8A-4147-A177-3AD203B41FA5}">
                      <a16:colId xmlns:a16="http://schemas.microsoft.com/office/drawing/2014/main" val="3561767813"/>
                    </a:ext>
                  </a:extLst>
                </a:gridCol>
                <a:gridCol w="4001222">
                  <a:extLst>
                    <a:ext uri="{9D8B030D-6E8A-4147-A177-3AD203B41FA5}">
                      <a16:colId xmlns:a16="http://schemas.microsoft.com/office/drawing/2014/main" val="1061241717"/>
                    </a:ext>
                  </a:extLst>
                </a:gridCol>
              </a:tblGrid>
              <a:tr h="290410">
                <a:tc>
                  <a:txBody>
                    <a:bodyPr/>
                    <a:lstStyle/>
                    <a:p>
                      <a:r>
                        <a:rPr lang="en-US" sz="1400" dirty="0"/>
                        <a:t>Milestone</a:t>
                      </a:r>
                    </a:p>
                  </a:txBody>
                  <a:tcPr>
                    <a:solidFill>
                      <a:srgbClr val="4F81BD"/>
                    </a:solidFill>
                  </a:tcPr>
                </a:tc>
                <a:tc>
                  <a:txBody>
                    <a:bodyPr/>
                    <a:lstStyle/>
                    <a:p>
                      <a:pPr algn="ctr"/>
                      <a:r>
                        <a:rPr lang="en-US" sz="1400" dirty="0"/>
                        <a:t>Objective</a:t>
                      </a:r>
                    </a:p>
                  </a:txBody>
                  <a:tcPr>
                    <a:solidFill>
                      <a:srgbClr val="4F81BD"/>
                    </a:solidFill>
                  </a:tcPr>
                </a:tc>
                <a:tc>
                  <a:txBody>
                    <a:bodyPr/>
                    <a:lstStyle/>
                    <a:p>
                      <a:pPr algn="ctr"/>
                      <a:r>
                        <a:rPr lang="en-US" sz="1400" dirty="0"/>
                        <a:t>Due Day</a:t>
                      </a:r>
                    </a:p>
                  </a:txBody>
                  <a:tcPr>
                    <a:solidFill>
                      <a:srgbClr val="4F81BD"/>
                    </a:solidFill>
                  </a:tcPr>
                </a:tc>
                <a:tc>
                  <a:txBody>
                    <a:bodyPr/>
                    <a:lstStyle/>
                    <a:p>
                      <a:pPr algn="ctr"/>
                      <a:r>
                        <a:rPr lang="en-US" sz="1400" dirty="0"/>
                        <a:t>Comments</a:t>
                      </a:r>
                    </a:p>
                  </a:txBody>
                  <a:tcPr>
                    <a:solidFill>
                      <a:srgbClr val="4F81BD"/>
                    </a:solidFill>
                  </a:tcPr>
                </a:tc>
                <a:extLst>
                  <a:ext uri="{0D108BD9-81ED-4DB2-BD59-A6C34878D82A}">
                    <a16:rowId xmlns:a16="http://schemas.microsoft.com/office/drawing/2014/main" val="1711445713"/>
                  </a:ext>
                </a:extLst>
              </a:tr>
              <a:tr h="310194">
                <a:tc>
                  <a:txBody>
                    <a:bodyPr/>
                    <a:lstStyle/>
                    <a:p>
                      <a:r>
                        <a:rPr lang="en-US" sz="1200" b="1" dirty="0">
                          <a:solidFill>
                            <a:schemeClr val="bg1"/>
                          </a:solidFill>
                        </a:rPr>
                        <a:t>IMPROVE</a:t>
                      </a:r>
                    </a:p>
                  </a:txBody>
                  <a:tcPr>
                    <a:solidFill>
                      <a:schemeClr val="bg1">
                        <a:lumMod val="50000"/>
                      </a:schemeClr>
                    </a:solidFill>
                  </a:tcPr>
                </a:tc>
                <a:tc>
                  <a:txBody>
                    <a:bodyPr/>
                    <a:lstStyle/>
                    <a:p>
                      <a:pPr marL="0" indent="0" algn="ctr">
                        <a:buSzPct val="80000"/>
                        <a:buFont typeface="Wingdings" panose="05000000000000000000" pitchFamily="2" charset="2"/>
                        <a:buNone/>
                      </a:pPr>
                      <a:endParaRPr lang="en-US" sz="1100" dirty="0">
                        <a:solidFill>
                          <a:schemeClr val="bg1"/>
                        </a:solidFill>
                      </a:endParaRPr>
                    </a:p>
                  </a:txBody>
                  <a:tcPr>
                    <a:solidFill>
                      <a:schemeClr val="bg1">
                        <a:lumMod val="50000"/>
                      </a:schemeClr>
                    </a:solidFill>
                  </a:tcPr>
                </a:tc>
                <a:tc>
                  <a:txBody>
                    <a:bodyPr/>
                    <a:lstStyle/>
                    <a:p>
                      <a:pPr marL="0" indent="0" algn="l" defTabSz="914400" rtl="0" eaLnBrk="1" latinLnBrk="0" hangingPunct="1">
                        <a:buSzPct val="80000"/>
                        <a:buFont typeface="Wingdings" panose="05000000000000000000" pitchFamily="2" charset="2"/>
                        <a:buNone/>
                      </a:pPr>
                      <a:endParaRPr lang="en-US" sz="1100" kern="1200" dirty="0">
                        <a:solidFill>
                          <a:schemeClr val="bg1"/>
                        </a:solidFill>
                        <a:latin typeface="+mn-lt"/>
                        <a:ea typeface="+mn-ea"/>
                        <a:cs typeface="+mn-cs"/>
                      </a:endParaRPr>
                    </a:p>
                  </a:txBody>
                  <a:tcPr>
                    <a:solidFill>
                      <a:schemeClr val="bg1">
                        <a:lumMod val="50000"/>
                      </a:schemeClr>
                    </a:solidFill>
                  </a:tcPr>
                </a:tc>
                <a:tc>
                  <a:txBody>
                    <a:bodyPr/>
                    <a:lstStyle/>
                    <a:p>
                      <a:pPr marL="0" indent="0" algn="l" defTabSz="914400" rtl="0" eaLnBrk="1" latinLnBrk="0" hangingPunct="1">
                        <a:buSzPct val="80000"/>
                        <a:buFont typeface="Wingdings" panose="05000000000000000000" pitchFamily="2" charset="2"/>
                        <a:buNone/>
                      </a:pPr>
                      <a:endParaRPr lang="en-US" sz="1100" kern="1200" dirty="0">
                        <a:solidFill>
                          <a:schemeClr val="bg1"/>
                        </a:solidFill>
                        <a:latin typeface="+mn-lt"/>
                        <a:ea typeface="+mn-ea"/>
                        <a:cs typeface="+mn-cs"/>
                      </a:endParaRPr>
                    </a:p>
                  </a:txBody>
                  <a:tcPr>
                    <a:solidFill>
                      <a:schemeClr val="bg1">
                        <a:lumMod val="50000"/>
                      </a:schemeClr>
                    </a:solidFill>
                  </a:tcPr>
                </a:tc>
                <a:extLst>
                  <a:ext uri="{0D108BD9-81ED-4DB2-BD59-A6C34878D82A}">
                    <a16:rowId xmlns:a16="http://schemas.microsoft.com/office/drawing/2014/main" val="3151631243"/>
                  </a:ext>
                </a:extLst>
              </a:tr>
              <a:tr h="438389">
                <a:tc>
                  <a:txBody>
                    <a:bodyPr/>
                    <a:lstStyle/>
                    <a:p>
                      <a:r>
                        <a:rPr lang="en-US" sz="1200" b="0" dirty="0">
                          <a:solidFill>
                            <a:srgbClr val="000066"/>
                          </a:solidFill>
                        </a:rPr>
                        <a:t>Implementation plan</a:t>
                      </a:r>
                    </a:p>
                  </a:txBody>
                  <a:tcPr/>
                </a:tc>
                <a:tc>
                  <a:txBody>
                    <a:bodyPr/>
                    <a:lstStyle/>
                    <a:p>
                      <a:pPr marL="0" indent="0" algn="l">
                        <a:buSzPct val="80000"/>
                        <a:buFont typeface="Wingdings" panose="05000000000000000000" pitchFamily="2" charset="2"/>
                        <a:buNone/>
                      </a:pPr>
                      <a:r>
                        <a:rPr lang="en-US" sz="1100" dirty="0">
                          <a:solidFill>
                            <a:srgbClr val="000066"/>
                          </a:solidFill>
                        </a:rPr>
                        <a:t>Workstreams/work areas, milestones, timelines, staffing, project structure, benefit curve </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85</a:t>
                      </a:r>
                    </a:p>
                  </a:txBody>
                  <a:tcPr/>
                </a:tc>
                <a:tc>
                  <a:txBody>
                    <a:bodyPr/>
                    <a:lstStyle/>
                    <a:p>
                      <a:pPr marL="0" indent="0" algn="l"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Corresponds to extent of project scope, take items sequentially if needed, but apply rigor to each area, otherwise failure is likely</a:t>
                      </a:r>
                    </a:p>
                  </a:txBody>
                  <a:tcPr/>
                </a:tc>
                <a:extLst>
                  <a:ext uri="{0D108BD9-81ED-4DB2-BD59-A6C34878D82A}">
                    <a16:rowId xmlns:a16="http://schemas.microsoft.com/office/drawing/2014/main" val="3579603401"/>
                  </a:ext>
                </a:extLst>
              </a:tr>
              <a:tr h="435614">
                <a:tc>
                  <a:txBody>
                    <a:bodyPr/>
                    <a:lstStyle/>
                    <a:p>
                      <a:r>
                        <a:rPr lang="en-US" sz="1200" b="0" dirty="0">
                          <a:solidFill>
                            <a:srgbClr val="000066"/>
                          </a:solidFill>
                        </a:rPr>
                        <a:t>Quick Wins launched</a:t>
                      </a:r>
                    </a:p>
                  </a:txBody>
                  <a:tcPr/>
                </a:tc>
                <a:tc>
                  <a:txBody>
                    <a:bodyPr/>
                    <a:lstStyle/>
                    <a:p>
                      <a:pPr marL="0" indent="0" algn="l">
                        <a:buSzPct val="80000"/>
                        <a:buFont typeface="Wingdings" panose="05000000000000000000" pitchFamily="2" charset="2"/>
                        <a:buNone/>
                      </a:pPr>
                      <a:r>
                        <a:rPr lang="en-US" sz="1100" dirty="0">
                          <a:solidFill>
                            <a:srgbClr val="000066"/>
                          </a:solidFill>
                        </a:rPr>
                        <a:t>Visible, immediate action</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90</a:t>
                      </a:r>
                    </a:p>
                  </a:txBody>
                  <a:tcPr/>
                </a:tc>
                <a:tc>
                  <a:txBody>
                    <a:bodyPr/>
                    <a:lstStyle/>
                    <a:p>
                      <a:pPr marL="0" indent="0" algn="l"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Quick Wins are things, you can just do now. Doesn’t need a project structure, just do it.</a:t>
                      </a:r>
                    </a:p>
                  </a:txBody>
                  <a:tcPr/>
                </a:tc>
                <a:extLst>
                  <a:ext uri="{0D108BD9-81ED-4DB2-BD59-A6C34878D82A}">
                    <a16:rowId xmlns:a16="http://schemas.microsoft.com/office/drawing/2014/main" val="3023760542"/>
                  </a:ext>
                </a:extLst>
              </a:tr>
              <a:tr h="366250">
                <a:tc>
                  <a:txBody>
                    <a:bodyPr/>
                    <a:lstStyle/>
                    <a:p>
                      <a:r>
                        <a:rPr lang="en-US" sz="1200" b="0" dirty="0">
                          <a:solidFill>
                            <a:srgbClr val="000066"/>
                          </a:solidFill>
                        </a:rPr>
                        <a:t>Implementation launched</a:t>
                      </a:r>
                    </a:p>
                  </a:txBody>
                  <a:tcPr/>
                </a:tc>
                <a:tc>
                  <a:txBody>
                    <a:bodyPr/>
                    <a:lstStyle/>
                    <a:p>
                      <a:pPr marL="0" indent="0" algn="l">
                        <a:buSzPct val="80000"/>
                        <a:buFont typeface="Wingdings" panose="05000000000000000000" pitchFamily="2" charset="2"/>
                        <a:buNone/>
                      </a:pPr>
                      <a:r>
                        <a:rPr lang="en-US" sz="1100" dirty="0">
                          <a:solidFill>
                            <a:srgbClr val="000066"/>
                          </a:solidFill>
                        </a:rPr>
                        <a:t>Project with project structure launched</a:t>
                      </a:r>
                    </a:p>
                  </a:txBody>
                  <a:tcPr/>
                </a:tc>
                <a:tc>
                  <a:txBody>
                    <a:bodyPr/>
                    <a:lstStyle/>
                    <a:p>
                      <a:pPr marL="0" indent="0" algn="ctr" defTabSz="914400"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100</a:t>
                      </a:r>
                    </a:p>
                  </a:txBody>
                  <a:tcPr/>
                </a:tc>
                <a:tc>
                  <a:txBody>
                    <a:bodyPr/>
                    <a:lstStyle/>
                    <a:p>
                      <a:pPr marL="0" indent="0" algn="l" rtl="0" eaLnBrk="1" latinLnBrk="0" hangingPunct="1">
                        <a:buSzPct val="80000"/>
                        <a:buFont typeface="Wingdings" panose="05000000000000000000" pitchFamily="2" charset="2"/>
                        <a:buNone/>
                      </a:pPr>
                      <a:r>
                        <a:rPr lang="en-US" sz="1100" kern="1200" dirty="0">
                          <a:solidFill>
                            <a:srgbClr val="000066"/>
                          </a:solidFill>
                          <a:latin typeface="+mn-lt"/>
                          <a:ea typeface="+mn-ea"/>
                          <a:cs typeface="+mn-cs"/>
                        </a:rPr>
                        <a:t>See link for Components of Change programs.  This is what you need for projects (change) to really happen.</a:t>
                      </a:r>
                    </a:p>
                  </a:txBody>
                  <a:tcPr/>
                </a:tc>
                <a:extLst>
                  <a:ext uri="{0D108BD9-81ED-4DB2-BD59-A6C34878D82A}">
                    <a16:rowId xmlns:a16="http://schemas.microsoft.com/office/drawing/2014/main" val="1954739708"/>
                  </a:ext>
                </a:extLst>
              </a:tr>
            </a:tbl>
          </a:graphicData>
        </a:graphic>
      </p:graphicFrame>
      <p:sp>
        <p:nvSpPr>
          <p:cNvPr id="2" name="Content Placeholder 2">
            <a:extLst>
              <a:ext uri="{FF2B5EF4-FFF2-40B4-BE49-F238E27FC236}">
                <a16:creationId xmlns:a16="http://schemas.microsoft.com/office/drawing/2014/main" id="{876A4A31-E180-5E2E-4C8D-2731F2A3121E}"/>
              </a:ext>
            </a:extLst>
          </p:cNvPr>
          <p:cNvSpPr>
            <a:spLocks noGrp="1"/>
          </p:cNvSpPr>
          <p:nvPr>
            <p:ph idx="1"/>
          </p:nvPr>
        </p:nvSpPr>
        <p:spPr>
          <a:xfrm>
            <a:off x="393700" y="3167443"/>
            <a:ext cx="11404600" cy="2716181"/>
          </a:xfrm>
        </p:spPr>
        <p:txBody>
          <a:bodyPr/>
          <a:lstStyle/>
          <a:p>
            <a:pPr>
              <a:spcBef>
                <a:spcPts val="800"/>
              </a:spcBef>
            </a:pPr>
            <a:r>
              <a:rPr lang="en-US" sz="1600" dirty="0"/>
              <a:t>Take-aways</a:t>
            </a:r>
          </a:p>
          <a:p>
            <a:pPr lvl="1">
              <a:spcBef>
                <a:spcPts val="800"/>
              </a:spcBef>
            </a:pPr>
            <a:r>
              <a:rPr lang="en-US" sz="1400" dirty="0"/>
              <a:t>Do a full assessment, but bite off for what you can chew for implementation</a:t>
            </a:r>
          </a:p>
          <a:p>
            <a:pPr lvl="1">
              <a:spcBef>
                <a:spcPts val="800"/>
              </a:spcBef>
            </a:pPr>
            <a:r>
              <a:rPr lang="en-US" sz="1400" dirty="0"/>
              <a:t>Assessment doesn’t need much of a project structure, but that needs to ramp-up considerably for cross-functional behavior change at executive levels to happen</a:t>
            </a:r>
          </a:p>
          <a:p>
            <a:pPr lvl="1">
              <a:spcBef>
                <a:spcPts val="800"/>
              </a:spcBef>
            </a:pPr>
            <a:r>
              <a:rPr lang="en-US" sz="1400" dirty="0"/>
              <a:t>Projects without measured benefits will often fizzle when the next shiny object appears, don’t measure benefits without Finance</a:t>
            </a:r>
          </a:p>
          <a:p>
            <a:pPr lvl="1">
              <a:spcBef>
                <a:spcPts val="800"/>
              </a:spcBef>
            </a:pPr>
            <a:r>
              <a:rPr lang="en-US" sz="1400" dirty="0"/>
              <a:t>Again, you’ll be in more weeds for the Assessment than what your level should be, but that is needed until you have more understanding</a:t>
            </a:r>
          </a:p>
          <a:p>
            <a:pPr lvl="1">
              <a:spcBef>
                <a:spcPts val="800"/>
              </a:spcBef>
            </a:pPr>
            <a:r>
              <a:rPr lang="en-US" sz="1400" dirty="0"/>
              <a:t>You’ll need support from your team, others in the organization (e.g., Finance), and your supervisor</a:t>
            </a:r>
          </a:p>
          <a:p>
            <a:pPr lvl="1">
              <a:spcBef>
                <a:spcPts val="800"/>
              </a:spcBef>
            </a:pPr>
            <a:r>
              <a:rPr lang="en-US" sz="1400" dirty="0"/>
              <a:t>Tread lightly when there are major IT (e.g., ERP) or Finance projects that are on-going, supply chain usually takes a back seat to these, all the more reason you need a real benefits case </a:t>
            </a:r>
          </a:p>
          <a:p>
            <a:pPr lvl="1">
              <a:spcBef>
                <a:spcPts val="800"/>
              </a:spcBef>
            </a:pPr>
            <a:r>
              <a:rPr lang="en-US" sz="1400" dirty="0"/>
              <a:t>Plan the work, work the plan</a:t>
            </a:r>
          </a:p>
          <a:p>
            <a:pPr marL="457200" lvl="1" indent="0">
              <a:spcBef>
                <a:spcPts val="800"/>
              </a:spcBef>
              <a:buNone/>
            </a:pPr>
            <a:endParaRPr lang="en-US" sz="1600" dirty="0"/>
          </a:p>
        </p:txBody>
      </p:sp>
    </p:spTree>
    <p:extLst>
      <p:ext uri="{BB962C8B-B14F-4D97-AF65-F5344CB8AC3E}">
        <p14:creationId xmlns:p14="http://schemas.microsoft.com/office/powerpoint/2010/main" val="355655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FE530-6C79-C3AC-BCB6-FD1A4E68307D}"/>
            </a:ext>
          </a:extLst>
        </p:cNvPr>
        <p:cNvGrpSpPr/>
        <p:nvPr/>
      </p:nvGrpSpPr>
      <p:grpSpPr>
        <a:xfrm>
          <a:off x="0" y="0"/>
          <a:ext cx="0" cy="0"/>
          <a:chOff x="0" y="0"/>
          <a:chExt cx="0" cy="0"/>
        </a:xfrm>
      </p:grpSpPr>
      <p:sp>
        <p:nvSpPr>
          <p:cNvPr id="3" name="Footer Placeholder 16">
            <a:extLst>
              <a:ext uri="{FF2B5EF4-FFF2-40B4-BE49-F238E27FC236}">
                <a16:creationId xmlns:a16="http://schemas.microsoft.com/office/drawing/2014/main" id="{29B6A974-E41F-55B3-8B1E-A89B4ABF3453}"/>
              </a:ext>
            </a:extLst>
          </p:cNvPr>
          <p:cNvSpPr txBox="1">
            <a:spLocks/>
          </p:cNvSpPr>
          <p:nvPr/>
        </p:nvSpPr>
        <p:spPr>
          <a:xfrm>
            <a:off x="4194299" y="6492876"/>
            <a:ext cx="3860800" cy="365125"/>
          </a:xfrm>
        </p:spPr>
        <p:txBody>
          <a:bodyPr/>
          <a:lstStyle>
            <a:defPPr>
              <a:defRPr lang="en-US"/>
            </a:defPPr>
            <a:lvl1pPr algn="ctr" rtl="0" fontAlgn="base">
              <a:spcBef>
                <a:spcPct val="0"/>
              </a:spcBef>
              <a:spcAft>
                <a:spcPct val="0"/>
              </a:spcAft>
              <a:defRPr sz="900" kern="1200" baseline="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66"/>
                </a:solidFill>
                <a:effectLst/>
                <a:uLnTx/>
                <a:uFillTx/>
                <a:latin typeface="Arial" charset="0"/>
                <a:ea typeface="+mn-ea"/>
                <a:cs typeface="Arial" pitchFamily="34" charset="0"/>
              </a:rPr>
              <a:t>© Nexview Consulting, LLC ® </a:t>
            </a:r>
          </a:p>
        </p:txBody>
      </p:sp>
      <p:sp>
        <p:nvSpPr>
          <p:cNvPr id="2" name="TextBox 1">
            <a:extLst>
              <a:ext uri="{FF2B5EF4-FFF2-40B4-BE49-F238E27FC236}">
                <a16:creationId xmlns:a16="http://schemas.microsoft.com/office/drawing/2014/main" id="{3E5C641A-B233-91C8-8DDB-3369E902EC55}"/>
              </a:ext>
            </a:extLst>
          </p:cNvPr>
          <p:cNvSpPr txBox="1"/>
          <p:nvPr/>
        </p:nvSpPr>
        <p:spPr>
          <a:xfrm>
            <a:off x="446316" y="1828800"/>
            <a:ext cx="5266912" cy="338554"/>
          </a:xfrm>
          <a:prstGeom prst="rect">
            <a:avLst/>
          </a:prstGeom>
          <a:noFill/>
        </p:spPr>
        <p:txBody>
          <a:bodyPr wrap="square" rtlCol="0">
            <a:spAutoFit/>
          </a:bodyPr>
          <a:lstStyle/>
          <a:p>
            <a:pPr algn="l"/>
            <a:r>
              <a:rPr lang="en-US" sz="1600" b="1" dirty="0">
                <a:solidFill>
                  <a:srgbClr val="000066"/>
                </a:solidFill>
              </a:rPr>
              <a:t>APPENDIX</a:t>
            </a:r>
            <a:r>
              <a:rPr lang="en-US" sz="1600" dirty="0">
                <a:solidFill>
                  <a:srgbClr val="000066"/>
                </a:solidFill>
              </a:rPr>
              <a:t> – A few other things that may help.</a:t>
            </a:r>
          </a:p>
        </p:txBody>
      </p:sp>
      <p:sp>
        <p:nvSpPr>
          <p:cNvPr id="6" name="TextBox 5">
            <a:extLst>
              <a:ext uri="{FF2B5EF4-FFF2-40B4-BE49-F238E27FC236}">
                <a16:creationId xmlns:a16="http://schemas.microsoft.com/office/drawing/2014/main" id="{4A29DEC1-2F00-3717-F5D0-33CB960F3AE5}"/>
              </a:ext>
            </a:extLst>
          </p:cNvPr>
          <p:cNvSpPr txBox="1"/>
          <p:nvPr/>
        </p:nvSpPr>
        <p:spPr>
          <a:xfrm>
            <a:off x="524288" y="3167390"/>
            <a:ext cx="10030046" cy="2923877"/>
          </a:xfrm>
          <a:prstGeom prst="rect">
            <a:avLst/>
          </a:prstGeom>
          <a:noFill/>
        </p:spPr>
        <p:txBody>
          <a:bodyPr wrap="square" rtlCol="0">
            <a:spAutoFit/>
          </a:bodyPr>
          <a:lstStyle/>
          <a:p>
            <a:pPr algn="l">
              <a:spcBef>
                <a:spcPts val="1200"/>
              </a:spcBef>
            </a:pPr>
            <a:r>
              <a:rPr lang="en-US" sz="1400" b="1" i="1" u="sng" dirty="0">
                <a:solidFill>
                  <a:srgbClr val="000066"/>
                </a:solidFill>
              </a:rPr>
              <a:t>Notes:</a:t>
            </a:r>
          </a:p>
          <a:p>
            <a:pPr marL="342900" indent="-342900" algn="l">
              <a:spcBef>
                <a:spcPts val="1200"/>
              </a:spcBef>
              <a:buAutoNum type="arabicPeriod"/>
            </a:pPr>
            <a:r>
              <a:rPr lang="en-US" sz="1400" i="1" dirty="0">
                <a:solidFill>
                  <a:srgbClr val="000066"/>
                </a:solidFill>
              </a:rPr>
              <a:t>We’ve provided the original PowerPoint file to make the slides easily editable for your application. Our IP, developed over ~30 years of hard client work around the world is all copyrighted and some has been previously published. We just request you reference Nexview Consulting when using the material.</a:t>
            </a:r>
          </a:p>
          <a:p>
            <a:pPr marL="342900" indent="-342900" algn="l">
              <a:spcBef>
                <a:spcPts val="1200"/>
              </a:spcBef>
              <a:buAutoNum type="arabicPeriod"/>
            </a:pPr>
            <a:r>
              <a:rPr lang="en-US" sz="1400" i="1" dirty="0">
                <a:solidFill>
                  <a:srgbClr val="000066"/>
                </a:solidFill>
              </a:rPr>
              <a:t>The included best practice tables are not exhaustive (we have more complete tools we use in our Assessments). The intent is to provide you with a quick checklist of the foundational items.</a:t>
            </a:r>
          </a:p>
          <a:p>
            <a:pPr marL="342900" indent="-342900" algn="l">
              <a:spcBef>
                <a:spcPts val="1200"/>
              </a:spcBef>
              <a:buAutoNum type="arabicPeriod"/>
            </a:pPr>
            <a:r>
              <a:rPr lang="en-US" sz="1400" i="1" dirty="0">
                <a:solidFill>
                  <a:srgbClr val="000066"/>
                </a:solidFill>
              </a:rPr>
              <a:t>Any links are safe and will take you to the secure Nexview website which is a wealth of information. A few items are behind email forms because they were set-up that way some time ago. We send a handful of emails a year and hopefully from this document you can see our style is helpful content, not marketing garbage or hounding our community for business. That’s just not our thing. If you want the item, we guard your email and won’t pester you, you can unsubscribe at any time, no big deal. </a:t>
            </a:r>
          </a:p>
        </p:txBody>
      </p:sp>
      <p:pic>
        <p:nvPicPr>
          <p:cNvPr id="7" name="Picture 6">
            <a:extLst>
              <a:ext uri="{FF2B5EF4-FFF2-40B4-BE49-F238E27FC236}">
                <a16:creationId xmlns:a16="http://schemas.microsoft.com/office/drawing/2014/main" id="{664ACADD-019B-BEDA-99E7-FC7CF7C85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4931" y="4897857"/>
            <a:ext cx="822781" cy="928784"/>
          </a:xfrm>
          <a:prstGeom prst="rect">
            <a:avLst/>
          </a:prstGeom>
        </p:spPr>
      </p:pic>
    </p:spTree>
    <p:extLst>
      <p:ext uri="{BB962C8B-B14F-4D97-AF65-F5344CB8AC3E}">
        <p14:creationId xmlns:p14="http://schemas.microsoft.com/office/powerpoint/2010/main" val="18748299"/>
      </p:ext>
    </p:extLst>
  </p:cSld>
  <p:clrMapOvr>
    <a:masterClrMapping/>
  </p:clrMapOvr>
</p:sld>
</file>

<file path=ppt/theme/theme1.xml><?xml version="1.0" encoding="utf-8"?>
<a:theme xmlns:a="http://schemas.openxmlformats.org/drawingml/2006/main" name="1_Nexview">
  <a:themeElements>
    <a:clrScheme name="Custom 1">
      <a:dk1>
        <a:srgbClr val="000000"/>
      </a:dk1>
      <a:lt1>
        <a:srgbClr val="FFFFFF"/>
      </a:lt1>
      <a:dk2>
        <a:srgbClr val="000066"/>
      </a:dk2>
      <a:lt2>
        <a:srgbClr val="808080"/>
      </a:lt2>
      <a:accent1>
        <a:srgbClr val="003399"/>
      </a:accent1>
      <a:accent2>
        <a:srgbClr val="3333CC"/>
      </a:accent2>
      <a:accent3>
        <a:srgbClr val="FFFFFF"/>
      </a:accent3>
      <a:accent4>
        <a:srgbClr val="000000"/>
      </a:accent4>
      <a:accent5>
        <a:srgbClr val="AAADCA"/>
      </a:accent5>
      <a:accent6>
        <a:srgbClr val="2D2DB9"/>
      </a:accent6>
      <a:hlink>
        <a:srgbClr val="003300"/>
      </a:hlink>
      <a:folHlink>
        <a:srgbClr val="00B050"/>
      </a:folHlink>
    </a:clrScheme>
    <a:fontScheme name="Nex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25000"/>
          </a:spcBef>
          <a:spcAft>
            <a:spcPct val="0"/>
          </a:spcAft>
          <a:buClr>
            <a:schemeClr val="tx2"/>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25000"/>
          </a:spcBef>
          <a:spcAft>
            <a:spcPct val="0"/>
          </a:spcAft>
          <a:buClr>
            <a:schemeClr val="tx2"/>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lgn="l">
          <a:defRPr sz="1600" dirty="0" smtClean="0">
            <a:solidFill>
              <a:srgbClr val="000066"/>
            </a:solidFill>
          </a:defRPr>
        </a:defPPr>
      </a:lstStyle>
    </a:txDef>
  </a:objectDefaults>
  <a:extraClrSchemeLst>
    <a:extraClrScheme>
      <a:clrScheme name="Nexvi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xvi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xvi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xvi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x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x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x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exview">
  <a:themeElements>
    <a:clrScheme name="Custom 1">
      <a:dk1>
        <a:srgbClr val="000000"/>
      </a:dk1>
      <a:lt1>
        <a:srgbClr val="FFFFFF"/>
      </a:lt1>
      <a:dk2>
        <a:srgbClr val="000066"/>
      </a:dk2>
      <a:lt2>
        <a:srgbClr val="808080"/>
      </a:lt2>
      <a:accent1>
        <a:srgbClr val="003399"/>
      </a:accent1>
      <a:accent2>
        <a:srgbClr val="3333CC"/>
      </a:accent2>
      <a:accent3>
        <a:srgbClr val="FFFFFF"/>
      </a:accent3>
      <a:accent4>
        <a:srgbClr val="000000"/>
      </a:accent4>
      <a:accent5>
        <a:srgbClr val="AAADCA"/>
      </a:accent5>
      <a:accent6>
        <a:srgbClr val="2D2DB9"/>
      </a:accent6>
      <a:hlink>
        <a:srgbClr val="003300"/>
      </a:hlink>
      <a:folHlink>
        <a:srgbClr val="00B050"/>
      </a:folHlink>
    </a:clrScheme>
    <a:fontScheme name="Nex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25000"/>
          </a:spcBef>
          <a:spcAft>
            <a:spcPct val="0"/>
          </a:spcAft>
          <a:buClr>
            <a:schemeClr val="tx2"/>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25000"/>
          </a:spcBef>
          <a:spcAft>
            <a:spcPct val="0"/>
          </a:spcAft>
          <a:buClr>
            <a:schemeClr val="tx2"/>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xvi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xvi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xvi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xvi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x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x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x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Nexview">
  <a:themeElements>
    <a:clrScheme name="1_Celerant Colors">
      <a:dk1>
        <a:srgbClr val="0A1F62"/>
      </a:dk1>
      <a:lt1>
        <a:srgbClr val="FFFFFF"/>
      </a:lt1>
      <a:dk2>
        <a:srgbClr val="0A1F62"/>
      </a:dk2>
      <a:lt2>
        <a:srgbClr val="848FB0"/>
      </a:lt2>
      <a:accent1>
        <a:srgbClr val="B3DB11"/>
      </a:accent1>
      <a:accent2>
        <a:srgbClr val="FFF200"/>
      </a:accent2>
      <a:accent3>
        <a:srgbClr val="FFFFFF"/>
      </a:accent3>
      <a:accent4>
        <a:srgbClr val="071953"/>
      </a:accent4>
      <a:accent5>
        <a:srgbClr val="D6EAAA"/>
      </a:accent5>
      <a:accent6>
        <a:srgbClr val="E7DB00"/>
      </a:accent6>
      <a:hlink>
        <a:srgbClr val="00A0C6"/>
      </a:hlink>
      <a:folHlink>
        <a:srgbClr val="FF0000"/>
      </a:folHlink>
    </a:clrScheme>
    <a:fontScheme name="Nex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25000"/>
          </a:spcBef>
          <a:spcAft>
            <a:spcPct val="0"/>
          </a:spcAft>
          <a:buClr>
            <a:schemeClr val="tx2"/>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25000"/>
          </a:spcBef>
          <a:spcAft>
            <a:spcPct val="0"/>
          </a:spcAft>
          <a:buClr>
            <a:schemeClr val="tx2"/>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xvi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xvi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xvi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xvi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x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x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x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exview">
  <a:themeElements>
    <a:clrScheme name="1_Celerant Colors">
      <a:dk1>
        <a:srgbClr val="0A1F62"/>
      </a:dk1>
      <a:lt1>
        <a:srgbClr val="FFFFFF"/>
      </a:lt1>
      <a:dk2>
        <a:srgbClr val="0A1F62"/>
      </a:dk2>
      <a:lt2>
        <a:srgbClr val="848FB0"/>
      </a:lt2>
      <a:accent1>
        <a:srgbClr val="B3DB11"/>
      </a:accent1>
      <a:accent2>
        <a:srgbClr val="FFF200"/>
      </a:accent2>
      <a:accent3>
        <a:srgbClr val="FFFFFF"/>
      </a:accent3>
      <a:accent4>
        <a:srgbClr val="071953"/>
      </a:accent4>
      <a:accent5>
        <a:srgbClr val="D6EAAA"/>
      </a:accent5>
      <a:accent6>
        <a:srgbClr val="E7DB00"/>
      </a:accent6>
      <a:hlink>
        <a:srgbClr val="00A0C6"/>
      </a:hlink>
      <a:folHlink>
        <a:srgbClr val="FF0000"/>
      </a:folHlink>
    </a:clrScheme>
    <a:fontScheme name="Nex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25000"/>
          </a:spcBef>
          <a:spcAft>
            <a:spcPct val="0"/>
          </a:spcAft>
          <a:buClr>
            <a:schemeClr val="tx2"/>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25000"/>
          </a:spcBef>
          <a:spcAft>
            <a:spcPct val="0"/>
          </a:spcAft>
          <a:buClr>
            <a:schemeClr val="tx2"/>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xvi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xvi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xvi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xvi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x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x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x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3FB7EA833E4840B819C80CFC0546BC" ma:contentTypeVersion="3" ma:contentTypeDescription="Create a new document." ma:contentTypeScope="" ma:versionID="e1a6e6ac019cafdac6cd4e37b682cfe3">
  <xsd:schema xmlns:xsd="http://www.w3.org/2001/XMLSchema" xmlns:xs="http://www.w3.org/2001/XMLSchema" xmlns:p="http://schemas.microsoft.com/office/2006/metadata/properties" xmlns:ns2="63980f13-6c09-40da-bae4-e013282b30df" targetNamespace="http://schemas.microsoft.com/office/2006/metadata/properties" ma:root="true" ma:fieldsID="0f2a5c8604b2b63843977312299e85e9" ns2:_="">
    <xsd:import namespace="63980f13-6c09-40da-bae4-e013282b30df"/>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980f13-6c09-40da-bae4-e013282b30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3239F9-464B-43D5-B371-6B808E3CB198}">
  <ds:schemaRefs>
    <ds:schemaRef ds:uri="http://schemas.microsoft.com/sharepoint/v3/contenttype/forms"/>
  </ds:schemaRefs>
</ds:datastoreItem>
</file>

<file path=customXml/itemProps2.xml><?xml version="1.0" encoding="utf-8"?>
<ds:datastoreItem xmlns:ds="http://schemas.openxmlformats.org/officeDocument/2006/customXml" ds:itemID="{2C986FE8-79B6-4C79-B9A8-57C2225CACED}">
  <ds:schemaRefs>
    <ds:schemaRef ds:uri="http://schemas.microsoft.com/office/2006/metadata/properties"/>
    <ds:schemaRef ds:uri="http://schemas.microsoft.com/office/infopath/2007/PartnerControls"/>
    <ds:schemaRef ds:uri="http://purl.org/dc/elements/1.1/"/>
    <ds:schemaRef ds:uri="63980f13-6c09-40da-bae4-e013282b30df"/>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2AB74E7-7B6B-4C40-9F04-11D4AC1838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980f13-6c09-40da-bae4-e013282b30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30264</TotalTime>
  <Words>5585</Words>
  <Application>Microsoft Office PowerPoint</Application>
  <PresentationFormat>Widescreen</PresentationFormat>
  <Paragraphs>786</Paragraphs>
  <Slides>30</Slides>
  <Notes>16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30</vt:i4>
      </vt:variant>
    </vt:vector>
  </HeadingPairs>
  <TitlesOfParts>
    <vt:vector size="42" baseType="lpstr">
      <vt:lpstr>MS PGothic</vt:lpstr>
      <vt:lpstr>Arial</vt:lpstr>
      <vt:lpstr>Calibri</vt:lpstr>
      <vt:lpstr>Gill Sans</vt:lpstr>
      <vt:lpstr>Tahoma</vt:lpstr>
      <vt:lpstr>Times New Roman</vt:lpstr>
      <vt:lpstr>Verdana</vt:lpstr>
      <vt:lpstr>Wingdings</vt:lpstr>
      <vt:lpstr>1_Nexview</vt:lpstr>
      <vt:lpstr>2_Nexview</vt:lpstr>
      <vt:lpstr>3_Nexview</vt:lpstr>
      <vt:lpstr>Nexview</vt:lpstr>
      <vt:lpstr>PowerPoint Presentation</vt:lpstr>
      <vt:lpstr>PowerPoint Presentation</vt:lpstr>
      <vt:lpstr>This can help you organize, plan, and jumpstart (or check) your efforts</vt:lpstr>
      <vt:lpstr>The main steps are</vt:lpstr>
      <vt:lpstr>Milestones across the four major steps will keep you on-track</vt:lpstr>
      <vt:lpstr>Here’s a listing of the milestones with our comments</vt:lpstr>
      <vt:lpstr>Here’s a listing of the milestones with our comments (cont’d)</vt:lpstr>
      <vt:lpstr>Here’s a listing of the milestones with our comments (cont’d)</vt:lpstr>
      <vt:lpstr>PowerPoint Presentation</vt:lpstr>
      <vt:lpstr>Assessments have several components</vt:lpstr>
      <vt:lpstr>We often use a prioritization matrix when working with clients to design projects</vt:lpstr>
      <vt:lpstr>A process model can help you define and communicate your functional scope as well as priorities and progress</vt:lpstr>
      <vt:lpstr>You might consider studies/examinations of these areas throughout the supply chain</vt:lpstr>
      <vt:lpstr>Results are hard to identify, agree, and measure – but if you don’t do it, your project will just be another good idea…and opinions on its priority will vary</vt:lpstr>
      <vt:lpstr>In addition to identifying the benefit areas and the amounts, the timing needs to be determined in conjunction with milestone achievement on the implementation plan</vt:lpstr>
      <vt:lpstr>We use this slide to illustrate the interconnections and dependencies. The point is we need all the parts to make the whole work.</vt:lpstr>
      <vt:lpstr>This may help you illustrate how functions have their own priorities and how S&amp;OP is the coach that brings them together</vt:lpstr>
      <vt:lpstr>A system of KPIs is used throughout S&amp;OP and fit for the level of the audience</vt:lpstr>
      <vt:lpstr>Here’s a listing of a few of the foundational process elements you might look for</vt:lpstr>
      <vt:lpstr>Here’s a listing of a few of the foundational process elements you might look for (cont’d)</vt:lpstr>
      <vt:lpstr>Here’s a listing of a few of the foundational process elements you might look for (cont’d)</vt:lpstr>
      <vt:lpstr>Here’s a listing of a few of the foundational process elements you might look for (cont’d)</vt:lpstr>
      <vt:lpstr>Here’s a listing of a few of the foundational process elements you might look for (cont’d)</vt:lpstr>
      <vt:lpstr>Here’s a listing of a few of the foundational process elements you might look for (cont’d)</vt:lpstr>
      <vt:lpstr>PowerPoint Presentation</vt:lpstr>
      <vt:lpstr>Here’s a few other things that may help</vt:lpstr>
      <vt:lpstr>Nexview specializes in S&amp;OP and Supply Chain improvement led by our Principals</vt:lpstr>
      <vt:lpstr>Why Nexview?</vt:lpstr>
      <vt:lpstr>We invite you to see our extensive content archive on the website and join our community on Nexview Online</vt:lpstr>
      <vt:lpstr>About Nexview Consulting</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.;Nexview Consulting</dc:creator>
  <cp:lastModifiedBy>Eric Tinker</cp:lastModifiedBy>
  <cp:revision>1861</cp:revision>
  <cp:lastPrinted>2026-04-02T15:54:18Z</cp:lastPrinted>
  <dcterms:created xsi:type="dcterms:W3CDTF">2005-09-09T16:20:22Z</dcterms:created>
  <dcterms:modified xsi:type="dcterms:W3CDTF">2026-04-10T16:25:40Z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0x010100783FB7EA833E4840B819C80CFC0546BC</vt:lpwstr>
  </property>
</Properties>
</file>